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522" r:id="rId5"/>
    <p:sldId id="502" r:id="rId6"/>
    <p:sldId id="339" r:id="rId7"/>
    <p:sldId id="457" r:id="rId8"/>
    <p:sldId id="503" r:id="rId9"/>
    <p:sldId id="504" r:id="rId10"/>
    <p:sldId id="501" r:id="rId11"/>
    <p:sldId id="507" r:id="rId12"/>
    <p:sldId id="523" r:id="rId13"/>
    <p:sldId id="506" r:id="rId14"/>
    <p:sldId id="524" r:id="rId15"/>
    <p:sldId id="510" r:id="rId16"/>
    <p:sldId id="512" r:id="rId17"/>
    <p:sldId id="517" r:id="rId18"/>
    <p:sldId id="490"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54" d="100"/>
          <a:sy n="54" d="100"/>
        </p:scale>
        <p:origin x="1296" y="78"/>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4/12/2018</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Graphical User Interfaces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41120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4042285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413409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623798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Shockingly similar code.</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811047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Become comfortable in looking at the online documentation and examples… be aware of “reputable” sources and conflicting documentation.</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.NET </a:t>
            </a:r>
            <a:r>
              <a:rPr lang="en-US" sz="1000" dirty="0" err="1"/>
              <a:t>ArrayList</a:t>
            </a:r>
            <a:r>
              <a:rPr lang="en-US" sz="1000" dirty="0"/>
              <a:t> Thread Safety: Any public static (Shared in Visual Basic) members of this type are thread safe. Any instance members are not guaranteed to be thread safe.</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If you run into threading issues with </a:t>
            </a:r>
            <a:r>
              <a:rPr lang="en-US" sz="1000" dirty="0" err="1"/>
              <a:t>ArrayaList</a:t>
            </a:r>
            <a:r>
              <a:rPr lang="en-US" sz="1000" dirty="0"/>
              <a:t> in your assignment, you will need to switch over to a “</a:t>
            </a:r>
            <a:r>
              <a:rPr lang="en-US" sz="1000" dirty="0" err="1"/>
              <a:t>Concerrent</a:t>
            </a:r>
            <a:r>
              <a:rPr lang="en-US" sz="1000" dirty="0"/>
              <a:t>” collection list “</a:t>
            </a:r>
            <a:r>
              <a:rPr lang="en-US" sz="1000" dirty="0" err="1"/>
              <a:t>ConcurrentQueue</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2548672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74907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77572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history of Google’s Android and Java is nothing short of a soap opera:</a:t>
            </a:r>
          </a:p>
          <a:p>
            <a:r>
              <a:rPr lang="en-US" sz="1000" dirty="0"/>
              <a:t>http://www.zdnet.com/article/the-real-history-of-java-and-android-as-told-by-google/</a:t>
            </a:r>
          </a:p>
          <a:p>
            <a:endParaRPr lang="en-US" sz="1000" dirty="0"/>
          </a:p>
          <a:p>
            <a:r>
              <a:rPr lang="en-US" sz="1000" dirty="0"/>
              <a:t>Android uses mostly the Java API but does not have the right to use the Java name. Be aware that Software and Legal Protections can be VERY complicated.</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602259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756845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68733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80334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605444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icrosoft_Visual_Studi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en-us/library/6sh2ey19(v=vs.110).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msdn.microsoft.com/en-us/library/dd267265(v=vs.110).aspx" TargetMode="External"/><Relationship Id="rId4" Type="http://schemas.openxmlformats.org/officeDocument/2006/relationships/hyperlink" Target="https://msdn.microsoft.com/en-us/library/system.collections.arraylist.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_Sharp_(programming_langu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GUI Java Development</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Java</a:t>
            </a:r>
          </a:p>
          <a:p>
            <a:pPr marL="457200" indent="-457200">
              <a:buFont typeface="+mj-lt"/>
              <a:buAutoNum type="arabicPeriod"/>
            </a:pPr>
            <a:r>
              <a:rPr lang="en-US" sz="2000" dirty="0"/>
              <a:t>C#</a:t>
            </a:r>
          </a:p>
          <a:p>
            <a:pPr marL="457200" indent="-457200">
              <a:buFont typeface="+mj-lt"/>
              <a:buAutoNum type="arabicPeriod"/>
            </a:pPr>
            <a:r>
              <a:rPr lang="en-US" sz="2000" dirty="0" err="1"/>
              <a:t>.Net</a:t>
            </a:r>
            <a:endParaRPr lang="en-US" sz="2000" dirty="0"/>
          </a:p>
          <a:p>
            <a:pPr marL="457200" indent="-457200">
              <a:buFont typeface="+mj-lt"/>
              <a:buAutoNum type="arabicPeriod"/>
            </a:pPr>
            <a:r>
              <a:rPr lang="en-US" sz="2000" dirty="0"/>
              <a:t>Python</a:t>
            </a:r>
          </a:p>
          <a:p>
            <a:pPr marL="457200" indent="-457200">
              <a:buFont typeface="+mj-lt"/>
              <a:buAutoNum type="arabicPeriod"/>
            </a:pPr>
            <a:r>
              <a:rPr lang="en-US" sz="2000" dirty="0"/>
              <a:t>Eclipse and Visual Studio</a:t>
            </a:r>
          </a:p>
          <a:p>
            <a:pPr marL="457200" indent="-457200">
              <a:buFont typeface="+mj-lt"/>
              <a:buAutoNum type="arabicPeriod"/>
            </a:pPr>
            <a:r>
              <a:rPr lang="en-US" sz="2000" dirty="0"/>
              <a:t>Professional Positioning</a:t>
            </a:r>
          </a:p>
        </p:txBody>
      </p:sp>
    </p:spTree>
    <p:extLst>
      <p:ext uri="{BB962C8B-B14F-4D97-AF65-F5344CB8AC3E}">
        <p14:creationId xmlns:p14="http://schemas.microsoft.com/office/powerpoint/2010/main" val="1817295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Microsoft Visual Studio</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Microsoft Visual Studio is an integrated development environment (IDE) from Microsoft. It is used to develop computer programs for Microsoft Windows, as well as web sites, web apps, web services and mobile apps. It can produce both native code and managed code. </a:t>
            </a:r>
            <a:r>
              <a:rPr lang="en-US" sz="2000" dirty="0">
                <a:hlinkClick r:id="rId3"/>
              </a:rPr>
              <a:t>[link]</a:t>
            </a:r>
            <a:endParaRPr lang="en-US" sz="2000" dirty="0"/>
          </a:p>
        </p:txBody>
      </p:sp>
    </p:spTree>
    <p:extLst>
      <p:ext uri="{BB962C8B-B14F-4D97-AF65-F5344CB8AC3E}">
        <p14:creationId xmlns:p14="http://schemas.microsoft.com/office/powerpoint/2010/main" val="333352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Eclipse &amp; Java</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Let’s make sure that we understand:</a:t>
            </a:r>
          </a:p>
          <a:p>
            <a:r>
              <a:rPr lang="en-US" sz="2000" dirty="0"/>
              <a:t>… embrace your IDE</a:t>
            </a:r>
          </a:p>
          <a:p>
            <a:r>
              <a:rPr lang="en-US" sz="2000" dirty="0"/>
              <a:t>New Application Wizard*… mixed blessings</a:t>
            </a:r>
          </a:p>
          <a:p>
            <a:r>
              <a:rPr lang="en-US" sz="2000" dirty="0"/>
              <a:t>Text Editor</a:t>
            </a:r>
          </a:p>
          <a:p>
            <a:r>
              <a:rPr lang="en-US" sz="2000" u="sng" dirty="0"/>
              <a:t>Debugger!</a:t>
            </a:r>
          </a:p>
          <a:p>
            <a:r>
              <a:rPr lang="en-US" sz="2000" dirty="0"/>
              <a:t>Debug vs. Release builds</a:t>
            </a:r>
          </a:p>
          <a:p>
            <a:r>
              <a:rPr lang="en-US" sz="2000" dirty="0"/>
              <a:t>Project and source code files</a:t>
            </a:r>
          </a:p>
          <a:p>
            <a:endParaRPr lang="en-US" sz="2000" dirty="0"/>
          </a:p>
          <a:p>
            <a:endParaRPr lang="en-US" sz="2000" dirty="0"/>
          </a:p>
        </p:txBody>
      </p:sp>
    </p:spTree>
    <p:extLst>
      <p:ext uri="{BB962C8B-B14F-4D97-AF65-F5344CB8AC3E}">
        <p14:creationId xmlns:p14="http://schemas.microsoft.com/office/powerpoint/2010/main" val="326331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Visual Studio &amp; C#</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Let’s make sure that we understand:</a:t>
            </a:r>
          </a:p>
          <a:p>
            <a:r>
              <a:rPr lang="en-US" sz="2000" dirty="0"/>
              <a:t>Visual Studio 2017… embrace your IDE</a:t>
            </a:r>
          </a:p>
          <a:p>
            <a:r>
              <a:rPr lang="en-US" sz="2000" dirty="0"/>
              <a:t>Visual Studio New Application Wizard*… mixed blessings</a:t>
            </a:r>
          </a:p>
          <a:p>
            <a:r>
              <a:rPr lang="en-US" sz="2000" dirty="0"/>
              <a:t>Visual Studio Text Editor</a:t>
            </a:r>
          </a:p>
          <a:p>
            <a:r>
              <a:rPr lang="en-US" sz="2000" u="sng" dirty="0"/>
              <a:t>Debugger!</a:t>
            </a:r>
          </a:p>
          <a:p>
            <a:r>
              <a:rPr lang="en-US" sz="2000" dirty="0"/>
              <a:t>Debug vs. Release builds</a:t>
            </a:r>
          </a:p>
          <a:p>
            <a:r>
              <a:rPr lang="en-US" sz="2000" dirty="0"/>
              <a:t>Project and source code files</a:t>
            </a:r>
          </a:p>
          <a:p>
            <a:endParaRPr lang="en-US" sz="2000" dirty="0"/>
          </a:p>
          <a:p>
            <a:endParaRPr lang="en-US" sz="2000" dirty="0"/>
          </a:p>
        </p:txBody>
      </p:sp>
    </p:spTree>
    <p:extLst>
      <p:ext uri="{BB962C8B-B14F-4D97-AF65-F5344CB8AC3E}">
        <p14:creationId xmlns:p14="http://schemas.microsoft.com/office/powerpoint/2010/main" val="96053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vs. C# Java GetRandomNumbers Class</a:t>
            </a:r>
          </a:p>
        </p:txBody>
      </p:sp>
      <p:pic>
        <p:nvPicPr>
          <p:cNvPr id="3" name="Picture 2"/>
          <p:cNvPicPr>
            <a:picLocks noChangeAspect="1"/>
          </p:cNvPicPr>
          <p:nvPr/>
        </p:nvPicPr>
        <p:blipFill>
          <a:blip r:embed="rId3"/>
          <a:stretch>
            <a:fillRect/>
          </a:stretch>
        </p:blipFill>
        <p:spPr>
          <a:xfrm>
            <a:off x="381000" y="1690688"/>
            <a:ext cx="5486400" cy="3981025"/>
          </a:xfrm>
          <a:prstGeom prst="rect">
            <a:avLst/>
          </a:prstGeom>
        </p:spPr>
      </p:pic>
      <p:pic>
        <p:nvPicPr>
          <p:cNvPr id="4" name="Picture 3"/>
          <p:cNvPicPr>
            <a:picLocks noChangeAspect="1"/>
          </p:cNvPicPr>
          <p:nvPr/>
        </p:nvPicPr>
        <p:blipFill>
          <a:blip r:embed="rId4"/>
          <a:stretch>
            <a:fillRect/>
          </a:stretch>
        </p:blipFill>
        <p:spPr>
          <a:xfrm>
            <a:off x="6280056" y="1687465"/>
            <a:ext cx="5486400" cy="3987472"/>
          </a:xfrm>
          <a:prstGeom prst="rect">
            <a:avLst/>
          </a:prstGeom>
        </p:spPr>
      </p:pic>
    </p:spTree>
    <p:extLst>
      <p:ext uri="{BB962C8B-B14F-4D97-AF65-F5344CB8AC3E}">
        <p14:creationId xmlns:p14="http://schemas.microsoft.com/office/powerpoint/2010/main" val="181329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298" cy="1325563"/>
          </a:xfrm>
        </p:spPr>
        <p:txBody>
          <a:bodyPr>
            <a:normAutofit/>
          </a:bodyPr>
          <a:lstStyle/>
          <a:p>
            <a:r>
              <a:rPr lang="en-US" sz="3600" dirty="0"/>
              <a:t>.NET (C#) Lists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.NET framework offers multiple implementations of Collections and </a:t>
            </a:r>
            <a:r>
              <a:rPr lang="en-US" sz="2000" dirty="0" err="1"/>
              <a:t>Collections.Concurrent</a:t>
            </a:r>
            <a:r>
              <a:rPr lang="en-US" sz="2000" dirty="0"/>
              <a:t> including:</a:t>
            </a:r>
          </a:p>
          <a:p>
            <a:r>
              <a:rPr lang="en-US" sz="2000" dirty="0"/>
              <a:t>List </a:t>
            </a:r>
            <a:r>
              <a:rPr lang="en-US" sz="2000" dirty="0">
                <a:hlinkClick r:id="rId3"/>
              </a:rPr>
              <a:t>[link]</a:t>
            </a:r>
            <a:r>
              <a:rPr lang="en-US" sz="2000" dirty="0"/>
              <a:t>: Represents a strongly typed list of objects that can be accessed by index. Provides methods to search, sort, and manipulate lists.</a:t>
            </a:r>
          </a:p>
          <a:p>
            <a:r>
              <a:rPr lang="en-US" sz="2000" dirty="0" err="1"/>
              <a:t>ArrayList</a:t>
            </a:r>
            <a:r>
              <a:rPr lang="en-US" sz="2000" dirty="0"/>
              <a:t> </a:t>
            </a:r>
            <a:r>
              <a:rPr lang="en-US" sz="2000" dirty="0">
                <a:hlinkClick r:id="rId4"/>
              </a:rPr>
              <a:t>[link]</a:t>
            </a:r>
            <a:r>
              <a:rPr lang="en-US" sz="2000" dirty="0"/>
              <a:t>: Implements the </a:t>
            </a:r>
            <a:r>
              <a:rPr lang="en-US" sz="2000" dirty="0" err="1"/>
              <a:t>IList</a:t>
            </a:r>
            <a:r>
              <a:rPr lang="en-US" sz="2000" dirty="0"/>
              <a:t> interface using an array whose size is dynamically increased as required.</a:t>
            </a:r>
          </a:p>
          <a:p>
            <a:r>
              <a:rPr lang="en-US" sz="2000" dirty="0" err="1"/>
              <a:t>ConcurrentQueue</a:t>
            </a:r>
            <a:r>
              <a:rPr lang="en-US" sz="2000" dirty="0"/>
              <a:t> </a:t>
            </a:r>
            <a:r>
              <a:rPr lang="en-US" sz="2000" dirty="0">
                <a:hlinkClick r:id="rId5"/>
              </a:rPr>
              <a:t>[link]</a:t>
            </a:r>
            <a:r>
              <a:rPr lang="en-US" sz="2000" dirty="0"/>
              <a:t>: Represents a thread-safe first in-first out (FIFO) collection.</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00685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34861"/>
            <a:ext cx="9144000" cy="788278"/>
          </a:xfrm>
        </p:spPr>
        <p:txBody>
          <a:bodyPr>
            <a:normAutofit/>
          </a:bodyPr>
          <a:lstStyle/>
          <a:p>
            <a:r>
              <a:rPr lang="en-US" sz="4800" dirty="0"/>
              <a:t>End of Session</a:t>
            </a:r>
          </a:p>
        </p:txBody>
      </p:sp>
    </p:spTree>
    <p:extLst>
      <p:ext uri="{BB962C8B-B14F-4D97-AF65-F5344CB8AC3E}">
        <p14:creationId xmlns:p14="http://schemas.microsoft.com/office/powerpoint/2010/main" val="73511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054F9D-AA14-4841-8DDE-6B0CFB8504D7}"/>
              </a:ext>
            </a:extLst>
          </p:cNvPr>
          <p:cNvPicPr>
            <a:picLocks noChangeAspect="1"/>
          </p:cNvPicPr>
          <p:nvPr/>
        </p:nvPicPr>
        <p:blipFill>
          <a:blip r:embed="rId3"/>
          <a:stretch>
            <a:fillRect/>
          </a:stretch>
        </p:blipFill>
        <p:spPr>
          <a:xfrm>
            <a:off x="2648663" y="1922105"/>
            <a:ext cx="7002050" cy="473349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838452"/>
          </a:xfrm>
        </p:spPr>
        <p:txBody>
          <a:bodyPr>
            <a:normAutofit/>
          </a:bodyPr>
          <a:lstStyle/>
          <a:p>
            <a:pPr marL="0" indent="0">
              <a:buNone/>
            </a:pPr>
            <a:r>
              <a:rPr lang="en-US" sz="2000" dirty="0"/>
              <a:t>The TIOBE index identifies which programming languages are most prevalent. </a:t>
            </a:r>
          </a:p>
          <a:p>
            <a:pPr marL="0" indent="0">
              <a:buNone/>
            </a:pPr>
            <a:r>
              <a:rPr lang="en-US" sz="2000" dirty="0"/>
              <a:t>TIOBE Index for January 2018:</a:t>
            </a:r>
          </a:p>
        </p:txBody>
      </p:sp>
      <p:sp>
        <p:nvSpPr>
          <p:cNvPr id="8" name="Arrow: Down 7"/>
          <p:cNvSpPr/>
          <p:nvPr/>
        </p:nvSpPr>
        <p:spPr>
          <a:xfrm rot="16200000">
            <a:off x="6867618" y="2443198"/>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6867619" y="419785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F2410513-CC1E-47FB-9EE3-1D3EC3C1934D}"/>
              </a:ext>
            </a:extLst>
          </p:cNvPr>
          <p:cNvSpPr/>
          <p:nvPr/>
        </p:nvSpPr>
        <p:spPr>
          <a:xfrm rot="16200000">
            <a:off x="6867619" y="3736122"/>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273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Java is a general-purpose computer programming language that is concurrent, class-based, object-oriented, and specifically designed to have as few implementation dependencies as possible. </a:t>
            </a:r>
            <a:r>
              <a:rPr lang="en-US" sz="2000" dirty="0">
                <a:hlinkClick r:id="rId3"/>
              </a:rPr>
              <a:t>[link]</a:t>
            </a:r>
            <a:endParaRPr lang="en-US" sz="2000" dirty="0"/>
          </a:p>
          <a:p>
            <a:r>
              <a:rPr lang="en-US" sz="2000" dirty="0"/>
              <a:t>Compiles to Java byte codes that run in the Java Virtual Machine (VM)</a:t>
            </a:r>
          </a:p>
          <a:p>
            <a:r>
              <a:rPr lang="en-US" sz="2000" dirty="0"/>
              <a:t>Achieved portability by running in VMs that exist on many platforms</a:t>
            </a:r>
          </a:p>
          <a:p>
            <a:r>
              <a:rPr lang="en-US" sz="2000" dirty="0"/>
              <a:t>Achieved dominance in the enterprise and for server side development</a:t>
            </a:r>
          </a:p>
          <a:p>
            <a:r>
              <a:rPr lang="en-US" sz="2000" dirty="0"/>
              <a:t>Plays a center role in Android development*</a:t>
            </a:r>
          </a:p>
          <a:p>
            <a:r>
              <a:rPr lang="en-US" sz="2000" dirty="0"/>
              <a:t>Served as a platform for multiple additional languages have been developed to compile to Java bytecode and run in the Java VM including Groovy and Scala</a:t>
            </a:r>
          </a:p>
          <a:p>
            <a:r>
              <a:rPr lang="en-US" sz="2000" dirty="0"/>
              <a:t>Achieved only minimal success in the development of commercial applications or applets</a:t>
            </a:r>
          </a:p>
          <a:p>
            <a:r>
              <a:rPr lang="en-US" sz="2000" dirty="0"/>
              <a:t>Syntax Notes: strongly typed, object-oriented, single inheritance, interface focused</a:t>
            </a:r>
          </a:p>
          <a:p>
            <a:endParaRPr lang="en-US" sz="2000" dirty="0"/>
          </a:p>
          <a:p>
            <a:endParaRPr lang="en-US" sz="2000" dirty="0"/>
          </a:p>
          <a:p>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C# (pronounced “see sharp”) is a general purpose programming language that implements strong typing, object-oriented (class-based), and component-oriented programming disciplines. It was developed by Microsoft within its .NET initiative. </a:t>
            </a:r>
            <a:r>
              <a:rPr lang="en-US" sz="2000" dirty="0">
                <a:hlinkClick r:id="rId3"/>
              </a:rPr>
              <a:t>[link]</a:t>
            </a:r>
            <a:endParaRPr lang="en-US" sz="2000" dirty="0"/>
          </a:p>
          <a:p>
            <a:r>
              <a:rPr lang="en-US" sz="2000" dirty="0"/>
              <a:t>Compiles to .NET Common Language Runtime (CLR)</a:t>
            </a:r>
          </a:p>
          <a:p>
            <a:r>
              <a:rPr lang="en-US" sz="2000" dirty="0"/>
              <a:t>Portable between CLR implementations… but MS Windows focused</a:t>
            </a:r>
          </a:p>
          <a:p>
            <a:r>
              <a:rPr lang="en-US" sz="2000" dirty="0"/>
              <a:t>Portable between Windows desktop, cloud, XBOX, tablets, embedded, and phone</a:t>
            </a:r>
          </a:p>
          <a:p>
            <a:r>
              <a:rPr lang="en-US" sz="2000" dirty="0"/>
              <a:t>Focused on industrial strength client applications with a solid server-side presence</a:t>
            </a:r>
          </a:p>
          <a:p>
            <a:r>
              <a:rPr lang="en-US" sz="2000" dirty="0"/>
              <a:t>Syntax Notes: strongly typed, object-oriented, single inheritance</a:t>
            </a:r>
          </a:p>
        </p:txBody>
      </p:sp>
    </p:spTree>
    <p:extLst>
      <p:ext uri="{BB962C8B-B14F-4D97-AF65-F5344CB8AC3E}">
        <p14:creationId xmlns:p14="http://schemas.microsoft.com/office/powerpoint/2010/main" val="130029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100249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Python</a:t>
            </a:r>
          </a:p>
        </p:txBody>
      </p:sp>
      <p:sp>
        <p:nvSpPr>
          <p:cNvPr id="3" name="Content Placeholder 2"/>
          <p:cNvSpPr>
            <a:spLocks noGrp="1"/>
          </p:cNvSpPr>
          <p:nvPr>
            <p:ph idx="1"/>
          </p:nvPr>
        </p:nvSpPr>
        <p:spPr>
          <a:xfrm>
            <a:off x="838200" y="1525772"/>
            <a:ext cx="10515601" cy="4651191"/>
          </a:xfrm>
        </p:spPr>
        <p:txBody>
          <a:bodyPr>
            <a:normAutofit/>
          </a:bodyPr>
          <a:lstStyle/>
          <a:p>
            <a:pPr marL="0" indent="0">
              <a:buNone/>
            </a:pPr>
            <a:r>
              <a:rPr lang="en-US" sz="2000" dirty="0"/>
              <a:t>An interpreted language, Python has a design philosophy which emphasizes code readability (notably using whitespace indentation to delimit code blocks rather than curly braces or keywords), and a syntax which allows programmers to express concepts in fewer lines of code than possible in languages such as C++ or Java. </a:t>
            </a:r>
            <a:r>
              <a:rPr lang="en-US" sz="2000" dirty="0">
                <a:hlinkClick r:id="rId3"/>
              </a:rPr>
              <a:t>[link]</a:t>
            </a:r>
            <a:endParaRPr lang="en-US" sz="2000" dirty="0"/>
          </a:p>
          <a:p>
            <a:r>
              <a:rPr lang="en-US" sz="2000" dirty="0"/>
              <a:t>Achieves portability through interpreter running on various platforms</a:t>
            </a:r>
          </a:p>
          <a:p>
            <a:r>
              <a:rPr lang="en-US" sz="2000" dirty="0"/>
              <a:t>Achieved great success as a “quick-and-dirt” scripting tool</a:t>
            </a:r>
          </a:p>
          <a:p>
            <a:r>
              <a:rPr lang="en-US" sz="2000" dirty="0"/>
              <a:t>… and in the data sciences realm</a:t>
            </a:r>
          </a:p>
          <a:p>
            <a:r>
              <a:rPr lang="en-US" sz="2000" dirty="0"/>
              <a:t>Runs slower because it is interpreted</a:t>
            </a:r>
          </a:p>
          <a:p>
            <a:r>
              <a:rPr lang="en-US" sz="2000" dirty="0"/>
              <a:t>Shares a similar space to other scripting languages like Perl and PowerShell</a:t>
            </a:r>
          </a:p>
          <a:p>
            <a:r>
              <a:rPr lang="en-US" sz="2000" dirty="0"/>
              <a:t>Syntax Notes: loosely typed, indent sensitive (no brackets or  semi-colons), object-oriented </a:t>
            </a:r>
          </a:p>
        </p:txBody>
      </p:sp>
    </p:spTree>
    <p:extLst>
      <p:ext uri="{BB962C8B-B14F-4D97-AF65-F5344CB8AC3E}">
        <p14:creationId xmlns:p14="http://schemas.microsoft.com/office/powerpoint/2010/main" val="228171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Professional Positioning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Become a professional software developer with depth in on or two areas (i.e. an expert in web application development in Java) and an understanding of several more (i.e. know a little system admin / </a:t>
            </a:r>
            <a:r>
              <a:rPr lang="en-US" sz="2000" dirty="0" err="1"/>
              <a:t>devops</a:t>
            </a:r>
            <a:r>
              <a:rPr lang="en-US" sz="2000" dirty="0"/>
              <a:t> and something about the healthcare industry).</a:t>
            </a:r>
          </a:p>
          <a:p>
            <a:r>
              <a:rPr lang="en-US" sz="2000" dirty="0"/>
              <a:t>Do NOT become the Java expert (only)</a:t>
            </a:r>
          </a:p>
          <a:p>
            <a:r>
              <a:rPr lang="en-US" sz="2000" dirty="0"/>
              <a:t>Languages and environments are tools, you will need to know several and be able to learn more</a:t>
            </a:r>
          </a:p>
          <a:p>
            <a:r>
              <a:rPr lang="en-US" sz="2000" dirty="0"/>
              <a:t>Branch out and play other related roles like business analyst, project manager, team leader, database analyst, product manager, architect, etc. </a:t>
            </a:r>
          </a:p>
          <a:p>
            <a:r>
              <a:rPr lang="en-US" sz="2000" dirty="0"/>
              <a:t>Know something about the domain</a:t>
            </a:r>
          </a:p>
          <a:p>
            <a:r>
              <a:rPr lang="en-US" sz="2000" dirty="0"/>
              <a:t>Get out and see your customers and business partners</a:t>
            </a:r>
          </a:p>
        </p:txBody>
      </p:sp>
    </p:spTree>
    <p:extLst>
      <p:ext uri="{BB962C8B-B14F-4D97-AF65-F5344CB8AC3E}">
        <p14:creationId xmlns:p14="http://schemas.microsoft.com/office/powerpoint/2010/main" val="216992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Eclipse IDE</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Eclipse is an integrated development environment (IDE), and is the most widely used Java IDE. It contains a base workspace and an extensible plug-in system for customizing the environment. </a:t>
            </a:r>
          </a:p>
          <a:p>
            <a:pPr marL="0" indent="0">
              <a:buNone/>
            </a:pPr>
            <a:r>
              <a:rPr lang="en-US" sz="2000" dirty="0"/>
              <a:t>Eclipse is written mostly in Java and its primary use is for developing Java applications, but it may also be used to develop applications in other programming languages via plug-ins, including C, C++, C#, COBOL, D, Fortran, JavaScript, PHP, Python, R, Ruby, Rust, and Scala. </a:t>
            </a:r>
          </a:p>
          <a:p>
            <a:pPr marL="0" indent="0">
              <a:buNone/>
            </a:pPr>
            <a:r>
              <a:rPr lang="en-US" sz="2000" dirty="0"/>
              <a:t>The Eclipse software development kit (SDK), which includes the Java development tools, is meant for Java developers. </a:t>
            </a:r>
          </a:p>
        </p:txBody>
      </p:sp>
      <p:pic>
        <p:nvPicPr>
          <p:cNvPr id="1026" name="Picture 2" descr="Eclipse-logo-2014.svg">
            <a:extLst>
              <a:ext uri="{FF2B5EF4-FFF2-40B4-BE49-F238E27FC236}">
                <a16:creationId xmlns:a16="http://schemas.microsoft.com/office/drawing/2014/main" id="{7056F8B5-F598-416A-81C5-F7B8914EC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1656" y="157655"/>
            <a:ext cx="26098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it this at Wikidata">
            <a:extLst>
              <a:ext uri="{FF2B5EF4-FFF2-40B4-BE49-F238E27FC236}">
                <a16:creationId xmlns:a16="http://schemas.microsoft.com/office/drawing/2014/main" id="{C8383E5B-67FF-49D4-882A-CB5134FF2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153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73EA1A-2744-48E8-B2A3-4F89C0FC849C}">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25987</TotalTime>
  <Words>1367</Words>
  <Application>Microsoft Office PowerPoint</Application>
  <PresentationFormat>Widescreen</PresentationFormat>
  <Paragraphs>113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Learning Objectives – GUI Java Development</vt:lpstr>
      <vt:lpstr>Object-Oriented Languages and Tools</vt:lpstr>
      <vt:lpstr>Object-Oriented Languages and Tools</vt:lpstr>
      <vt:lpstr>Java</vt:lpstr>
      <vt:lpstr>C#... And .NET</vt:lpstr>
      <vt:lpstr>C#... And .NET (continued)</vt:lpstr>
      <vt:lpstr>Python</vt:lpstr>
      <vt:lpstr>Professional Positioning</vt:lpstr>
      <vt:lpstr>Eclipse IDE</vt:lpstr>
      <vt:lpstr>Microsoft Visual Studio</vt:lpstr>
      <vt:lpstr>Eclipse &amp; Java</vt:lpstr>
      <vt:lpstr>Visual Studio &amp; C#</vt:lpstr>
      <vt:lpstr>Java vs. C# Java GetRandomNumbers Class</vt:lpstr>
      <vt:lpstr>.NET (C#) Lists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509</cp:revision>
  <cp:lastPrinted>2017-04-25T19:17:45Z</cp:lastPrinted>
  <dcterms:created xsi:type="dcterms:W3CDTF">2016-08-15T18:20:40Z</dcterms:created>
  <dcterms:modified xsi:type="dcterms:W3CDTF">2018-04-17T14:31:47Z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