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2"/>
  </p:notesMasterIdLst>
  <p:sldIdLst>
    <p:sldId id="469" r:id="rId5"/>
    <p:sldId id="480" r:id="rId6"/>
    <p:sldId id="458" r:id="rId7"/>
    <p:sldId id="476" r:id="rId8"/>
    <p:sldId id="478" r:id="rId9"/>
    <p:sldId id="479" r:id="rId10"/>
    <p:sldId id="481" r:id="rId11"/>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70048" autoAdjust="0"/>
  </p:normalViewPr>
  <p:slideViewPr>
    <p:cSldViewPr snapToGrid="0">
      <p:cViewPr varScale="1">
        <p:scale>
          <a:sx n="142" d="100"/>
          <a:sy n="142" d="100"/>
        </p:scale>
        <p:origin x="2150" y="106"/>
      </p:cViewPr>
      <p:guideLst/>
    </p:cSldViewPr>
  </p:slideViewPr>
  <p:outlineViewPr>
    <p:cViewPr>
      <p:scale>
        <a:sx n="33" d="100"/>
        <a:sy n="33" d="100"/>
      </p:scale>
      <p:origin x="0" y="-19888"/>
    </p:cViewPr>
  </p:outlineViewPr>
  <p:notesTextViewPr>
    <p:cViewPr>
      <p:scale>
        <a:sx n="3" d="2"/>
        <a:sy n="3" d="2"/>
      </p:scale>
      <p:origin x="0" y="0"/>
    </p:cViewPr>
  </p:notesTextViewPr>
  <p:notesViewPr>
    <p:cSldViewPr snapToGrid="0">
      <p:cViewPr varScale="1">
        <p:scale>
          <a:sx n="123" d="100"/>
          <a:sy n="123" d="100"/>
        </p:scale>
        <p:origin x="3944" y="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91ED72D7-FE6F-4B82-8D31-76BC00B06094}" type="datetimeFigureOut">
              <a:rPr lang="en-US" smtClean="0"/>
              <a:t>3/19/2018</a:t>
            </a:fld>
            <a:endParaRPr lang="en-US" dirty="0"/>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5394DE12-7B9B-46AA-AC19-C30A49928B9B}" type="slidenum">
              <a:rPr lang="en-US" smtClean="0"/>
              <a:t>‹#›</a:t>
            </a:fld>
            <a:endParaRPr lang="en-US" dirty="0"/>
          </a:p>
        </p:txBody>
      </p:sp>
    </p:spTree>
    <p:extLst>
      <p:ext uri="{BB962C8B-B14F-4D97-AF65-F5344CB8AC3E}">
        <p14:creationId xmlns:p14="http://schemas.microsoft.com/office/powerpoint/2010/main" val="4150365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Themes for the week:</a:t>
            </a:r>
          </a:p>
          <a:p>
            <a:pPr marL="171450" indent="-171450">
              <a:buFontTx/>
              <a:buChar char="-"/>
            </a:pPr>
            <a:r>
              <a:rPr lang="en-US" sz="1000" dirty="0"/>
              <a:t>Writing/Reading files and Serialization</a:t>
            </a:r>
          </a:p>
          <a:p>
            <a:pPr marL="171450" indent="-171450">
              <a:buFontTx/>
              <a:buChar char="-"/>
            </a:pPr>
            <a:r>
              <a:rPr lang="en-US" sz="1000" dirty="0"/>
              <a:t>XML &amp; JSON</a:t>
            </a:r>
          </a:p>
          <a:p>
            <a:pPr marL="171450" indent="-171450">
              <a:buFontTx/>
              <a:buChar char="-"/>
            </a:pPr>
            <a:r>
              <a:rPr lang="en-US" sz="1000" b="1" dirty="0"/>
              <a:t>Performance, performance, performance… </a:t>
            </a:r>
          </a:p>
          <a:p>
            <a:pPr marL="171450" indent="-171450">
              <a:buFontTx/>
              <a:buChar char="-"/>
            </a:pPr>
            <a:r>
              <a:rPr lang="en-US" sz="1000" b="1" dirty="0"/>
              <a:t>Optimization through threads</a:t>
            </a:r>
          </a:p>
          <a:p>
            <a:pPr marL="0" indent="0">
              <a:buFontTx/>
              <a:buNone/>
            </a:pPr>
            <a:endParaRPr lang="en-US" sz="1000" dirty="0"/>
          </a:p>
          <a:p>
            <a:pPr marL="0" indent="0">
              <a:buFontTx/>
              <a:buNone/>
            </a:pPr>
            <a:r>
              <a:rPr lang="en-US" sz="1000" dirty="0"/>
              <a:t>Note that given the industry prioritization on developing high performance multithreaded applications, I have made multithreading a higher priority than in past terms of this class… this has resulted in JUnit and automated unit testing becoming a bit less of a focus. </a:t>
            </a:r>
          </a:p>
          <a:p>
            <a:endParaRPr lang="en-US" sz="1000" dirty="0"/>
          </a:p>
          <a:p>
            <a:pPr marL="171450" indent="-171450">
              <a:buFontTx/>
              <a:buChar char="-"/>
            </a:pPr>
            <a:r>
              <a:rPr lang="en-US" sz="1000" dirty="0"/>
              <a:t>Effectively packaging Java class files for sharing</a:t>
            </a:r>
          </a:p>
          <a:p>
            <a:pPr marL="171450" indent="-171450">
              <a:buFontTx/>
              <a:buChar char="-"/>
            </a:pPr>
            <a:r>
              <a:rPr lang="en-US" sz="1000" dirty="0"/>
              <a:t>Delivering quality products through </a:t>
            </a:r>
            <a:r>
              <a:rPr lang="en-US" sz="1000" b="1" dirty="0"/>
              <a:t>design, development, and testing</a:t>
            </a:r>
          </a:p>
          <a:p>
            <a:endParaRPr lang="en-US" sz="1000" dirty="0"/>
          </a:p>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a:t>
            </a:fld>
            <a:endParaRPr lang="en-US" dirty="0"/>
          </a:p>
        </p:txBody>
      </p:sp>
    </p:spTree>
    <p:extLst>
      <p:ext uri="{BB962C8B-B14F-4D97-AF65-F5344CB8AC3E}">
        <p14:creationId xmlns:p14="http://schemas.microsoft.com/office/powerpoint/2010/main" val="34887519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I believe that performance optimization is one of the most important and challenging aspects of developing high quality software.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Consider mobile phone networks and satellite networks… and latency.</a:t>
            </a:r>
          </a:p>
          <a:p>
            <a:endParaRPr lang="en-US" sz="1000" dirty="0"/>
          </a:p>
          <a:p>
            <a:r>
              <a:rPr lang="en-US" sz="1000" dirty="0"/>
              <a:t>User experience.</a:t>
            </a:r>
          </a:p>
          <a:p>
            <a:endParaRPr lang="en-US" sz="1000" dirty="0"/>
          </a:p>
          <a:p>
            <a:r>
              <a:rPr lang="en-US" sz="1000" dirty="0"/>
              <a:t>Know the difference between latency and bandwidth and how it impacts network and application performance:</a:t>
            </a:r>
          </a:p>
          <a:p>
            <a:r>
              <a:rPr lang="en-US" sz="1000" dirty="0"/>
              <a:t>https://en.wikipedia.org/wiki/Network_performance</a:t>
            </a:r>
          </a:p>
          <a:p>
            <a:endParaRPr lang="en-US" sz="1000" dirty="0"/>
          </a:p>
          <a:p>
            <a:r>
              <a:rPr lang="en-US" sz="1000" b="0" i="0" kern="1200" dirty="0">
                <a:solidFill>
                  <a:schemeClr val="tx1"/>
                </a:solidFill>
                <a:effectLst/>
                <a:latin typeface="+mn-lt"/>
                <a:ea typeface="+mn-ea"/>
                <a:cs typeface="+mn-cs"/>
              </a:rPr>
              <a:t>The following measures are often considered important:</a:t>
            </a:r>
          </a:p>
          <a:p>
            <a:r>
              <a:rPr lang="en-US" sz="1000" b="1" i="0" kern="1200" dirty="0">
                <a:solidFill>
                  <a:schemeClr val="tx1"/>
                </a:solidFill>
                <a:effectLst/>
                <a:latin typeface="+mn-lt"/>
                <a:ea typeface="+mn-ea"/>
                <a:cs typeface="+mn-cs"/>
              </a:rPr>
              <a:t>Bandwidth</a:t>
            </a:r>
            <a:r>
              <a:rPr lang="en-US" sz="1000" b="0" i="0" kern="1200" dirty="0">
                <a:solidFill>
                  <a:schemeClr val="tx1"/>
                </a:solidFill>
                <a:effectLst/>
                <a:latin typeface="+mn-lt"/>
                <a:ea typeface="+mn-ea"/>
                <a:cs typeface="+mn-cs"/>
              </a:rPr>
              <a:t> commonly measured in bits/second is the maximum rate that information can be transferred</a:t>
            </a:r>
          </a:p>
          <a:p>
            <a:r>
              <a:rPr lang="en-US" sz="1000" b="1" i="0" kern="1200" dirty="0">
                <a:solidFill>
                  <a:schemeClr val="tx1"/>
                </a:solidFill>
                <a:effectLst/>
                <a:latin typeface="+mn-lt"/>
                <a:ea typeface="+mn-ea"/>
                <a:cs typeface="+mn-cs"/>
              </a:rPr>
              <a:t>Latency</a:t>
            </a:r>
            <a:r>
              <a:rPr lang="en-US" sz="1000" b="0" i="0" kern="1200" dirty="0">
                <a:solidFill>
                  <a:schemeClr val="tx1"/>
                </a:solidFill>
                <a:effectLst/>
                <a:latin typeface="+mn-lt"/>
                <a:ea typeface="+mn-ea"/>
                <a:cs typeface="+mn-cs"/>
              </a:rPr>
              <a:t> the delay between the sender and the receiver decoding it, this is mainly a function of the signals travel time, and processing time at any nodes the information traverses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i="0" kern="1200" dirty="0">
                <a:solidFill>
                  <a:schemeClr val="tx1"/>
                </a:solidFill>
                <a:effectLst/>
                <a:latin typeface="+mn-lt"/>
                <a:ea typeface="+mn-ea"/>
                <a:cs typeface="+mn-cs"/>
              </a:rPr>
              <a:t>Throughput</a:t>
            </a:r>
            <a:r>
              <a:rPr lang="en-US" sz="1000" b="0" i="0" kern="1200" dirty="0">
                <a:solidFill>
                  <a:schemeClr val="tx1"/>
                </a:solidFill>
                <a:effectLst/>
                <a:latin typeface="+mn-lt"/>
                <a:ea typeface="+mn-ea"/>
                <a:cs typeface="+mn-cs"/>
              </a:rPr>
              <a:t> is the actual rate that information is transferred</a:t>
            </a:r>
          </a:p>
          <a:p>
            <a:r>
              <a:rPr lang="en-US" sz="1000" b="1" i="0" kern="1200" dirty="0">
                <a:solidFill>
                  <a:schemeClr val="tx1"/>
                </a:solidFill>
                <a:effectLst/>
                <a:latin typeface="+mn-lt"/>
                <a:ea typeface="+mn-ea"/>
                <a:cs typeface="+mn-cs"/>
              </a:rPr>
              <a:t>Jitter</a:t>
            </a:r>
            <a:r>
              <a:rPr lang="en-US" sz="1000" b="0" i="0" kern="1200" dirty="0">
                <a:solidFill>
                  <a:schemeClr val="tx1"/>
                </a:solidFill>
                <a:effectLst/>
                <a:latin typeface="+mn-lt"/>
                <a:ea typeface="+mn-ea"/>
                <a:cs typeface="+mn-cs"/>
              </a:rPr>
              <a:t> variation in packet delay at the receiver of the information</a:t>
            </a:r>
          </a:p>
          <a:p>
            <a:r>
              <a:rPr lang="en-US" sz="1000" b="1" i="0" kern="1200" dirty="0">
                <a:solidFill>
                  <a:schemeClr val="tx1"/>
                </a:solidFill>
                <a:effectLst/>
                <a:latin typeface="+mn-lt"/>
                <a:ea typeface="+mn-ea"/>
                <a:cs typeface="+mn-cs"/>
              </a:rPr>
              <a:t>Error rate</a:t>
            </a:r>
            <a:r>
              <a:rPr lang="en-US" sz="1000" b="0" i="0" kern="1200" dirty="0">
                <a:solidFill>
                  <a:schemeClr val="tx1"/>
                </a:solidFill>
                <a:effectLst/>
                <a:latin typeface="+mn-lt"/>
                <a:ea typeface="+mn-ea"/>
                <a:cs typeface="+mn-cs"/>
              </a:rPr>
              <a:t> the number of corrupted bits expressed as a percentage or fraction of the total sent</a:t>
            </a:r>
          </a:p>
          <a:p>
            <a:endParaRPr lang="en-US" sz="1000" dirty="0"/>
          </a:p>
          <a:p>
            <a:r>
              <a:rPr lang="en-US" sz="1000" dirty="0"/>
              <a:t>You can usually buy more bandwidth. Fixing a latency issue might require you to change the speed of light. </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a:t>
            </a:fld>
            <a:endParaRPr lang="en-US" dirty="0"/>
          </a:p>
        </p:txBody>
      </p:sp>
    </p:spTree>
    <p:extLst>
      <p:ext uri="{BB962C8B-B14F-4D97-AF65-F5344CB8AC3E}">
        <p14:creationId xmlns:p14="http://schemas.microsoft.com/office/powerpoint/2010/main" val="25554950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 difference between user perceived (real or perceived) is as important as actual performance. Optimizing application performance to reflect user capabilities is challenging and necessary. It doesn’t matter if you optimize an application to be 10 times faster if the bottleneck is how fast the user.</a:t>
            </a:r>
          </a:p>
          <a:p>
            <a:endParaRPr lang="en-US" sz="1000" dirty="0"/>
          </a:p>
          <a:p>
            <a:r>
              <a:rPr lang="en-US" sz="1000" dirty="0"/>
              <a:t>Multithreading is the primary method of optimizing CPU performance. It is unlikely to be of benefit if the bottleneck is elsewhere. For example, if you are disk bound, splitting your process into multiple threads is unlike to be of benefit.</a:t>
            </a:r>
          </a:p>
        </p:txBody>
      </p:sp>
      <p:sp>
        <p:nvSpPr>
          <p:cNvPr id="4" name="Slide Number Placeholder 3"/>
          <p:cNvSpPr>
            <a:spLocks noGrp="1"/>
          </p:cNvSpPr>
          <p:nvPr>
            <p:ph type="sldNum" sz="quarter" idx="10"/>
          </p:nvPr>
        </p:nvSpPr>
        <p:spPr/>
        <p:txBody>
          <a:bodyPr/>
          <a:lstStyle/>
          <a:p>
            <a:fld id="{5394DE12-7B9B-46AA-AC19-C30A49928B9B}" type="slidenum">
              <a:rPr lang="en-US" smtClean="0"/>
              <a:t>3</a:t>
            </a:fld>
            <a:endParaRPr lang="en-US" dirty="0"/>
          </a:p>
        </p:txBody>
      </p:sp>
    </p:spTree>
    <p:extLst>
      <p:ext uri="{BB962C8B-B14F-4D97-AF65-F5344CB8AC3E}">
        <p14:creationId xmlns:p14="http://schemas.microsoft.com/office/powerpoint/2010/main" val="8363286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For this discussion we will using multithreading and multiprocessing terms synonymously for our purposes. </a:t>
            </a:r>
          </a:p>
          <a:p>
            <a:endParaRPr lang="en-US" sz="1000" dirty="0"/>
          </a:p>
          <a:p>
            <a:r>
              <a:rPr lang="en-US" sz="1000" dirty="0"/>
              <a:t>Modern central processing units (CPUs) are made up of cores. A core is like a mini-processor that works with its fellow cores to perform the work that applications request of the CPU. In the old days, a CPU had just one core, a single channel through which all requests would pass. This was how we optimized applications… CPU, memory, fast disk, slow disk. Today, though, with multiple CPUs and multiple cores, a CPU can pay attention to and do many things at once. </a:t>
            </a:r>
          </a:p>
          <a:p>
            <a:endParaRPr lang="en-US" sz="1000" dirty="0"/>
          </a:p>
          <a:p>
            <a:r>
              <a:rPr lang="en-US" sz="1000" dirty="0"/>
              <a:t>This architecture, in turn, allows today’s applications to perform multiple tasks at once. This ability is called multitasking. Multitasking enables an </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a:t>
            </a:fld>
            <a:endParaRPr lang="en-US" dirty="0"/>
          </a:p>
        </p:txBody>
      </p:sp>
    </p:spTree>
    <p:extLst>
      <p:ext uri="{BB962C8B-B14F-4D97-AF65-F5344CB8AC3E}">
        <p14:creationId xmlns:p14="http://schemas.microsoft.com/office/powerpoint/2010/main" val="970960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spcBef>
                <a:spcPts val="1800"/>
              </a:spcBef>
              <a:buFont typeface="Wingdings" panose="05000000000000000000" pitchFamily="2" charset="2"/>
              <a:buChar char="§"/>
            </a:pPr>
            <a:r>
              <a:rPr lang="en-US" sz="1000" u="sng" dirty="0"/>
              <a:t>Rigidity</a:t>
            </a:r>
            <a:r>
              <a:rPr lang="en-US" sz="1000" dirty="0"/>
              <a:t> - It is hard to change because every change affects too many other parts of the system</a:t>
            </a:r>
          </a:p>
          <a:p>
            <a:pPr marL="285750" indent="-285750">
              <a:spcBef>
                <a:spcPts val="1800"/>
              </a:spcBef>
              <a:buFont typeface="Wingdings" panose="05000000000000000000" pitchFamily="2" charset="2"/>
              <a:buChar char="§"/>
            </a:pPr>
            <a:r>
              <a:rPr lang="en-US" sz="1000" u="sng" dirty="0"/>
              <a:t>Fragility</a:t>
            </a:r>
            <a:r>
              <a:rPr lang="en-US" sz="1000" dirty="0"/>
              <a:t> - When you make a change, unexpected parts of the system break </a:t>
            </a:r>
          </a:p>
          <a:p>
            <a:pPr marL="285750" indent="-285750">
              <a:spcBef>
                <a:spcPts val="1800"/>
              </a:spcBef>
              <a:buFont typeface="Wingdings" panose="05000000000000000000" pitchFamily="2" charset="2"/>
              <a:buChar char="§"/>
            </a:pPr>
            <a:r>
              <a:rPr lang="en-US" sz="1000" u="sng" dirty="0"/>
              <a:t>Immobility</a:t>
            </a:r>
            <a:r>
              <a:rPr lang="en-US" sz="1000" dirty="0"/>
              <a:t> - It is hard to reuse in another application because it cannot be disentangled from the current application</a:t>
            </a:r>
          </a:p>
          <a:p>
            <a:endParaRPr lang="en-US" sz="1000" dirty="0"/>
          </a:p>
          <a:p>
            <a:r>
              <a:rPr lang="en-US" sz="1000" dirty="0"/>
              <a:t>Stadia add-in net change example. </a:t>
            </a:r>
          </a:p>
          <a:p>
            <a:endParaRPr lang="en-US" sz="1000" dirty="0"/>
          </a:p>
          <a:p>
            <a:r>
              <a:rPr lang="en-US" sz="1200" b="0" i="0" kern="1200" dirty="0">
                <a:solidFill>
                  <a:schemeClr val="tx1"/>
                </a:solidFill>
                <a:effectLst/>
                <a:latin typeface="+mn-lt"/>
                <a:ea typeface="+mn-ea"/>
                <a:cs typeface="+mn-cs"/>
              </a:rPr>
              <a:t>Deadlock describes a situation where two or more threads are blocked forever, waiting for each other. Deadlock occurs when multiple threads need the same locks but obtain them in different order. </a:t>
            </a: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5</a:t>
            </a:fld>
            <a:endParaRPr lang="en-US" dirty="0"/>
          </a:p>
        </p:txBody>
      </p:sp>
    </p:spTree>
    <p:extLst>
      <p:ext uri="{BB962C8B-B14F-4D97-AF65-F5344CB8AC3E}">
        <p14:creationId xmlns:p14="http://schemas.microsoft.com/office/powerpoint/2010/main" val="36811249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spcBef>
                <a:spcPts val="1800"/>
              </a:spcBef>
              <a:buFont typeface="Wingdings" panose="05000000000000000000" pitchFamily="2" charset="2"/>
              <a:buChar char="§"/>
            </a:pPr>
            <a:r>
              <a:rPr lang="en-US" sz="1000" u="sng" dirty="0"/>
              <a:t>Rigidity</a:t>
            </a:r>
            <a:r>
              <a:rPr lang="en-US" sz="1000" dirty="0"/>
              <a:t> - It is hard to change because every change affects too many other parts of the system</a:t>
            </a:r>
          </a:p>
          <a:p>
            <a:pPr marL="285750" indent="-285750">
              <a:spcBef>
                <a:spcPts val="1800"/>
              </a:spcBef>
              <a:buFont typeface="Wingdings" panose="05000000000000000000" pitchFamily="2" charset="2"/>
              <a:buChar char="§"/>
            </a:pPr>
            <a:r>
              <a:rPr lang="en-US" sz="1000" u="sng" dirty="0"/>
              <a:t>Fragility</a:t>
            </a:r>
            <a:r>
              <a:rPr lang="en-US" sz="1000" dirty="0"/>
              <a:t> - When you make a change, unexpected parts of the system break </a:t>
            </a:r>
          </a:p>
          <a:p>
            <a:pPr marL="285750" indent="-285750">
              <a:spcBef>
                <a:spcPts val="1800"/>
              </a:spcBef>
              <a:buFont typeface="Wingdings" panose="05000000000000000000" pitchFamily="2" charset="2"/>
              <a:buChar char="§"/>
            </a:pPr>
            <a:r>
              <a:rPr lang="en-US" sz="1000" u="sng" dirty="0"/>
              <a:t>Immobility</a:t>
            </a:r>
            <a:r>
              <a:rPr lang="en-US" sz="1000" dirty="0"/>
              <a:t> - It is hard to reuse in another application because it cannot be disentangled from the current application</a:t>
            </a:r>
          </a:p>
          <a:p>
            <a:endParaRPr lang="en-US" sz="1000" dirty="0"/>
          </a:p>
          <a:p>
            <a:r>
              <a:rPr lang="en-US" sz="1000" dirty="0"/>
              <a:t>Increased complexity is the primary </a:t>
            </a:r>
            <a:r>
              <a:rPr lang="en-US" sz="1000" u="sng" dirty="0"/>
              <a:t>disadvantage</a:t>
            </a:r>
            <a:r>
              <a:rPr lang="en-US" sz="1000" dirty="0"/>
              <a:t> for developing multithreaded applications. </a:t>
            </a:r>
          </a:p>
          <a:p>
            <a:endParaRPr lang="en-US" sz="1000" dirty="0"/>
          </a:p>
          <a:p>
            <a:r>
              <a:rPr lang="en-US" sz="1000" dirty="0"/>
              <a:t>Some languages have come into existence in order to try to reduce the complexity of writing, enhancing, and supporting multithreaded applications. For example, Scala has implemented specific parallelization features in the core language that make it a first class threading language. Note that Scala also targets the Java runtime environment.</a:t>
            </a:r>
          </a:p>
          <a:p>
            <a:endParaRPr lang="en-US" sz="1000" dirty="0"/>
          </a:p>
          <a:p>
            <a:r>
              <a:rPr lang="en-US" sz="1000" dirty="0"/>
              <a:t>C++ would be an example of a language that has implemented a plethora of threading mechanisms for various platforms and implementations. Recent versions have introduced more common approaches. </a:t>
            </a:r>
          </a:p>
          <a:p>
            <a:endParaRPr lang="en-US" sz="1000" dirty="0"/>
          </a:p>
          <a:p>
            <a:r>
              <a:rPr lang="en-US" sz="1000" dirty="0"/>
              <a:t>Stadia add-in example. </a:t>
            </a:r>
          </a:p>
          <a:p>
            <a:endParaRPr lang="en-US" sz="1000" dirty="0"/>
          </a:p>
          <a:p>
            <a:r>
              <a:rPr lang="en-US" sz="1000" b="0" i="0" kern="1200" dirty="0">
                <a:solidFill>
                  <a:schemeClr val="tx1"/>
                </a:solidFill>
                <a:effectLst/>
                <a:latin typeface="+mn-lt"/>
                <a:ea typeface="+mn-ea"/>
                <a:cs typeface="+mn-cs"/>
              </a:rPr>
              <a:t>Deadlock describes a situation where two or more threads are blocked forever, waiting for each other. Deadlock occurs when multiple threads need the same locks but obtain them in different order. </a:t>
            </a:r>
          </a:p>
          <a:p>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Interesting threading article: </a:t>
            </a:r>
          </a:p>
          <a:p>
            <a:r>
              <a:rPr lang="en-US" sz="1000" dirty="0"/>
              <a:t>http://blog.smartbear.com/programming/why-johnny-cant-write-multithreaded-programs/</a:t>
            </a:r>
          </a:p>
          <a:p>
            <a:endParaRPr lang="en-US" sz="1000" dirty="0"/>
          </a:p>
          <a:p>
            <a:r>
              <a:rPr lang="en-US" sz="1000" dirty="0"/>
              <a:t>When reviewing libraries look for something like “</a:t>
            </a:r>
            <a:r>
              <a:rPr lang="en-US" sz="1200" b="0" i="0" kern="1200" dirty="0">
                <a:solidFill>
                  <a:schemeClr val="tx1"/>
                </a:solidFill>
                <a:effectLst/>
                <a:latin typeface="+mn-lt"/>
                <a:ea typeface="+mn-ea"/>
                <a:cs typeface="+mn-cs"/>
              </a:rPr>
              <a:t>This class is immutable and thread-safe.” before you use it in multithreaded development. </a:t>
            </a: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6</a:t>
            </a:fld>
            <a:endParaRPr lang="en-US" dirty="0"/>
          </a:p>
        </p:txBody>
      </p:sp>
    </p:spTree>
    <p:extLst>
      <p:ext uri="{BB962C8B-B14F-4D97-AF65-F5344CB8AC3E}">
        <p14:creationId xmlns:p14="http://schemas.microsoft.com/office/powerpoint/2010/main" val="27677053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1800"/>
              </a:spcBef>
              <a:buFont typeface="Wingdings" panose="05000000000000000000" pitchFamily="2" charset="2"/>
              <a:buNone/>
            </a:pPr>
            <a:r>
              <a:rPr lang="en-US" sz="1000" dirty="0"/>
              <a:t>It’s good to have a trivial subject matter when starting with threaded applications.  It’s challenging enough to learn a complex new topic when working with a random number or a prime number. </a:t>
            </a:r>
          </a:p>
          <a:p>
            <a:pPr marL="0" indent="0">
              <a:spcBef>
                <a:spcPts val="1800"/>
              </a:spcBef>
              <a:buFont typeface="Wingdings" panose="05000000000000000000" pitchFamily="2" charset="2"/>
              <a:buNone/>
            </a:pPr>
            <a:endParaRPr lang="en-US" sz="1000" dirty="0"/>
          </a:p>
          <a:p>
            <a:pPr marL="0" indent="0">
              <a:spcBef>
                <a:spcPts val="1800"/>
              </a:spcBef>
              <a:buFont typeface="Wingdings" panose="05000000000000000000" pitchFamily="2" charset="2"/>
              <a:buNone/>
            </a:pPr>
            <a:r>
              <a:rPr lang="en-US" sz="1000" dirty="0"/>
              <a:t>Bonus 10 points for anyone who can implement this application using “implements Runnable” and have it execute at the same speed as the “extending Thread” version… or explain why it performs consistently slower than the extends Thread implementation. </a:t>
            </a:r>
          </a:p>
        </p:txBody>
      </p:sp>
      <p:sp>
        <p:nvSpPr>
          <p:cNvPr id="4" name="Slide Number Placeholder 3"/>
          <p:cNvSpPr>
            <a:spLocks noGrp="1"/>
          </p:cNvSpPr>
          <p:nvPr>
            <p:ph type="sldNum" sz="quarter" idx="10"/>
          </p:nvPr>
        </p:nvSpPr>
        <p:spPr/>
        <p:txBody>
          <a:bodyPr/>
          <a:lstStyle/>
          <a:p>
            <a:fld id="{5394DE12-7B9B-46AA-AC19-C30A49928B9B}" type="slidenum">
              <a:rPr lang="en-US" smtClean="0"/>
              <a:t>7</a:t>
            </a:fld>
            <a:endParaRPr lang="en-US" dirty="0"/>
          </a:p>
        </p:txBody>
      </p:sp>
    </p:spTree>
    <p:extLst>
      <p:ext uri="{BB962C8B-B14F-4D97-AF65-F5344CB8AC3E}">
        <p14:creationId xmlns:p14="http://schemas.microsoft.com/office/powerpoint/2010/main" val="2153697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69F32F5-AB1C-41B2-AE79-C9DE1D1745A4}" type="datetimeFigureOut">
              <a:rPr lang="en-US" smtClean="0"/>
              <a:t>3/19/2018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3733157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3/19/2018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2813882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3/19/2018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577934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3/19/2018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4246937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9F32F5-AB1C-41B2-AE79-C9DE1D1745A4}" type="datetimeFigureOut">
              <a:rPr lang="en-US" smtClean="0"/>
              <a:t>3/19/2018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2781584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9F32F5-AB1C-41B2-AE79-C9DE1D1745A4}" type="datetimeFigureOut">
              <a:rPr lang="en-US" smtClean="0"/>
              <a:t>3/19/2018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431548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9F32F5-AB1C-41B2-AE79-C9DE1D1745A4}" type="datetimeFigureOut">
              <a:rPr lang="en-US" smtClean="0"/>
              <a:t>3/19/2018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1801900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9F32F5-AB1C-41B2-AE79-C9DE1D1745A4}" type="datetimeFigureOut">
              <a:rPr lang="en-US" smtClean="0"/>
              <a:t>3/19/2018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112865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9F32F5-AB1C-41B2-AE79-C9DE1D1745A4}" type="datetimeFigureOut">
              <a:rPr lang="en-US" smtClean="0"/>
              <a:t>3/19/2018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3954798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3/19/2018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2594077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3/19/2018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3920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9F32F5-AB1C-41B2-AE79-C9DE1D1745A4}" type="datetimeFigureOut">
              <a:rPr lang="en-US" smtClean="0"/>
              <a:t>3/19/2018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4FE2DD-FDA6-4978-86FA-99EF41D64B28}" type="slidenum">
              <a:rPr lang="en-US" smtClean="0"/>
              <a:t>‹#›</a:t>
            </a:fld>
            <a:endParaRPr lang="en-US" dirty="0"/>
          </a:p>
        </p:txBody>
      </p:sp>
    </p:spTree>
    <p:extLst>
      <p:ext uri="{BB962C8B-B14F-4D97-AF65-F5344CB8AC3E}">
        <p14:creationId xmlns:p14="http://schemas.microsoft.com/office/powerpoint/2010/main" val="3254360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 – Week 5</a:t>
            </a:r>
            <a:endParaRPr lang="en-US" sz="3600" b="1" i="1" u="sng" dirty="0"/>
          </a:p>
        </p:txBody>
      </p:sp>
      <p:sp>
        <p:nvSpPr>
          <p:cNvPr id="3" name="Content Placeholder 2"/>
          <p:cNvSpPr>
            <a:spLocks noGrp="1"/>
          </p:cNvSpPr>
          <p:nvPr>
            <p:ph idx="1"/>
          </p:nvPr>
        </p:nvSpPr>
        <p:spPr>
          <a:xfrm>
            <a:off x="838200" y="1122398"/>
            <a:ext cx="10718950" cy="5463343"/>
          </a:xfrm>
        </p:spPr>
        <p:txBody>
          <a:bodyPr>
            <a:normAutofit/>
          </a:bodyPr>
          <a:lstStyle/>
          <a:p>
            <a:pPr marL="457200" indent="-457200">
              <a:buFont typeface="+mj-lt"/>
              <a:buAutoNum type="arabicPeriod"/>
            </a:pPr>
            <a:r>
              <a:rPr lang="en-US" sz="2000" dirty="0"/>
              <a:t>Understand </a:t>
            </a:r>
            <a:r>
              <a:rPr lang="en-US" sz="2000" b="1" dirty="0"/>
              <a:t>performance optimization, threads,</a:t>
            </a:r>
            <a:r>
              <a:rPr lang="en-US" sz="2000" dirty="0"/>
              <a:t> and how to develop and optimize multi-treaded Java applications</a:t>
            </a:r>
          </a:p>
          <a:p>
            <a:pPr marL="457200" indent="-457200">
              <a:buFont typeface="+mj-lt"/>
              <a:buAutoNum type="arabicPeriod"/>
            </a:pPr>
            <a:r>
              <a:rPr lang="en-US" sz="2000" dirty="0"/>
              <a:t>Single threaded vs. Multithreaded Development</a:t>
            </a:r>
          </a:p>
          <a:p>
            <a:pPr marL="457200" indent="-457200">
              <a:buFont typeface="+mj-lt"/>
              <a:buAutoNum type="arabicPeriod"/>
            </a:pPr>
            <a:r>
              <a:rPr lang="en-US" sz="2000" dirty="0"/>
              <a:t>Multithreaded development challenges</a:t>
            </a:r>
          </a:p>
          <a:p>
            <a:pPr marL="457200" indent="-457200">
              <a:buFont typeface="+mj-lt"/>
              <a:buAutoNum type="arabicPeriod"/>
            </a:pPr>
            <a:r>
              <a:rPr lang="en-US" sz="2000" dirty="0"/>
              <a:t>Suggested Multithreading Exercise</a:t>
            </a:r>
          </a:p>
        </p:txBody>
      </p:sp>
    </p:spTree>
    <p:extLst>
      <p:ext uri="{BB962C8B-B14F-4D97-AF65-F5344CB8AC3E}">
        <p14:creationId xmlns:p14="http://schemas.microsoft.com/office/powerpoint/2010/main" val="3584382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Performance Optimization and Threading</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b="1" dirty="0"/>
              <a:t>Performance</a:t>
            </a:r>
            <a:r>
              <a:rPr lang="en-US" sz="2000" dirty="0"/>
              <a:t> is critical in application development… the focus of performance optimization continues to evolve, but the  criticality remains very high! Multithreading is one very important way that we can optimize CPU performance; however, there are many other performance bottlenecks and optimization techniques:</a:t>
            </a:r>
          </a:p>
          <a:p>
            <a:r>
              <a:rPr lang="en-US" sz="2000" dirty="0"/>
              <a:t>CPU… threading</a:t>
            </a:r>
          </a:p>
          <a:p>
            <a:r>
              <a:rPr lang="en-US" sz="2000" dirty="0"/>
              <a:t>Memory… optimize disk usage, buy more memory</a:t>
            </a:r>
          </a:p>
          <a:p>
            <a:r>
              <a:rPr lang="en-US" sz="2000" dirty="0"/>
              <a:t>Disk IO… buffering, file size, or faster (more expensive) disks</a:t>
            </a:r>
          </a:p>
          <a:p>
            <a:r>
              <a:rPr lang="en-US" sz="2000" dirty="0"/>
              <a:t>Network bandwidth… “file” or package size</a:t>
            </a:r>
          </a:p>
          <a:p>
            <a:r>
              <a:rPr lang="en-US" sz="2000" dirty="0"/>
              <a:t>Network latency… pray for a miracle!</a:t>
            </a:r>
          </a:p>
          <a:p>
            <a:r>
              <a:rPr lang="en-US" sz="2000" dirty="0"/>
              <a:t>User Interaction and Capabilities</a:t>
            </a:r>
          </a:p>
        </p:txBody>
      </p:sp>
    </p:spTree>
    <p:extLst>
      <p:ext uri="{BB962C8B-B14F-4D97-AF65-F5344CB8AC3E}">
        <p14:creationId xmlns:p14="http://schemas.microsoft.com/office/powerpoint/2010/main" val="4293980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Threads &amp; Multithreaded Applications</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Multithreading: A technique by which a single set of code can be used by several processors or cores at different stages of execution.</a:t>
            </a:r>
          </a:p>
          <a:p>
            <a:r>
              <a:rPr lang="en-US" sz="2000" dirty="0"/>
              <a:t>Threads and application performance are becoming nearly synonymous</a:t>
            </a:r>
          </a:p>
          <a:p>
            <a:r>
              <a:rPr lang="en-US" sz="2000" dirty="0"/>
              <a:t>Moore’s law only remains achievable if we can effectively utilize multi-processor, multi-core, and multi-threaded applications</a:t>
            </a:r>
          </a:p>
          <a:p>
            <a:r>
              <a:rPr lang="en-US" sz="2000" dirty="0"/>
              <a:t>Our performance principles that we discuss will be applicable across platforms and environments </a:t>
            </a:r>
          </a:p>
          <a:p>
            <a:r>
              <a:rPr lang="en-US" sz="2000" dirty="0"/>
              <a:t>Our practical focus will be on Java multi-threading</a:t>
            </a:r>
          </a:p>
          <a:p>
            <a:r>
              <a:rPr lang="en-US" sz="2000" dirty="0"/>
              <a:t>Parallel processing has become the focus of the computing and software development industry</a:t>
            </a:r>
          </a:p>
          <a:p>
            <a:r>
              <a:rPr lang="en-US" sz="2000" dirty="0"/>
              <a:t>The rise of big data, artificial intelligence, virtual/augmented reality, and dedicated graphical processing units (GPUs) have made that a nearly guaranteed trend for years to come</a:t>
            </a:r>
          </a:p>
        </p:txBody>
      </p:sp>
    </p:spTree>
    <p:extLst>
      <p:ext uri="{BB962C8B-B14F-4D97-AF65-F5344CB8AC3E}">
        <p14:creationId xmlns:p14="http://schemas.microsoft.com/office/powerpoint/2010/main" val="4188150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Processors, Cores, and Threads</a:t>
            </a:r>
          </a:p>
        </p:txBody>
      </p:sp>
      <p:sp>
        <p:nvSpPr>
          <p:cNvPr id="3" name="Content Placeholder 2"/>
          <p:cNvSpPr>
            <a:spLocks noGrp="1"/>
          </p:cNvSpPr>
          <p:nvPr>
            <p:ph idx="1"/>
          </p:nvPr>
        </p:nvSpPr>
        <p:spPr>
          <a:xfrm>
            <a:off x="838198" y="1525772"/>
            <a:ext cx="10515601" cy="4651191"/>
          </a:xfrm>
        </p:spPr>
        <p:txBody>
          <a:bodyPr>
            <a:normAutofit/>
          </a:bodyPr>
          <a:lstStyle/>
          <a:p>
            <a:r>
              <a:rPr lang="en-US" sz="2000" dirty="0"/>
              <a:t>Computers have one or more Processors (CPUs)</a:t>
            </a:r>
          </a:p>
          <a:p>
            <a:r>
              <a:rPr lang="en-US" sz="2000" dirty="0"/>
              <a:t>Processors each have one or more Cores</a:t>
            </a:r>
          </a:p>
          <a:p>
            <a:r>
              <a:rPr lang="en-US" sz="2000" dirty="0"/>
              <a:t>Cores can create one or more Threads</a:t>
            </a:r>
          </a:p>
          <a:p>
            <a:r>
              <a:rPr lang="en-US" sz="2000" dirty="0"/>
              <a:t>An application running only on one thread of a dual </a:t>
            </a:r>
            <a:r>
              <a:rPr lang="en-US" sz="2000" dirty="0" err="1"/>
              <a:t>cpu</a:t>
            </a:r>
            <a:r>
              <a:rPr lang="en-US" sz="2000" dirty="0"/>
              <a:t>, quad-core, single thread can utilize only a portion of 1/8</a:t>
            </a:r>
            <a:r>
              <a:rPr lang="en-US" sz="2000" baseline="30000" dirty="0"/>
              <a:t>th</a:t>
            </a:r>
            <a:r>
              <a:rPr lang="en-US" sz="2000" dirty="0"/>
              <a:t> of the processing power of that machine</a:t>
            </a:r>
          </a:p>
        </p:txBody>
      </p:sp>
    </p:spTree>
    <p:extLst>
      <p:ext uri="{BB962C8B-B14F-4D97-AF65-F5344CB8AC3E}">
        <p14:creationId xmlns:p14="http://schemas.microsoft.com/office/powerpoint/2010/main" val="1746298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Multi-Threaded Development</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Now for the bad news. Multi-Threaded Development is really hard!</a:t>
            </a:r>
          </a:p>
        </p:txBody>
      </p:sp>
      <p:pic>
        <p:nvPicPr>
          <p:cNvPr id="4" name="Picture 3"/>
          <p:cNvPicPr>
            <a:picLocks noChangeAspect="1"/>
          </p:cNvPicPr>
          <p:nvPr/>
        </p:nvPicPr>
        <p:blipFill>
          <a:blip r:embed="rId3"/>
          <a:stretch>
            <a:fillRect/>
          </a:stretch>
        </p:blipFill>
        <p:spPr>
          <a:xfrm>
            <a:off x="2058284" y="2042006"/>
            <a:ext cx="8075428" cy="4757200"/>
          </a:xfrm>
          <a:prstGeom prst="rect">
            <a:avLst/>
          </a:prstGeom>
        </p:spPr>
      </p:pic>
    </p:spTree>
    <p:extLst>
      <p:ext uri="{BB962C8B-B14F-4D97-AF65-F5344CB8AC3E}">
        <p14:creationId xmlns:p14="http://schemas.microsoft.com/office/powerpoint/2010/main" val="1840965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Multithreaded Development</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Now for the bad news. Multi-Threaded Development is really hard!</a:t>
            </a:r>
          </a:p>
          <a:p>
            <a:r>
              <a:rPr lang="en-US" sz="2000" dirty="0"/>
              <a:t>Developing commercial quality multi-threaded applications makes Rigidity, Fragility, and Immobility much harder to avoid</a:t>
            </a:r>
          </a:p>
          <a:p>
            <a:r>
              <a:rPr lang="en-US" sz="2000" dirty="0"/>
              <a:t>Many of the 3</a:t>
            </a:r>
            <a:r>
              <a:rPr lang="en-US" sz="2000" baseline="30000" dirty="0"/>
              <a:t>rd</a:t>
            </a:r>
            <a:r>
              <a:rPr lang="en-US" sz="2000" dirty="0"/>
              <a:t> party professional libraries that the industry had come to rely on came into question as multi-threading application became required</a:t>
            </a:r>
          </a:p>
          <a:p>
            <a:r>
              <a:rPr lang="en-US" sz="2000" dirty="0"/>
              <a:t>Testing becomes harder when a sequence of events becomes variable </a:t>
            </a:r>
          </a:p>
          <a:p>
            <a:r>
              <a:rPr lang="en-US" sz="2000" dirty="0"/>
              <a:t>What if your automated unit test results might be different depending on which thread finishes first?</a:t>
            </a:r>
          </a:p>
          <a:p>
            <a:r>
              <a:rPr lang="en-US" sz="2000" dirty="0"/>
              <a:t>What about deadlock?</a:t>
            </a:r>
          </a:p>
          <a:p>
            <a:r>
              <a:rPr lang="en-US" sz="2000" b="1" dirty="0"/>
              <a:t>Performance</a:t>
            </a:r>
            <a:r>
              <a:rPr lang="en-US" sz="2000" dirty="0"/>
              <a:t> is so important that we will need to understand be able to effectively utilize, test, and deploy effective multi-threaded applications</a:t>
            </a:r>
          </a:p>
        </p:txBody>
      </p:sp>
    </p:spTree>
    <p:extLst>
      <p:ext uri="{BB962C8B-B14F-4D97-AF65-F5344CB8AC3E}">
        <p14:creationId xmlns:p14="http://schemas.microsoft.com/office/powerpoint/2010/main" val="2811243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Suggested Multithreaded Exercise</a:t>
            </a:r>
          </a:p>
        </p:txBody>
      </p:sp>
      <p:sp>
        <p:nvSpPr>
          <p:cNvPr id="5" name="Content Placeholder 2"/>
          <p:cNvSpPr txBox="1">
            <a:spLocks/>
          </p:cNvSpPr>
          <p:nvPr/>
        </p:nvSpPr>
        <p:spPr>
          <a:xfrm>
            <a:off x="838200" y="1382233"/>
            <a:ext cx="10515600" cy="50504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err="1"/>
              <a:t>ThreadedRandomNumbers</a:t>
            </a:r>
            <a:r>
              <a:rPr lang="en-US" sz="2000" dirty="0"/>
              <a:t>: Calculate 1,000,000,000 random numbers between 1 and 2,000,000. Print “We found number 1024!” to the console each time 1024 is generated. We would expect it to come up approximately 500 times. </a:t>
            </a:r>
          </a:p>
          <a:p>
            <a:r>
              <a:rPr lang="en-US" sz="2000" dirty="0"/>
              <a:t>Write a single threaded application</a:t>
            </a:r>
          </a:p>
          <a:p>
            <a:r>
              <a:rPr lang="en-US" sz="2000" dirty="0"/>
              <a:t>Divide the application into multiple threads and repeat</a:t>
            </a:r>
          </a:p>
          <a:p>
            <a:r>
              <a:rPr lang="en-US" sz="2000" dirty="0"/>
              <a:t>Consider the diminishing returns of adding additional threads</a:t>
            </a:r>
          </a:p>
          <a:p>
            <a:r>
              <a:rPr lang="en-US" sz="2000" dirty="0"/>
              <a:t>Implement by extending Thread</a:t>
            </a:r>
          </a:p>
          <a:p>
            <a:r>
              <a:rPr lang="en-US" sz="2000" dirty="0"/>
              <a:t>… and by implementing Runnable</a:t>
            </a:r>
          </a:p>
          <a:p>
            <a:pPr marL="0" indent="0">
              <a:buFont typeface="Arial" panose="020B0604020202020204" pitchFamily="34" charset="0"/>
              <a:buNone/>
            </a:pPr>
            <a:r>
              <a:rPr lang="en-US" sz="2000" dirty="0"/>
              <a:t> </a:t>
            </a:r>
          </a:p>
        </p:txBody>
      </p:sp>
    </p:spTree>
    <p:extLst>
      <p:ext uri="{BB962C8B-B14F-4D97-AF65-F5344CB8AC3E}">
        <p14:creationId xmlns:p14="http://schemas.microsoft.com/office/powerpoint/2010/main" val="17179652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E7FF26E314236448B954F3A97640002" ma:contentTypeVersion="0" ma:contentTypeDescription="Create a new document." ma:contentTypeScope="" ma:versionID="dcd134f7ef3b1aa8a267b1d1a9f0b332">
  <xsd:schema xmlns:xsd="http://www.w3.org/2001/XMLSchema" xmlns:xs="http://www.w3.org/2001/XMLSchema" xmlns:p="http://schemas.microsoft.com/office/2006/metadata/properties" targetNamespace="http://schemas.microsoft.com/office/2006/metadata/properties" ma:root="true" ma:fieldsID="fad425956ca267ea5e6d723b3f3bd6f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7FD8B20-B89A-4B23-9329-175195DD4D8A}">
  <ds:schemaRefs>
    <ds:schemaRef ds:uri="http://schemas.microsoft.com/sharepoint/v3/contenttype/forms"/>
  </ds:schemaRefs>
</ds:datastoreItem>
</file>

<file path=customXml/itemProps2.xml><?xml version="1.0" encoding="utf-8"?>
<ds:datastoreItem xmlns:ds="http://schemas.openxmlformats.org/officeDocument/2006/customXml" ds:itemID="{3473EA1A-2744-48E8-B2A3-4F89C0FC849C}">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A906A71E-D2C6-4CAA-8E79-10C504BC5F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17022</TotalTime>
  <Words>1260</Words>
  <Application>Microsoft Office PowerPoint</Application>
  <PresentationFormat>Widescreen</PresentationFormat>
  <Paragraphs>115</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Wingdings</vt:lpstr>
      <vt:lpstr>Office Theme</vt:lpstr>
      <vt:lpstr>Learning Objectives – Week 5</vt:lpstr>
      <vt:lpstr>Performance Optimization and Threading</vt:lpstr>
      <vt:lpstr>Threads &amp; Multithreaded Applications</vt:lpstr>
      <vt:lpstr>Processors, Cores, and Threads</vt:lpstr>
      <vt:lpstr>Multi-Threaded Development</vt:lpstr>
      <vt:lpstr>Multithreaded Development</vt:lpstr>
      <vt:lpstr>Suggested Multithreaded 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Pogue Eric</dc:creator>
  <cp:lastModifiedBy>Eric Pogue</cp:lastModifiedBy>
  <cp:revision>458</cp:revision>
  <cp:lastPrinted>2017-04-18T18:33:22Z</cp:lastPrinted>
  <dcterms:created xsi:type="dcterms:W3CDTF">2016-08-15T18:20:40Z</dcterms:created>
  <dcterms:modified xsi:type="dcterms:W3CDTF">2018-03-20T00:55:59Z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0x0101004E7FF26E314236448B954F3A97640002</vt:lpwstr>
  </property>
  <property fmtid="{D5CDD505-2E9C-101B-9397-08002B2CF9AE}" pid="3" name="IsMyDocuments">
    <vt:bool>true</vt:bool>
  </property>
</Properties>
</file>