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501" r:id="rId5"/>
    <p:sldId id="502" r:id="rId6"/>
    <p:sldId id="503" r:id="rId7"/>
    <p:sldId id="504" r:id="rId8"/>
    <p:sldId id="505" r:id="rId9"/>
    <p:sldId id="506" r:id="rId10"/>
    <p:sldId id="507" r:id="rId11"/>
    <p:sldId id="508" r:id="rId12"/>
    <p:sldId id="509" r:id="rId1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42" d="100"/>
          <a:sy n="142" d="100"/>
        </p:scale>
        <p:origin x="2150" y="106"/>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3/19/2018</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277936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Never underestimate the value of good design and implementation (for testability, encapsulation, etc.) on the economics of testing. You can’t afford to test in quality!</a:t>
            </a:r>
          </a:p>
          <a:p>
            <a:r>
              <a:rPr lang="en-US" sz="1000" dirty="0"/>
              <a:t>Developers are responsible for product quality. Tester should be able to minimize that chance that a defect makes it to production. </a:t>
            </a:r>
          </a:p>
          <a:p>
            <a:endParaRPr lang="en-US" sz="1000" dirty="0"/>
          </a:p>
          <a:p>
            <a:r>
              <a:rPr lang="en-US" sz="1000" dirty="0"/>
              <a:t>We test to find defects and/or to validate that we have not introduced new defects.</a:t>
            </a:r>
          </a:p>
          <a:p>
            <a:endParaRPr lang="en-US" sz="1000" dirty="0"/>
          </a:p>
          <a:p>
            <a:r>
              <a:rPr lang="en-US" sz="1000" dirty="0"/>
              <a:t>Defects are exponentially more expensive to fix the longer the exist.</a:t>
            </a:r>
          </a:p>
          <a:p>
            <a:r>
              <a:rPr lang="en-US" sz="1000" dirty="0"/>
              <a:t>Performance issues are often the most difficult and expensive defects to fix. They are often not found until the application if running under production load… which is often only when it is in production.</a:t>
            </a:r>
          </a:p>
          <a:p>
            <a:endParaRPr lang="en-US" sz="1000" dirty="0"/>
          </a:p>
          <a:p>
            <a:r>
              <a:rPr lang="en-US" sz="1000" dirty="0"/>
              <a:t>Unit - $200</a:t>
            </a:r>
          </a:p>
          <a:p>
            <a:r>
              <a:rPr lang="en-US" sz="1000" dirty="0"/>
              <a:t>Integration - $600</a:t>
            </a:r>
          </a:p>
          <a:p>
            <a:r>
              <a:rPr lang="en-US" sz="1000" dirty="0"/>
              <a:t>User Acceptance - $6,000</a:t>
            </a:r>
          </a:p>
          <a:p>
            <a:r>
              <a:rPr lang="en-US" sz="1000" dirty="0"/>
              <a:t>Production - $100,000+</a:t>
            </a:r>
          </a:p>
          <a:p>
            <a:endParaRPr lang="en-US" sz="1000" dirty="0"/>
          </a:p>
          <a:p>
            <a:r>
              <a:rPr lang="en-US" sz="1000" dirty="0"/>
              <a:t>The permutations of modern software features, data, tools, environments, etc. quickly becomes unmanageable. Testability needs to be goal of nearly all non-trivial applications.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Dave Cutler of Windows NT fame had a quote. </a:t>
            </a:r>
            <a:r>
              <a:rPr lang="en-US" sz="1000"/>
              <a:t>I wish I could remember the exact words, but it went something like, “I hate having testers because they give developers the false hope that someone else can save them from their sins.”</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559519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Development  Methodologies (SDLCs) are a future Bonus Topic. There are several optional slides t the end of this deck. Let me know if you would like to have a more formal overview of the topic as part of this class. I have a passion in this area. </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a:t>
            </a:fld>
            <a:endParaRPr lang="en-US" dirty="0"/>
          </a:p>
        </p:txBody>
      </p:sp>
    </p:spTree>
    <p:extLst>
      <p:ext uri="{BB962C8B-B14F-4D97-AF65-F5344CB8AC3E}">
        <p14:creationId xmlns:p14="http://schemas.microsoft.com/office/powerpoint/2010/main" val="158452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 effective product is the goal. </a:t>
            </a:r>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36222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27810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317267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3727165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False positives versus valid defects found. </a:t>
            </a:r>
          </a:p>
          <a:p>
            <a:endParaRPr lang="en-US" dirty="0"/>
          </a:p>
          <a:p>
            <a:r>
              <a:rPr lang="en-US" dirty="0"/>
              <a:t>Manual Testing and Automated Testing can be supportive of each other.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441733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3851830"/>
          </a:xfrm>
        </p:spPr>
        <p:txBody>
          <a:bodyPr/>
          <a:lstStyle/>
          <a:p>
            <a:r>
              <a:rPr lang="en-US" sz="1000" dirty="0"/>
              <a:t>@Test	</a:t>
            </a:r>
          </a:p>
          <a:p>
            <a:r>
              <a:rPr lang="en-US" sz="1000" dirty="0"/>
              <a:t>identifies the method as a test method (remember, method and function are synonyms)</a:t>
            </a:r>
          </a:p>
          <a:p>
            <a:endParaRPr lang="en-US" sz="1000" dirty="0"/>
          </a:p>
          <a:p>
            <a:r>
              <a:rPr lang="en-US" sz="1000" dirty="0"/>
              <a:t>@Test(expected = </a:t>
            </a:r>
            <a:r>
              <a:rPr lang="en-US" sz="1000" dirty="0" err="1"/>
              <a:t>Exception.class</a:t>
            </a:r>
            <a:r>
              <a:rPr lang="en-US" sz="1000" dirty="0"/>
              <a:t>)</a:t>
            </a:r>
          </a:p>
          <a:p>
            <a:r>
              <a:rPr lang="en-US" sz="1000" dirty="0"/>
              <a:t>fails if the method does not throw the named exception</a:t>
            </a:r>
          </a:p>
          <a:p>
            <a:endParaRPr lang="en-US" sz="1000" dirty="0"/>
          </a:p>
          <a:p>
            <a:r>
              <a:rPr lang="en-US" sz="1000" dirty="0"/>
              <a:t>@Test(timeout=100)</a:t>
            </a:r>
          </a:p>
          <a:p>
            <a:r>
              <a:rPr lang="en-US" sz="1000" dirty="0"/>
              <a:t>fails if the method takes longer than 100 milliseconds</a:t>
            </a:r>
          </a:p>
          <a:p>
            <a:endParaRPr lang="en-US" sz="1000" dirty="0"/>
          </a:p>
          <a:p>
            <a:r>
              <a:rPr lang="en-US" sz="1000" dirty="0"/>
              <a:t>@Before</a:t>
            </a:r>
          </a:p>
          <a:p>
            <a:r>
              <a:rPr lang="en-US" sz="1000" dirty="0"/>
              <a:t>public void method()</a:t>
            </a:r>
          </a:p>
          <a:p>
            <a:r>
              <a:rPr lang="en-US" sz="1000" dirty="0"/>
              <a:t>This method is executed before each test. It is used to prepare the test environment.</a:t>
            </a:r>
          </a:p>
          <a:p>
            <a:endParaRPr lang="en-US" sz="1000" dirty="0"/>
          </a:p>
          <a:p>
            <a:r>
              <a:rPr lang="en-US" sz="1000" dirty="0"/>
              <a:t>@After</a:t>
            </a:r>
          </a:p>
          <a:p>
            <a:r>
              <a:rPr lang="en-US" sz="1000" dirty="0"/>
              <a:t>public void method()</a:t>
            </a:r>
          </a:p>
          <a:p>
            <a:r>
              <a:rPr lang="en-US" sz="1000" dirty="0"/>
              <a:t>This method is executed after each test. It is used to clean up the test environment, including cleaning up expensive memory structures.</a:t>
            </a:r>
          </a:p>
          <a:p>
            <a:endParaRPr lang="en-US" sz="1000" dirty="0"/>
          </a:p>
          <a:p>
            <a:r>
              <a:rPr lang="en-US" sz="1000" dirty="0"/>
              <a:t>@</a:t>
            </a:r>
            <a:r>
              <a:rPr lang="en-US" sz="1000" dirty="0" err="1"/>
              <a:t>BeforeClass</a:t>
            </a:r>
            <a:endParaRPr lang="en-US" sz="1000" dirty="0"/>
          </a:p>
          <a:p>
            <a:r>
              <a:rPr lang="en-US" sz="1000" dirty="0"/>
              <a:t>public static void method()</a:t>
            </a:r>
          </a:p>
          <a:p>
            <a:r>
              <a:rPr lang="en-US" sz="1000" dirty="0"/>
              <a:t>This method is executed once, before any test is done. It is used to do time-intensive tasks before any test is done.</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5669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3/19/2018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3/19/2018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ftware_tes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Open_Unified_Process" TargetMode="External"/><Relationship Id="rId3" Type="http://schemas.openxmlformats.org/officeDocument/2006/relationships/hyperlink" Target="https://en.wikipedia.org/wiki/Waterfall_model" TargetMode="External"/><Relationship Id="rId7" Type="http://schemas.openxmlformats.org/officeDocument/2006/relationships/hyperlink" Target="http://en.wikipedia.org/wiki/Rational_Unified_Proce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DOD-STD-2167A" TargetMode="External"/><Relationship Id="rId11" Type="http://schemas.openxmlformats.org/officeDocument/2006/relationships/hyperlink" Target="http://www.scaledagileframework.com/roadmap/" TargetMode="External"/><Relationship Id="rId5" Type="http://schemas.openxmlformats.org/officeDocument/2006/relationships/hyperlink" Target="https://en.wikipedia.org/wiki/Agile_software_development" TargetMode="External"/><Relationship Id="rId10" Type="http://schemas.openxmlformats.org/officeDocument/2006/relationships/hyperlink" Target="https://en.wikipedia.org/wiki/Kanban_(development)" TargetMode="External"/><Relationship Id="rId4" Type="http://schemas.openxmlformats.org/officeDocument/2006/relationships/hyperlink" Target="https://en.wikipedia.org/wiki/Iterative_and_incremental_development" TargetMode="External"/><Relationship Id="rId9" Type="http://schemas.openxmlformats.org/officeDocument/2006/relationships/hyperlink" Target="http://en.wikipedia.org/wiki/Scrum_(developmen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juni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5</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Explain software </a:t>
            </a:r>
            <a:r>
              <a:rPr lang="en-US" sz="2000" b="1" dirty="0"/>
              <a:t>testing</a:t>
            </a:r>
            <a:r>
              <a:rPr lang="en-US" sz="2000" dirty="0"/>
              <a:t> terms including unit, integration, user acceptance, performance testing, manual, automated, verification, validation, etc. </a:t>
            </a:r>
          </a:p>
          <a:p>
            <a:pPr marL="457200" indent="-457200">
              <a:buFont typeface="+mj-lt"/>
              <a:buAutoNum type="arabicPeriod"/>
            </a:pPr>
            <a:r>
              <a:rPr lang="en-US" sz="2000" dirty="0"/>
              <a:t>Understand the importance of testing and the criticality of finding/fixing defects early</a:t>
            </a:r>
          </a:p>
          <a:p>
            <a:pPr marL="457200" indent="-457200">
              <a:buFont typeface="+mj-lt"/>
              <a:buAutoNum type="arabicPeriod"/>
            </a:pPr>
            <a:r>
              <a:rPr lang="en-US" sz="2000" dirty="0"/>
              <a:t>Explain the purpose, syntax, and annotations of the various assert statements </a:t>
            </a:r>
            <a:r>
              <a:rPr lang="en-US" sz="2000" b="1" dirty="0"/>
              <a:t>JUnit</a:t>
            </a:r>
            <a:r>
              <a:rPr lang="en-US" sz="2000" dirty="0"/>
              <a:t> supports</a:t>
            </a:r>
          </a:p>
          <a:p>
            <a:pPr marL="457200" indent="-457200">
              <a:buFont typeface="+mj-lt"/>
              <a:buAutoNum type="arabicPeriod"/>
            </a:pPr>
            <a:r>
              <a:rPr lang="en-US" sz="2000" dirty="0"/>
              <a:t>Install JUnit onto your machine and execute a JUnit test on your application</a:t>
            </a:r>
          </a:p>
        </p:txBody>
      </p:sp>
    </p:spTree>
    <p:extLst>
      <p:ext uri="{BB962C8B-B14F-4D97-AF65-F5344CB8AC3E}">
        <p14:creationId xmlns:p14="http://schemas.microsoft.com/office/powerpoint/2010/main" val="261043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Testing Overview</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Software Testing </a:t>
            </a:r>
            <a:r>
              <a:rPr lang="en-US" sz="2000" dirty="0">
                <a:hlinkClick r:id="rId3"/>
              </a:rPr>
              <a:t>[link]</a:t>
            </a:r>
            <a:r>
              <a:rPr lang="en-US" sz="2000" dirty="0"/>
              <a:t> is important because, if done right, it can help us find and fix problems earlier and make our system delivery process less immobile, rigid, and fragile.</a:t>
            </a:r>
          </a:p>
          <a:p>
            <a:pPr marL="0" indent="0">
              <a:buNone/>
            </a:pPr>
            <a:r>
              <a:rPr lang="en-US" sz="2000" dirty="0"/>
              <a:t>As future developers in an object-oriented programming class, we are going to:</a:t>
            </a:r>
          </a:p>
          <a:p>
            <a:r>
              <a:rPr lang="en-US" sz="2000" dirty="0"/>
              <a:t>Understand testing within the various Software Development Lifecycles</a:t>
            </a:r>
          </a:p>
          <a:p>
            <a:r>
              <a:rPr lang="en-US" sz="2000" dirty="0"/>
              <a:t>Understand testing terminology</a:t>
            </a:r>
          </a:p>
          <a:p>
            <a:r>
              <a:rPr lang="en-US" sz="2000" dirty="0"/>
              <a:t>Know how to develop applications that are easier to test</a:t>
            </a:r>
          </a:p>
          <a:p>
            <a:r>
              <a:rPr lang="en-US" sz="2000" dirty="0"/>
              <a:t>Master Unit Testing and Automated Testing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846636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Object-Oriented Programming within Various Development Methodologies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248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798"/>
            <a:ext cx="10515600" cy="692398"/>
          </a:xfrm>
        </p:spPr>
        <p:txBody>
          <a:bodyPr anchor="ctr">
            <a:normAutofit/>
          </a:bodyPr>
          <a:lstStyle/>
          <a:p>
            <a:r>
              <a:rPr lang="en-US" sz="3200" dirty="0">
                <a:hlinkClick r:id="rId3"/>
              </a:rPr>
              <a:t>Waterfall</a:t>
            </a:r>
            <a:r>
              <a:rPr lang="en-US" sz="3200" dirty="0"/>
              <a:t> vs </a:t>
            </a:r>
            <a:r>
              <a:rPr lang="en-US" sz="3200" dirty="0">
                <a:hlinkClick r:id="rId4"/>
              </a:rPr>
              <a:t>Iterative</a:t>
            </a:r>
            <a:r>
              <a:rPr lang="en-US" sz="3200" dirty="0"/>
              <a:t> vs </a:t>
            </a:r>
            <a:r>
              <a:rPr lang="en-US" sz="3200" dirty="0">
                <a:hlinkClick r:id="rId5"/>
              </a:rPr>
              <a:t>Agile</a:t>
            </a:r>
            <a:endParaRPr lang="en-US" sz="3200" dirty="0"/>
          </a:p>
        </p:txBody>
      </p:sp>
      <p:graphicFrame>
        <p:nvGraphicFramePr>
          <p:cNvPr id="4" name="Content Placeholder 3"/>
          <p:cNvGraphicFramePr>
            <a:graphicFrameLocks noGrp="1"/>
          </p:cNvGraphicFramePr>
          <p:nvPr>
            <p:ph idx="1"/>
            <p:extLst/>
          </p:nvPr>
        </p:nvGraphicFramePr>
        <p:xfrm>
          <a:off x="838200" y="1038714"/>
          <a:ext cx="10515600" cy="5712206"/>
        </p:xfrm>
        <a:graphic>
          <a:graphicData uri="http://schemas.openxmlformats.org/drawingml/2006/table">
            <a:tbl>
              <a:tblPr firstRow="1" bandRow="1">
                <a:tableStyleId>{5C22544A-7EE6-4342-B048-85BDC9FD1C3A}</a:tableStyleId>
              </a:tblPr>
              <a:tblGrid>
                <a:gridCol w="1358245">
                  <a:extLst>
                    <a:ext uri="{9D8B030D-6E8A-4147-A177-3AD203B41FA5}">
                      <a16:colId xmlns:a16="http://schemas.microsoft.com/office/drawing/2014/main" val="20000"/>
                    </a:ext>
                  </a:extLst>
                </a:gridCol>
                <a:gridCol w="3044858">
                  <a:extLst>
                    <a:ext uri="{9D8B030D-6E8A-4147-A177-3AD203B41FA5}">
                      <a16:colId xmlns:a16="http://schemas.microsoft.com/office/drawing/2014/main" val="20001"/>
                    </a:ext>
                  </a:extLst>
                </a:gridCol>
                <a:gridCol w="3063711">
                  <a:extLst>
                    <a:ext uri="{9D8B030D-6E8A-4147-A177-3AD203B41FA5}">
                      <a16:colId xmlns:a16="http://schemas.microsoft.com/office/drawing/2014/main" val="20002"/>
                    </a:ext>
                  </a:extLst>
                </a:gridCol>
                <a:gridCol w="3048786">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Waterfall</a:t>
                      </a:r>
                    </a:p>
                  </a:txBody>
                  <a:tcPr/>
                </a:tc>
                <a:tc>
                  <a:txBody>
                    <a:bodyPr/>
                    <a:lstStyle/>
                    <a:p>
                      <a:pPr algn="ctr"/>
                      <a:r>
                        <a:rPr lang="en-US" dirty="0"/>
                        <a:t>Iterative</a:t>
                      </a:r>
                    </a:p>
                  </a:txBody>
                  <a:tcPr/>
                </a:tc>
                <a:tc>
                  <a:txBody>
                    <a:bodyPr/>
                    <a:lstStyle/>
                    <a:p>
                      <a:pPr algn="ctr"/>
                      <a:r>
                        <a:rPr lang="en-US" dirty="0"/>
                        <a:t>Agile</a:t>
                      </a:r>
                    </a:p>
                  </a:txBody>
                  <a:tcPr/>
                </a:tc>
                <a:extLst>
                  <a:ext uri="{0D108BD9-81ED-4DB2-BD59-A6C34878D82A}">
                    <a16:rowId xmlns:a16="http://schemas.microsoft.com/office/drawing/2014/main" val="10000"/>
                  </a:ext>
                </a:extLst>
              </a:tr>
              <a:tr h="370840">
                <a:tc>
                  <a:txBody>
                    <a:bodyPr/>
                    <a:lstStyle/>
                    <a:p>
                      <a:r>
                        <a:rPr lang="en-US" sz="1600" dirty="0">
                          <a:latin typeface="+mn-lt"/>
                        </a:rPr>
                        <a:t>References</a:t>
                      </a:r>
                    </a:p>
                  </a:txBody>
                  <a:tcPr/>
                </a:tc>
                <a:tc>
                  <a:txBody>
                    <a:bodyPr/>
                    <a:lstStyle/>
                    <a:p>
                      <a:r>
                        <a:rPr lang="en-US" sz="1600" kern="1200" dirty="0">
                          <a:solidFill>
                            <a:schemeClr val="dk1"/>
                          </a:solidFill>
                          <a:effectLst/>
                          <a:latin typeface="+mn-lt"/>
                          <a:ea typeface="+mn-ea"/>
                          <a:cs typeface="+mn-cs"/>
                        </a:rPr>
                        <a:t>United States Department of Defense: </a:t>
                      </a:r>
                      <a:r>
                        <a:rPr lang="en-US" sz="1600" u="sng" kern="1200" dirty="0">
                          <a:solidFill>
                            <a:schemeClr val="dk1"/>
                          </a:solidFill>
                          <a:effectLst/>
                          <a:latin typeface="+mn-lt"/>
                          <a:ea typeface="+mn-ea"/>
                          <a:cs typeface="+mn-cs"/>
                          <a:hlinkClick r:id="rId6"/>
                        </a:rPr>
                        <a:t>DOD-STD-2167A</a:t>
                      </a:r>
                      <a:r>
                        <a:rPr lang="en-US" sz="1600" kern="1200" dirty="0">
                          <a:solidFill>
                            <a:schemeClr val="dk1"/>
                          </a:solidFill>
                          <a:effectLst/>
                          <a:latin typeface="+mn-lt"/>
                          <a:ea typeface="+mn-ea"/>
                          <a:cs typeface="+mn-cs"/>
                        </a:rPr>
                        <a:t> (1985)</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7" tooltip="Rational Unified Process"/>
                        </a:rPr>
                        <a:t>Rational Unified Process</a:t>
                      </a:r>
                      <a:r>
                        <a:rPr lang="en-US" sz="1600" kern="1200" dirty="0">
                          <a:solidFill>
                            <a:schemeClr val="dk1"/>
                          </a:solidFill>
                          <a:effectLst/>
                          <a:latin typeface="+mn-lt"/>
                          <a:ea typeface="+mn-ea"/>
                          <a:cs typeface="+mn-cs"/>
                        </a:rPr>
                        <a:t> (RUP) </a:t>
                      </a:r>
                    </a:p>
                    <a:p>
                      <a:r>
                        <a:rPr lang="en-US" sz="1600" u="sng" kern="1200" dirty="0">
                          <a:solidFill>
                            <a:schemeClr val="dk1"/>
                          </a:solidFill>
                          <a:effectLst/>
                          <a:latin typeface="+mn-lt"/>
                          <a:ea typeface="+mn-ea"/>
                          <a:cs typeface="+mn-cs"/>
                          <a:hlinkClick r:id="rId8" tooltip="Open Unified Process"/>
                        </a:rPr>
                        <a:t>Open Unified Process</a:t>
                      </a:r>
                      <a:r>
                        <a:rPr lang="en-US" sz="1600" kern="1200" dirty="0">
                          <a:solidFill>
                            <a:schemeClr val="dk1"/>
                          </a:solidFill>
                          <a:effectLst/>
                          <a:latin typeface="+mn-lt"/>
                          <a:ea typeface="+mn-ea"/>
                          <a:cs typeface="+mn-cs"/>
                        </a:rPr>
                        <a:t> </a:t>
                      </a:r>
                      <a:endParaRPr lang="en-US" sz="1600" dirty="0">
                        <a:latin typeface="+mn-lt"/>
                      </a:endParaRPr>
                    </a:p>
                  </a:txBody>
                  <a:tcPr/>
                </a:tc>
                <a:tc>
                  <a:txBody>
                    <a:bodyPr/>
                    <a:lstStyle/>
                    <a:p>
                      <a:r>
                        <a:rPr lang="en-US" sz="1600" u="sng" kern="1200" dirty="0">
                          <a:solidFill>
                            <a:schemeClr val="dk1"/>
                          </a:solidFill>
                          <a:effectLst/>
                          <a:latin typeface="+mn-lt"/>
                          <a:ea typeface="+mn-ea"/>
                          <a:cs typeface="+mn-cs"/>
                          <a:hlinkClick r:id="rId9" tooltip="Scrum (development)"/>
                        </a:rPr>
                        <a:t>Scrum</a:t>
                      </a:r>
                      <a:endParaRPr lang="en-US" sz="1600" u="sng"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hlinkClick r:id="rId10"/>
                        </a:rPr>
                        <a:t>Kanban</a:t>
                      </a:r>
                      <a:endParaRPr lang="en-US" sz="1600" kern="1200" dirty="0">
                        <a:solidFill>
                          <a:schemeClr val="dk1"/>
                        </a:solidFill>
                        <a:effectLst/>
                        <a:latin typeface="+mn-lt"/>
                        <a:ea typeface="+mn-ea"/>
                        <a:cs typeface="+mn-cs"/>
                      </a:endParaRPr>
                    </a:p>
                    <a:p>
                      <a:r>
                        <a:rPr lang="en-US" sz="1600" u="sng" kern="1200" dirty="0">
                          <a:solidFill>
                            <a:schemeClr val="dk1"/>
                          </a:solidFill>
                          <a:effectLst/>
                          <a:latin typeface="+mn-lt"/>
                          <a:ea typeface="+mn-ea"/>
                          <a:cs typeface="+mn-cs"/>
                          <a:hlinkClick r:id="rId11"/>
                        </a:rPr>
                        <a:t>Scaled Agile Framework (SAFe)</a:t>
                      </a:r>
                      <a:endParaRPr lang="en-US" sz="1600" dirty="0">
                        <a:latin typeface="+mn-lt"/>
                      </a:endParaRPr>
                    </a:p>
                  </a:txBody>
                  <a:tcPr/>
                </a:tc>
                <a:extLst>
                  <a:ext uri="{0D108BD9-81ED-4DB2-BD59-A6C34878D82A}">
                    <a16:rowId xmlns:a16="http://schemas.microsoft.com/office/drawing/2014/main" val="10001"/>
                  </a:ext>
                </a:extLst>
              </a:tr>
              <a:tr h="370840">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Priorities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Planning and predictability</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Architecture, modeling, and efficiency</a:t>
                      </a:r>
                      <a:r>
                        <a:rPr lang="en-US" sz="1600" baseline="0" dirty="0">
                          <a:effectLst/>
                          <a:latin typeface="+mn-lt"/>
                          <a:ea typeface="Calibri" panose="020F0502020204030204" pitchFamily="34" charset="0"/>
                          <a:cs typeface="Times New Roman" panose="02020603050405020304" pitchFamily="18" charset="0"/>
                        </a:rPr>
                        <a:t> through </a:t>
                      </a:r>
                      <a:r>
                        <a:rPr lang="en-US" sz="1600" dirty="0">
                          <a:effectLst/>
                          <a:latin typeface="+mn-lt"/>
                          <a:ea typeface="Calibri" panose="020F0502020204030204" pitchFamily="34" charset="0"/>
                          <a:cs typeface="Times New Roman" panose="02020603050405020304" pitchFamily="18" charset="0"/>
                        </a:rPr>
                        <a:t>early detection &amp; fixing of issues</a:t>
                      </a:r>
                    </a:p>
                  </a:txBody>
                  <a:tcPr marL="68580" marR="68580" marT="0" marB="0"/>
                </a:tc>
                <a:tc>
                  <a:txBody>
                    <a:bodyPr/>
                    <a:lstStyle/>
                    <a:p>
                      <a:pPr marL="0" marR="0">
                        <a:lnSpc>
                          <a:spcPct val="107000"/>
                        </a:lnSpc>
                        <a:spcBef>
                          <a:spcPts val="0"/>
                        </a:spcBef>
                        <a:spcAft>
                          <a:spcPts val="0"/>
                        </a:spcAft>
                      </a:pPr>
                      <a:r>
                        <a:rPr lang="en-US" sz="1600" dirty="0">
                          <a:effectLst/>
                          <a:latin typeface="+mn-lt"/>
                          <a:ea typeface="Calibri" panose="020F0502020204030204" pitchFamily="34" charset="0"/>
                          <a:cs typeface="Times New Roman" panose="02020603050405020304" pitchFamily="18" charset="0"/>
                        </a:rPr>
                        <a:t>Responsiveness</a:t>
                      </a:r>
                      <a:r>
                        <a:rPr lang="en-US" sz="1600" baseline="0" dirty="0">
                          <a:effectLst/>
                          <a:latin typeface="+mn-lt"/>
                          <a:ea typeface="Calibri" panose="020F0502020204030204" pitchFamily="34" charset="0"/>
                          <a:cs typeface="Times New Roman" panose="02020603050405020304" pitchFamily="18" charset="0"/>
                        </a:rPr>
                        <a:t> to feedback, e</a:t>
                      </a:r>
                      <a:r>
                        <a:rPr lang="en-US" sz="16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600" baseline="0" dirty="0">
                          <a:effectLst/>
                          <a:latin typeface="+mn-lt"/>
                          <a:ea typeface="Calibri" panose="020F0502020204030204" pitchFamily="34" charset="0"/>
                          <a:cs typeface="Times New Roman" panose="02020603050405020304" pitchFamily="18" charset="0"/>
                        </a:rPr>
                        <a:t> issues</a:t>
                      </a:r>
                      <a:endParaRPr lang="en-US"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0840">
                <a:tc>
                  <a:txBody>
                    <a:bodyPr/>
                    <a:lstStyle/>
                    <a:p>
                      <a:r>
                        <a:rPr lang="en-US" sz="1600" dirty="0"/>
                        <a:t>Principles</a:t>
                      </a:r>
                    </a:p>
                  </a:txBody>
                  <a:tcPr marL="68580" marR="68580" marT="0" marB="0"/>
                </a:tc>
                <a:tc>
                  <a:txBody>
                    <a:bodyPr/>
                    <a:lstStyle/>
                    <a:p>
                      <a:r>
                        <a:rPr lang="en-US" sz="1600" kern="1200" dirty="0">
                          <a:solidFill>
                            <a:schemeClr val="dk1"/>
                          </a:solidFill>
                          <a:effectLst/>
                          <a:latin typeface="+mn-lt"/>
                          <a:ea typeface="+mn-ea"/>
                          <a:cs typeface="+mn-cs"/>
                        </a:rPr>
                        <a:t>Execute phases sequentially: </a:t>
                      </a:r>
                    </a:p>
                    <a:p>
                      <a:pPr marL="342900" indent="-342900">
                        <a:buFont typeface="+mj-lt"/>
                        <a:buAutoNum type="arabicPeriod"/>
                      </a:pPr>
                      <a:r>
                        <a:rPr lang="en-US" sz="1600" kern="1200" dirty="0">
                          <a:solidFill>
                            <a:schemeClr val="dk1"/>
                          </a:solidFill>
                          <a:effectLst/>
                          <a:latin typeface="+mn-lt"/>
                          <a:ea typeface="+mn-ea"/>
                          <a:cs typeface="+mn-cs"/>
                        </a:rPr>
                        <a:t>Requirements </a:t>
                      </a:r>
                    </a:p>
                    <a:p>
                      <a:pPr marL="342900" indent="-342900">
                        <a:buFont typeface="+mj-lt"/>
                        <a:buAutoNum type="arabicPeriod"/>
                      </a:pPr>
                      <a:r>
                        <a:rPr lang="en-US" sz="1600" kern="1200" dirty="0">
                          <a:solidFill>
                            <a:schemeClr val="dk1"/>
                          </a:solidFill>
                          <a:effectLst/>
                          <a:latin typeface="+mn-lt"/>
                          <a:ea typeface="+mn-ea"/>
                          <a:cs typeface="+mn-cs"/>
                        </a:rPr>
                        <a:t>Analysis </a:t>
                      </a:r>
                    </a:p>
                    <a:p>
                      <a:pPr marL="342900" indent="-342900">
                        <a:buFont typeface="+mj-lt"/>
                        <a:buAutoNum type="arabicPeriod"/>
                      </a:pPr>
                      <a:r>
                        <a:rPr lang="en-US" sz="1600" kern="1200" dirty="0">
                          <a:solidFill>
                            <a:schemeClr val="dk1"/>
                          </a:solidFill>
                          <a:effectLst/>
                          <a:latin typeface="+mn-lt"/>
                          <a:ea typeface="+mn-ea"/>
                          <a:cs typeface="+mn-cs"/>
                        </a:rPr>
                        <a:t>Design </a:t>
                      </a:r>
                    </a:p>
                    <a:p>
                      <a:pPr marL="342900" indent="-342900">
                        <a:buFont typeface="+mj-lt"/>
                        <a:buAutoNum type="arabicPeriod"/>
                      </a:pPr>
                      <a:r>
                        <a:rPr lang="en-US" sz="1600" kern="1200" dirty="0">
                          <a:solidFill>
                            <a:schemeClr val="dk1"/>
                          </a:solidFill>
                          <a:effectLst/>
                          <a:latin typeface="+mn-lt"/>
                          <a:ea typeface="+mn-ea"/>
                          <a:cs typeface="+mn-cs"/>
                        </a:rPr>
                        <a:t>Coding </a:t>
                      </a:r>
                    </a:p>
                    <a:p>
                      <a:pPr marL="342900" indent="-342900">
                        <a:buFont typeface="+mj-lt"/>
                        <a:buAutoNum type="arabicPeriod"/>
                      </a:pPr>
                      <a:r>
                        <a:rPr lang="en-US" sz="1600" kern="1200" dirty="0">
                          <a:solidFill>
                            <a:schemeClr val="dk1"/>
                          </a:solidFill>
                          <a:effectLst/>
                          <a:latin typeface="+mn-lt"/>
                          <a:ea typeface="+mn-ea"/>
                          <a:cs typeface="+mn-cs"/>
                        </a:rPr>
                        <a:t>Testing </a:t>
                      </a:r>
                    </a:p>
                    <a:p>
                      <a:pPr marL="342900" indent="-342900">
                        <a:buFont typeface="+mj-lt"/>
                        <a:buAutoNum type="arabicPeriod"/>
                      </a:pPr>
                      <a:r>
                        <a:rPr lang="en-US" sz="1600" kern="1200" dirty="0">
                          <a:solidFill>
                            <a:schemeClr val="dk1"/>
                          </a:solidFill>
                          <a:effectLst/>
                          <a:latin typeface="+mn-lt"/>
                          <a:ea typeface="+mn-ea"/>
                          <a:cs typeface="+mn-cs"/>
                        </a:rPr>
                        <a:t>and Operations </a:t>
                      </a:r>
                    </a:p>
                    <a:p>
                      <a:pPr>
                        <a:spcBef>
                          <a:spcPts val="600"/>
                        </a:spcBef>
                      </a:pPr>
                      <a:r>
                        <a:rPr lang="en-US" sz="1600" kern="1200" dirty="0">
                          <a:solidFill>
                            <a:schemeClr val="dk1"/>
                          </a:solidFill>
                          <a:effectLst/>
                          <a:latin typeface="+mn-lt"/>
                          <a:ea typeface="+mn-ea"/>
                          <a:cs typeface="+mn-cs"/>
                        </a:rPr>
                        <a:t>Define and commit to Scope, Cost, and Timeline “early” </a:t>
                      </a:r>
                    </a:p>
                    <a:p>
                      <a:pPr>
                        <a:spcBef>
                          <a:spcPts val="600"/>
                        </a:spcBef>
                      </a:pPr>
                      <a:r>
                        <a:rPr lang="en-US" sz="1600" kern="1200" dirty="0">
                          <a:solidFill>
                            <a:schemeClr val="dk1"/>
                          </a:solidFill>
                          <a:effectLst/>
                          <a:latin typeface="+mn-lt"/>
                          <a:ea typeface="+mn-ea"/>
                          <a:cs typeface="+mn-cs"/>
                        </a:rPr>
                        <a:t>Implement strict Change Control</a:t>
                      </a:r>
                    </a:p>
                  </a:txBody>
                  <a:tcPr marL="68580" marR="68580" marT="0" marB="0"/>
                </a:tc>
                <a:tc>
                  <a:txBody>
                    <a:bodyPr/>
                    <a:lstStyle/>
                    <a:p>
                      <a:pPr>
                        <a:spcBef>
                          <a:spcPts val="600"/>
                        </a:spcBef>
                      </a:pPr>
                      <a:r>
                        <a:rPr lang="en-US" sz="1600" dirty="0"/>
                        <a:t>Develop and test iteratively</a:t>
                      </a:r>
                    </a:p>
                    <a:p>
                      <a:pPr>
                        <a:spcBef>
                          <a:spcPts val="600"/>
                        </a:spcBef>
                      </a:pPr>
                      <a:r>
                        <a:rPr lang="en-US" sz="1600" dirty="0"/>
                        <a:t>Manage requirements</a:t>
                      </a:r>
                    </a:p>
                    <a:p>
                      <a:pPr>
                        <a:spcBef>
                          <a:spcPts val="600"/>
                        </a:spcBef>
                      </a:pPr>
                      <a:r>
                        <a:rPr lang="en-US" sz="1600" dirty="0"/>
                        <a:t>Use components</a:t>
                      </a:r>
                    </a:p>
                    <a:p>
                      <a:pPr>
                        <a:spcBef>
                          <a:spcPts val="600"/>
                        </a:spcBef>
                      </a:pPr>
                      <a:r>
                        <a:rPr lang="en-US" sz="1600" dirty="0"/>
                        <a:t>Model visually</a:t>
                      </a:r>
                    </a:p>
                    <a:p>
                      <a:pPr>
                        <a:spcBef>
                          <a:spcPts val="600"/>
                        </a:spcBef>
                      </a:pPr>
                      <a:r>
                        <a:rPr lang="en-US" sz="1600" dirty="0"/>
                        <a:t>Verify quality</a:t>
                      </a:r>
                    </a:p>
                    <a:p>
                      <a:pPr>
                        <a:spcBef>
                          <a:spcPts val="600"/>
                        </a:spcBef>
                      </a:pPr>
                      <a:r>
                        <a:rPr lang="en-US" sz="1600" dirty="0"/>
                        <a:t>Control changes</a:t>
                      </a:r>
                    </a:p>
                    <a:p>
                      <a:endParaRPr lang="en-US" sz="1600" dirty="0"/>
                    </a:p>
                  </a:txBody>
                  <a:tcPr marL="68580" marR="68580" marT="0" marB="0"/>
                </a:tc>
                <a:tc>
                  <a:txBody>
                    <a:bodyPr/>
                    <a:lstStyle/>
                    <a:p>
                      <a:pPr>
                        <a:spcBef>
                          <a:spcPts val="400"/>
                        </a:spcBef>
                      </a:pPr>
                      <a:r>
                        <a:rPr lang="en-US" sz="16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Capture lightweight near</a:t>
                      </a:r>
                      <a:r>
                        <a:rPr lang="en-US" sz="1600" baseline="0" dirty="0"/>
                        <a:t> term</a:t>
                      </a:r>
                      <a:r>
                        <a:rPr lang="en-US" sz="1600" dirty="0"/>
                        <a:t> requirements </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Empower teams</a:t>
                      </a:r>
                    </a:p>
                    <a:p>
                      <a:pPr marL="0" marR="0" indent="0" algn="l" defTabSz="914400" rtl="0" eaLnBrk="1" fontAlgn="auto" latinLnBrk="0" hangingPunct="1">
                        <a:lnSpc>
                          <a:spcPct val="100000"/>
                        </a:lnSpc>
                        <a:spcBef>
                          <a:spcPts val="400"/>
                        </a:spcBef>
                        <a:spcAft>
                          <a:spcPts val="0"/>
                        </a:spcAft>
                        <a:buClrTx/>
                        <a:buSzTx/>
                        <a:buFontTx/>
                        <a:buNone/>
                        <a:tabLst/>
                        <a:defRPr/>
                      </a:pPr>
                      <a:r>
                        <a:rPr lang="en-US" sz="1600" dirty="0"/>
                        <a:t>Allow requirements to evolve but maintain fixed timelines</a:t>
                      </a:r>
                    </a:p>
                    <a:p>
                      <a:pPr>
                        <a:spcBef>
                          <a:spcPts val="400"/>
                        </a:spcBef>
                      </a:pPr>
                      <a:r>
                        <a:rPr lang="en-US" sz="1600" dirty="0"/>
                        <a:t>Apply engineering</a:t>
                      </a:r>
                      <a:r>
                        <a:rPr lang="en-US" sz="1600" baseline="0" dirty="0"/>
                        <a:t> practices and </a:t>
                      </a:r>
                      <a:r>
                        <a:rPr lang="en-US" sz="1600" dirty="0"/>
                        <a:t>systems thinking (e.g. TDD)</a:t>
                      </a:r>
                    </a:p>
                    <a:p>
                      <a:pPr>
                        <a:spcBef>
                          <a:spcPts val="400"/>
                        </a:spcBef>
                      </a:pPr>
                      <a:r>
                        <a:rPr lang="en-US" sz="1600" dirty="0"/>
                        <a:t>Integrate early user feedback into remaining plan </a:t>
                      </a:r>
                    </a:p>
                    <a:p>
                      <a:pPr>
                        <a:spcBef>
                          <a:spcPts val="400"/>
                        </a:spcBef>
                      </a:pPr>
                      <a:r>
                        <a:rPr lang="en-US" sz="1600" dirty="0"/>
                        <a:t>Maintain a collaborative approach between all stakeholders</a:t>
                      </a:r>
                    </a:p>
                  </a:txBody>
                  <a:tcPr marL="68580" marR="68580" marT="0" marB="0"/>
                </a:tc>
                <a:extLst>
                  <a:ext uri="{0D108BD9-81ED-4DB2-BD59-A6C34878D82A}">
                    <a16:rowId xmlns:a16="http://schemas.microsoft.com/office/drawing/2014/main" val="10003"/>
                  </a:ext>
                </a:extLst>
              </a:tr>
            </a:tbl>
          </a:graphicData>
        </a:graphic>
      </p:graphicFrame>
      <p:sp>
        <p:nvSpPr>
          <p:cNvPr id="3" name="Rectangle 2"/>
          <p:cNvSpPr/>
          <p:nvPr/>
        </p:nvSpPr>
        <p:spPr>
          <a:xfrm>
            <a:off x="2216888" y="4502888"/>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61344" y="3289005"/>
            <a:ext cx="3003698" cy="249865"/>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07572" y="3289005"/>
            <a:ext cx="3003698" cy="47492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16888" y="5626904"/>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61344" y="4889713"/>
            <a:ext cx="3003698" cy="249865"/>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7572" y="5199829"/>
            <a:ext cx="3003698" cy="1025534"/>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813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include:</a:t>
            </a:r>
          </a:p>
          <a:p>
            <a:r>
              <a:rPr lang="en-US" sz="2000" u="sng" dirty="0"/>
              <a:t>Unit Testing</a:t>
            </a:r>
            <a:r>
              <a:rPr lang="en-US" sz="2000" dirty="0"/>
              <a:t>: developer testing  their own code</a:t>
            </a:r>
          </a:p>
          <a:p>
            <a:r>
              <a:rPr lang="en-US" sz="2000" u="sng" dirty="0"/>
              <a:t>Integration Testing:</a:t>
            </a:r>
            <a:r>
              <a:rPr lang="en-US" sz="2000" dirty="0"/>
              <a:t> development team testing their full code</a:t>
            </a:r>
          </a:p>
          <a:p>
            <a:r>
              <a:rPr lang="en-US" sz="2000" u="sng" dirty="0"/>
              <a:t>System Testing</a:t>
            </a:r>
            <a:r>
              <a:rPr lang="en-US" sz="2000" dirty="0"/>
              <a:t>: multiple development teams testing a full system or systems</a:t>
            </a:r>
          </a:p>
          <a:p>
            <a:r>
              <a:rPr lang="en-US" sz="2000" u="sng" dirty="0"/>
              <a:t>Performance Testing</a:t>
            </a:r>
            <a:r>
              <a:rPr lang="en-US" sz="2000" dirty="0"/>
              <a:t>: testing performance at the Unit, Integration, and/or System level</a:t>
            </a:r>
          </a:p>
          <a:p>
            <a:r>
              <a:rPr lang="en-US" sz="2000" u="sng" dirty="0"/>
              <a:t>Manual Testing</a:t>
            </a:r>
            <a:r>
              <a:rPr lang="en-US" sz="2000" dirty="0"/>
              <a:t>: a person using the application often running test scenarios</a:t>
            </a:r>
          </a:p>
          <a:p>
            <a:r>
              <a:rPr lang="en-US" sz="2000" u="sng" dirty="0"/>
              <a:t>Automated Testing</a:t>
            </a:r>
            <a:r>
              <a:rPr lang="en-US" sz="2000" dirty="0"/>
              <a:t>: a group of automated tests that run on the application in the Unit, Integration, System, or Performance testing areas</a:t>
            </a:r>
          </a:p>
          <a:p>
            <a:pPr lvl="1"/>
            <a:r>
              <a:rPr lang="en-US" sz="1600" dirty="0"/>
              <a:t>UI Automated Testing attempts to exercise the application be reproducing user events (key &amp; mouse events)</a:t>
            </a:r>
          </a:p>
          <a:p>
            <a:pPr lvl="1"/>
            <a:r>
              <a:rPr lang="en-US" sz="1600" dirty="0"/>
              <a:t>API Automated Testing occurs at the function/method API level (JUnit for example)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353294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Testing Terms</a:t>
            </a:r>
          </a:p>
        </p:txBody>
      </p:sp>
      <p:sp>
        <p:nvSpPr>
          <p:cNvPr id="7" name="Content Placeholder 2"/>
          <p:cNvSpPr>
            <a:spLocks noGrp="1"/>
          </p:cNvSpPr>
          <p:nvPr>
            <p:ph idx="1"/>
          </p:nvPr>
        </p:nvSpPr>
        <p:spPr>
          <a:xfrm>
            <a:off x="838198" y="1525772"/>
            <a:ext cx="10515601" cy="4917558"/>
          </a:xfrm>
        </p:spPr>
        <p:txBody>
          <a:bodyPr>
            <a:normAutofit/>
          </a:bodyPr>
          <a:lstStyle/>
          <a:p>
            <a:pPr marL="0" indent="0">
              <a:buNone/>
            </a:pPr>
            <a:r>
              <a:rPr lang="en-US" sz="2000" dirty="0"/>
              <a:t>Important testing terms (continued):</a:t>
            </a:r>
          </a:p>
          <a:p>
            <a:r>
              <a:rPr lang="en-US" sz="2000" u="sng" dirty="0"/>
              <a:t>Verification</a:t>
            </a:r>
            <a:r>
              <a:rPr lang="en-US" sz="2000" dirty="0"/>
              <a:t>: does the application perform as expected</a:t>
            </a:r>
          </a:p>
          <a:p>
            <a:r>
              <a:rPr lang="en-US" sz="2000" u="sng" dirty="0"/>
              <a:t>Validation</a:t>
            </a:r>
            <a:r>
              <a:rPr lang="en-US" sz="2000" dirty="0"/>
              <a:t>: does the application provide the business benefit that was expected</a:t>
            </a:r>
          </a:p>
          <a:p>
            <a:r>
              <a:rPr lang="en-US" sz="2000" u="sng" dirty="0"/>
              <a:t>Behavioral Testing</a:t>
            </a:r>
            <a:r>
              <a:rPr lang="en-US" sz="2000" dirty="0"/>
              <a:t>: verifying that the correct functions were called with the correct parameters</a:t>
            </a:r>
          </a:p>
          <a:p>
            <a:r>
              <a:rPr lang="en-US" sz="2000" u="sng" dirty="0"/>
              <a:t>State Testing</a:t>
            </a:r>
            <a:r>
              <a:rPr lang="en-US" sz="2000" dirty="0"/>
              <a:t>: focuses on the results of those calls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6062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346873"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Automated testing has become a more important part of  effective software testing. The pros of Automated Testing include:</a:t>
            </a:r>
          </a:p>
          <a:p>
            <a:r>
              <a:rPr lang="en-US" sz="2000" dirty="0"/>
              <a:t>Repeatable tests that are quick to run and can support Iterative and Agile development</a:t>
            </a:r>
          </a:p>
          <a:p>
            <a:r>
              <a:rPr lang="en-US" sz="2000" dirty="0"/>
              <a:t>Very effective in validating environments and doing “smoke tests” to make sure a new build meets a minimal set of requirements</a:t>
            </a:r>
          </a:p>
          <a:p>
            <a:r>
              <a:rPr lang="en-US" sz="2000" dirty="0"/>
              <a:t>Supports Performance Testing very effectively</a:t>
            </a:r>
          </a:p>
          <a:p>
            <a:r>
              <a:rPr lang="en-US" sz="2000" dirty="0"/>
              <a:t>Finds range defects</a:t>
            </a:r>
          </a:p>
          <a:p>
            <a:r>
              <a:rPr lang="en-US" sz="2000" dirty="0"/>
              <a:t>Very inexpensive and quick to repeat testing and validate fixes</a:t>
            </a:r>
          </a:p>
          <a:p>
            <a:r>
              <a:rPr lang="en-US" sz="2000" dirty="0"/>
              <a:t>Various implications include UI, API, and Unit automation tests</a:t>
            </a:r>
          </a:p>
          <a:p>
            <a:endParaRPr lang="en-US" sz="2000" dirty="0"/>
          </a:p>
          <a:p>
            <a:endParaRPr lang="en-US" sz="2000" dirty="0"/>
          </a:p>
          <a:p>
            <a:endParaRPr lang="en-US" sz="2000" dirty="0"/>
          </a:p>
          <a:p>
            <a:endParaRPr lang="en-US" sz="2000" dirty="0"/>
          </a:p>
          <a:p>
            <a:pPr marL="0" inden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9751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10749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Some of  the benefits of Automated Testing have been oversold. Some of the challenges include:</a:t>
            </a:r>
          </a:p>
          <a:p>
            <a:r>
              <a:rPr lang="en-US" sz="2000" dirty="0"/>
              <a:t>Developers only rarely can come up with scenarios in scripts that they would not already have tested in their unit testing… they often don’t know what they don’t know </a:t>
            </a:r>
          </a:p>
          <a:p>
            <a:r>
              <a:rPr lang="en-US" sz="2000" dirty="0"/>
              <a:t>UI focused Automated Testing (key &amp; mouse events) are often challenging and create a great number of false-positives</a:t>
            </a:r>
          </a:p>
          <a:p>
            <a:r>
              <a:rPr lang="en-US" sz="2000" dirty="0"/>
              <a:t>API Level Automated Testing (REST) are often more useful and easier to maintain</a:t>
            </a:r>
          </a:p>
          <a:p>
            <a:r>
              <a:rPr lang="en-US" sz="2000" dirty="0"/>
              <a:t>Environmental verification, API, and finally UI Automated testing is generally the best order to show value quickly with Automated Testing</a:t>
            </a:r>
          </a:p>
          <a:p>
            <a:r>
              <a:rPr lang="en-US" sz="2000" dirty="0"/>
              <a:t>Automated Testing investment is often not prioritized or tracked so it is difficult to know its effectiveness</a:t>
            </a:r>
          </a:p>
          <a:p>
            <a:r>
              <a:rPr lang="en-US" sz="2000" dirty="0"/>
              <a:t>Scripts can be expensive to develop and maintain</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04250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a:t>
            </a:r>
          </a:p>
        </p:txBody>
      </p:sp>
      <p:sp>
        <p:nvSpPr>
          <p:cNvPr id="5" name="Rectangle 1"/>
          <p:cNvSpPr>
            <a:spLocks noChangeArrowheads="1"/>
          </p:cNvSpPr>
          <p:nvPr/>
        </p:nvSpPr>
        <p:spPr bwMode="auto">
          <a:xfrm>
            <a:off x="1888642" y="-1026823"/>
            <a:ext cx="1350795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Unit testing can be done in two ways − manual testing and automated testing.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p:cNvSpPr txBox="1">
            <a:spLocks/>
          </p:cNvSpPr>
          <p:nvPr/>
        </p:nvSpPr>
        <p:spPr>
          <a:xfrm>
            <a:off x="838198" y="1525772"/>
            <a:ext cx="6558645" cy="4917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JUnit </a:t>
            </a:r>
            <a:r>
              <a:rPr lang="en-US" sz="2000" dirty="0">
                <a:hlinkClick r:id="rId3"/>
              </a:rPr>
              <a:t>[link]</a:t>
            </a:r>
            <a:r>
              <a:rPr lang="en-US" sz="2000" dirty="0"/>
              <a:t> is a Automated Testing framework focused on developing and running Unit test for Java applications. JUnit:</a:t>
            </a:r>
          </a:p>
          <a:p>
            <a:r>
              <a:rPr lang="en-US" sz="2000" dirty="0"/>
              <a:t>Is a Java opensource extension</a:t>
            </a:r>
          </a:p>
          <a:p>
            <a:r>
              <a:rPr lang="en-US" sz="2000" dirty="0"/>
              <a:t>Provides annotations to identify test methods.</a:t>
            </a:r>
          </a:p>
          <a:p>
            <a:r>
              <a:rPr lang="en-US" sz="2000" dirty="0"/>
              <a:t>Provides assertions for testing expected results.</a:t>
            </a:r>
          </a:p>
          <a:p>
            <a:r>
              <a:rPr lang="en-US" sz="2000" dirty="0"/>
              <a:t>Provides test runners for running tests.</a:t>
            </a:r>
          </a:p>
          <a:p>
            <a:r>
              <a:rPr lang="en-US" sz="2000" dirty="0"/>
              <a:t>JUnit tests allow you to write codes faster, which increases quality.</a:t>
            </a:r>
          </a:p>
          <a:p>
            <a:r>
              <a:rPr lang="en-US" sz="2000" dirty="0"/>
              <a:t>JUnit is elegantly simple. It is less complex and takes less time.</a:t>
            </a:r>
          </a:p>
          <a:p>
            <a:r>
              <a:rPr lang="en-US" sz="2000" dirty="0"/>
              <a:t>JUnit tests can be run automatically and they check their own results and provide immediate feedback. There's no need to manually comb through a report of test results</a:t>
            </a:r>
          </a:p>
        </p:txBody>
      </p:sp>
      <p:pic>
        <p:nvPicPr>
          <p:cNvPr id="8" name="Picture 7"/>
          <p:cNvPicPr>
            <a:picLocks noChangeAspect="1"/>
          </p:cNvPicPr>
          <p:nvPr/>
        </p:nvPicPr>
        <p:blipFill>
          <a:blip r:embed="rId4"/>
          <a:stretch>
            <a:fillRect/>
          </a:stretch>
        </p:blipFill>
        <p:spPr>
          <a:xfrm>
            <a:off x="7814582" y="1525772"/>
            <a:ext cx="4114800" cy="2482445"/>
          </a:xfrm>
          <a:prstGeom prst="rect">
            <a:avLst/>
          </a:prstGeom>
        </p:spPr>
      </p:pic>
    </p:spTree>
    <p:extLst>
      <p:ext uri="{BB962C8B-B14F-4D97-AF65-F5344CB8AC3E}">
        <p14:creationId xmlns:p14="http://schemas.microsoft.com/office/powerpoint/2010/main" val="3321763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3473EA1A-2744-48E8-B2A3-4F89C0FC849C}">
  <ds:schemaRefs>
    <ds:schemaRef ds:uri="http://schemas.microsoft.com/office/2006/documentManagement/types"/>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17018</TotalTime>
  <Words>1438</Words>
  <Application>Microsoft Office PowerPoint</Application>
  <PresentationFormat>Widescreen</PresentationFormat>
  <Paragraphs>169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Verdana</vt:lpstr>
      <vt:lpstr>Office Theme</vt:lpstr>
      <vt:lpstr>Learning Objectives – Week 5</vt:lpstr>
      <vt:lpstr>Software Testing Overview</vt:lpstr>
      <vt:lpstr>Object-Oriented Programming within Various Development Methodologies</vt:lpstr>
      <vt:lpstr>Waterfall vs Iterative vs Agile</vt:lpstr>
      <vt:lpstr>Testing Terms</vt:lpstr>
      <vt:lpstr>Testing Terms</vt:lpstr>
      <vt:lpstr>Automated Testing</vt:lpstr>
      <vt:lpstr>Automated Testing</vt:lpstr>
      <vt:lpstr>JUnit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457</cp:revision>
  <cp:lastPrinted>2017-04-18T18:33:22Z</cp:lastPrinted>
  <dcterms:created xsi:type="dcterms:W3CDTF">2016-08-15T18:20:40Z</dcterms:created>
  <dcterms:modified xsi:type="dcterms:W3CDTF">2018-03-20T00:57:25Z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