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7" r:id="rId1"/>
  </p:sldMasterIdLst>
  <p:notesMasterIdLst>
    <p:notesMasterId r:id="rId72"/>
  </p:notesMasterIdLst>
  <p:handoutMasterIdLst>
    <p:handoutMasterId r:id="rId73"/>
  </p:handoutMasterIdLst>
  <p:sldIdLst>
    <p:sldId id="726" r:id="rId2"/>
    <p:sldId id="727" r:id="rId3"/>
    <p:sldId id="637" r:id="rId4"/>
    <p:sldId id="638" r:id="rId5"/>
    <p:sldId id="639" r:id="rId6"/>
    <p:sldId id="640" r:id="rId7"/>
    <p:sldId id="641" r:id="rId8"/>
    <p:sldId id="709" r:id="rId9"/>
    <p:sldId id="642" r:id="rId10"/>
    <p:sldId id="643" r:id="rId11"/>
    <p:sldId id="710" r:id="rId12"/>
    <p:sldId id="728" r:id="rId13"/>
    <p:sldId id="645" r:id="rId14"/>
    <p:sldId id="646" r:id="rId15"/>
    <p:sldId id="711" r:id="rId16"/>
    <p:sldId id="650" r:id="rId17"/>
    <p:sldId id="651" r:id="rId18"/>
    <p:sldId id="652" r:id="rId19"/>
    <p:sldId id="653" r:id="rId20"/>
    <p:sldId id="654" r:id="rId21"/>
    <p:sldId id="722" r:id="rId22"/>
    <p:sldId id="655" r:id="rId23"/>
    <p:sldId id="656" r:id="rId24"/>
    <p:sldId id="657" r:id="rId25"/>
    <p:sldId id="712" r:id="rId26"/>
    <p:sldId id="661" r:id="rId27"/>
    <p:sldId id="662" r:id="rId28"/>
    <p:sldId id="663" r:id="rId29"/>
    <p:sldId id="664" r:id="rId30"/>
    <p:sldId id="665" r:id="rId31"/>
    <p:sldId id="666" r:id="rId32"/>
    <p:sldId id="667" r:id="rId33"/>
    <p:sldId id="668" r:id="rId34"/>
    <p:sldId id="713" r:id="rId35"/>
    <p:sldId id="566" r:id="rId36"/>
    <p:sldId id="609" r:id="rId37"/>
    <p:sldId id="610" r:id="rId38"/>
    <p:sldId id="611" r:id="rId39"/>
    <p:sldId id="612" r:id="rId40"/>
    <p:sldId id="613" r:id="rId41"/>
    <p:sldId id="614" r:id="rId42"/>
    <p:sldId id="717" r:id="rId43"/>
    <p:sldId id="672" r:id="rId44"/>
    <p:sldId id="673" r:id="rId45"/>
    <p:sldId id="674" r:id="rId46"/>
    <p:sldId id="675" r:id="rId47"/>
    <p:sldId id="676" r:id="rId48"/>
    <p:sldId id="677" r:id="rId49"/>
    <p:sldId id="718" r:id="rId50"/>
    <p:sldId id="683" r:id="rId51"/>
    <p:sldId id="684" r:id="rId52"/>
    <p:sldId id="685" r:id="rId53"/>
    <p:sldId id="686" r:id="rId54"/>
    <p:sldId id="687" r:id="rId55"/>
    <p:sldId id="688" r:id="rId56"/>
    <p:sldId id="689" r:id="rId57"/>
    <p:sldId id="724" r:id="rId58"/>
    <p:sldId id="719" r:id="rId59"/>
    <p:sldId id="693" r:id="rId60"/>
    <p:sldId id="694" r:id="rId61"/>
    <p:sldId id="695" r:id="rId62"/>
    <p:sldId id="696" r:id="rId63"/>
    <p:sldId id="697" r:id="rId64"/>
    <p:sldId id="698" r:id="rId65"/>
    <p:sldId id="702" r:id="rId66"/>
    <p:sldId id="703" r:id="rId67"/>
    <p:sldId id="704" r:id="rId68"/>
    <p:sldId id="705" r:id="rId69"/>
    <p:sldId id="725" r:id="rId70"/>
    <p:sldId id="707" r:id="rId7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00"/>
    <a:srgbClr val="FFFF00"/>
    <a:srgbClr val="FFFF66"/>
    <a:srgbClr val="FF0000"/>
    <a:srgbClr val="0000FF"/>
    <a:srgbClr val="002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1"/>
    <p:restoredTop sz="77757"/>
  </p:normalViewPr>
  <p:slideViewPr>
    <p:cSldViewPr>
      <p:cViewPr varScale="1">
        <p:scale>
          <a:sx n="95" d="100"/>
          <a:sy n="95" d="100"/>
        </p:scale>
        <p:origin x="113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EA54E17-C37F-4B4E-9FE7-E11F5D30375B}" type="datetimeFigureOut">
              <a:rPr lang="en-US"/>
              <a:pPr>
                <a:defRPr/>
              </a:pPr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FFEF87F-8CE5-D548-9F80-AB76E0F9B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90C2393-D761-614A-B308-B8E710E0A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655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  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284B15D-FD20-DF42-B7DC-DD86FC028731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114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Demo: see cookie arriving from </a:t>
            </a:r>
            <a:r>
              <a:rPr lang="en-US" altLang="en-US" dirty="0" err="1">
                <a:latin typeface="Arial" charset="0"/>
                <a:ea typeface="ＭＳ Ｐゴシック" charset="-128"/>
              </a:rPr>
              <a:t>Google.com</a:t>
            </a:r>
            <a:endParaRPr lang="en-US" altLang="en-US" dirty="0">
              <a:latin typeface="Arial" charset="0"/>
              <a:ea typeface="ＭＳ Ｐゴシック" charset="-128"/>
            </a:endParaRP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curl -D - http://</a:t>
            </a:r>
            <a:r>
              <a:rPr lang="en-US" altLang="en-US" dirty="0" err="1">
                <a:latin typeface="Arial" charset="0"/>
                <a:ea typeface="ＭＳ Ｐゴシック" charset="-128"/>
              </a:rPr>
              <a:t>www.google.com</a:t>
            </a:r>
            <a:r>
              <a:rPr lang="en-US" altLang="en-US" dirty="0">
                <a:latin typeface="Arial" charset="0"/>
                <a:ea typeface="ＭＳ Ｐゴシック" charset="-128"/>
              </a:rPr>
              <a:t> -o /dev/null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37A48EE-EC7A-E54F-BA31-21319BD76C85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003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Demo: see cookie arriving from </a:t>
            </a:r>
            <a:r>
              <a:rPr lang="en-US" altLang="en-US" dirty="0" err="1">
                <a:latin typeface="Arial" charset="0"/>
                <a:ea typeface="ＭＳ Ｐゴシック" charset="-128"/>
              </a:rPr>
              <a:t>Google.com</a:t>
            </a:r>
            <a:endParaRPr lang="en-US" altLang="en-US" dirty="0">
              <a:latin typeface="Arial" charset="0"/>
              <a:ea typeface="ＭＳ Ｐゴシック" charset="-128"/>
            </a:endParaRP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curl -D - http://</a:t>
            </a:r>
            <a:r>
              <a:rPr lang="en-US" altLang="en-US" dirty="0" err="1">
                <a:latin typeface="Arial" charset="0"/>
                <a:ea typeface="ＭＳ Ｐゴシック" charset="-128"/>
              </a:rPr>
              <a:t>www.google.com</a:t>
            </a:r>
            <a:r>
              <a:rPr lang="en-US" altLang="en-US" dirty="0">
                <a:latin typeface="Arial" charset="0"/>
                <a:ea typeface="ＭＳ Ｐゴシック" charset="-128"/>
              </a:rPr>
              <a:t> -o /dev/null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37A48EE-EC7A-E54F-BA31-21319BD76C85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164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15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DA067CC-08D6-4E45-A414-3AB4F070EBB3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view…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151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028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28C3E0A-E4DD-9249-8C7F-6A893FF7C035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ＭＳ Ｐゴシック" charset="-128"/>
              </a:rPr>
              <a:t>HTTP stateless: IP addr? cookies? sessions in DB? other?</a:t>
            </a:r>
          </a:p>
          <a:p>
            <a:pPr eaLnBrk="1" hangingPunct="1"/>
            <a:r>
              <a:rPr lang="en-US" altLang="en-US">
                <a:latin typeface="Arial" charset="0"/>
                <a:ea typeface="ＭＳ Ｐゴシック" charset="-128"/>
              </a:rPr>
              <a:t>(why would you consider a specialized store?)</a:t>
            </a:r>
          </a:p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60E5AE8-ACBA-4440-A0FC-B90972BA6ED6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4295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charset="0"/>
                <a:ea typeface="ＭＳ Ｐゴシック" charset="-128"/>
              </a:rPr>
              <a:t>Why small machine for DB?</a:t>
            </a:r>
          </a:p>
          <a:p>
            <a:r>
              <a:rPr lang="en-US" altLang="en-US">
                <a:latin typeface="Arial" charset="0"/>
                <a:ea typeface="ＭＳ Ｐゴシック" charset="-128"/>
              </a:rPr>
              <a:t>How many processes &amp; how many machines in each example?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E8CC9DC-697A-154F-89C0-B02CB5C149BE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charset="0"/>
                <a:ea typeface="ＭＳ Ｐゴシック" charset="-128"/>
              </a:rPr>
              <a:t>Why small machine for DB?</a:t>
            </a:r>
          </a:p>
          <a:p>
            <a:r>
              <a:rPr lang="en-US" altLang="en-US">
                <a:latin typeface="Arial" charset="0"/>
                <a:ea typeface="ＭＳ Ｐゴシック" charset="-128"/>
              </a:rPr>
              <a:t>How many processes &amp; how many machines in each example?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E647ED1-C1EC-F84F-B75E-E1288D4949AF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881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07C1EB8-E18F-6E4A-B92E-1A42DB6C712F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1C4FECE-4898-6949-B8CE-CCA971A9FFC9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435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3AF0AC3-E57A-7240-85AD-0D20B0D32764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936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566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2890B60-C51A-E746-809D-43144A5FC7CB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60E5AE8-ACBA-4440-A0FC-B90972BA6ED6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359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9CDF476-6C75-8A49-B76B-0155D354D183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FC0DCC6-1BAC-9046-95EA-B5B121B86978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879A69B-EFDE-CB4F-A970-E573289D0BC5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97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859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6D5FCAF-C02E-D24D-9DE9-CDC0E8855C87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039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493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188A668-399F-FE4E-929B-7FB83E1AE899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4903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3219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4947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9209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C4E7490-CD4C-C04F-9196-C27795CC057E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ＭＳ Ｐゴシック" charset="-128"/>
              </a:rPr>
              <a:t>Start here</a:t>
            </a:r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7052E69-AC30-EA40-A5A3-BD710D992D10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AB736DE-9F4F-D242-A104-D9AF244DD9AE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vs SOAP </a:t>
            </a:r>
          </a:p>
          <a:p>
            <a:r>
              <a:rPr lang="en-US" dirty="0"/>
              <a:t>XML vs JSON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0840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charset="0"/>
                <a:ea typeface="ＭＳ Ｐゴシック" charset="-128"/>
              </a:rPr>
              <a:t>Most apps will have routes </a:t>
            </a: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925F749-DFDE-364E-87D0-CF1764F3A365}" type="slidenum">
              <a:rPr lang="en-US" altLang="en-US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928F855-B9E9-6E44-9578-76DDB97D0269}" type="slidenum">
              <a:rPr lang="en-US" altLang="en-US" sz="1200"/>
              <a:pPr/>
              <a:t>56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7DD2CAF-3D36-E04E-8E94-EA7B3E815813}" type="slidenum">
              <a:rPr lang="en-US" altLang="en-US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3662578-E7A5-0C48-99D1-4F0B96B82600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6F9E1E0-A6A4-0B48-99A3-9D312724B46A}" type="slidenum">
              <a:rPr lang="en-US" altLang="en-US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ＭＳ Ｐゴシック" charset="-128"/>
              </a:rPr>
              <a:t>earliest ever lecture prep! aug 4</a:t>
            </a:r>
          </a:p>
          <a:p>
            <a:pPr eaLnBrk="1" hangingPunct="1"/>
            <a:r>
              <a:rPr lang="en-US" altLang="en-US">
                <a:latin typeface="Arial" charset="0"/>
                <a:ea typeface="ＭＳ Ｐゴシック" charset="-128"/>
              </a:rPr>
              <a:t>follow along download slides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D3FA3FF-F4D8-EB4B-99CE-B09CE9060C02}" type="slidenum">
              <a:rPr lang="en-US" altLang="en-US"/>
              <a:pPr>
                <a:spcBef>
                  <a:spcPct val="0"/>
                </a:spcBef>
              </a:pPr>
              <a:t>63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6ABF665-0C1C-C245-930B-2412D048800C}" type="slidenum">
              <a:rPr lang="en-US" altLang="en-US"/>
              <a:pPr>
                <a:spcBef>
                  <a:spcPct val="0"/>
                </a:spcBef>
              </a:pPr>
              <a:t>65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charset="0"/>
                <a:ea typeface="ＭＳ Ｐゴシック" charset="-128"/>
              </a:rPr>
              <a:t>NOTE: Rails doesn't appear anywhere on this slide!!</a:t>
            </a: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7568CF8-83F0-E34D-A5D0-74AA0658210A}" type="slidenum">
              <a:rPr lang="en-US" altLang="en-US"/>
              <a:pPr>
                <a:spcBef>
                  <a:spcPct val="0"/>
                </a:spcBef>
              </a:pPr>
              <a:t>66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839CB06-094B-A94D-A3F2-0F9589EB9127}" type="slidenum">
              <a:rPr lang="en-US" altLang="en-US"/>
              <a:pPr>
                <a:spcBef>
                  <a:spcPct val="0"/>
                </a:spcBef>
              </a:pPr>
              <a:t>68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73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721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A8EB74E-FF4F-A14D-8FD7-730D8658709A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72DAF8E-245B-2845-AEB0-DA47B8DD3343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E0A296E-6CAE-0849-8D19-D8736F9B0CDF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05651-BAD3-E344-ABF6-7C72684AC0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26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AE275-96E8-0E43-9533-07EE56F12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72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B836A-B799-8443-A0A4-7DAB41F38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6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A4E65-216A-034A-B378-3059EFA22E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40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00CC9-1498-6A49-9475-0AD1F93F71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33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55BCD-CC24-EF4B-AE21-CEEF0F4ADA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97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7163B-10E1-7343-9FDC-6B15FD111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78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B7EE4-85AA-1A4B-BA12-B3F8330265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20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412FC-3877-D34E-9E83-D6618C10D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91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8C5C16C-86F0-444E-BC81-8F694ED07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65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FDA53-2EBE-8F45-802F-C46171C9D2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03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B00C81-1E98-7B45-9E4B-6669758A80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74" r:id="rId2"/>
    <p:sldLayoutId id="2147484080" r:id="rId3"/>
    <p:sldLayoutId id="2147484075" r:id="rId4"/>
    <p:sldLayoutId id="2147484076" r:id="rId5"/>
    <p:sldLayoutId id="2147484077" r:id="rId6"/>
    <p:sldLayoutId id="2147484081" r:id="rId7"/>
    <p:sldLayoutId id="2147484082" r:id="rId8"/>
    <p:sldLayoutId id="2147484083" r:id="rId9"/>
    <p:sldLayoutId id="2147484078" r:id="rId10"/>
    <p:sldLayoutId id="2147484084" r:id="rId11"/>
  </p:sldLayoutIdLst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Architecture of SaaS Applications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i="1" dirty="0"/>
              <a:t>Engineering Software as a Service </a:t>
            </a:r>
            <a:br>
              <a:rPr lang="en-US" altLang="en-US" i="1" dirty="0"/>
            </a:b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 Armando Fox &amp; David Patterson,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144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Hypertext Transfer Protocol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ASCII-based request/reply protocol for transferring information on the Web</a:t>
            </a:r>
          </a:p>
          <a:p>
            <a:pPr eaLnBrk="1" hangingPunct="1"/>
            <a:r>
              <a:rPr lang="en-US" altLang="en-US" dirty="0"/>
              <a:t>HTTP request includes:</a:t>
            </a:r>
          </a:p>
          <a:p>
            <a:pPr lvl="1" eaLnBrk="1" hangingPunct="1"/>
            <a:r>
              <a:rPr lang="en-US" altLang="en-US" dirty="0"/>
              <a:t>request method (GET, POST, etc.)</a:t>
            </a:r>
          </a:p>
          <a:p>
            <a:pPr lvl="1" eaLnBrk="1" hangingPunct="1"/>
            <a:r>
              <a:rPr lang="en-US" altLang="en-US" dirty="0"/>
              <a:t>Uniform Resource Identifier (URI)</a:t>
            </a:r>
          </a:p>
          <a:p>
            <a:pPr lvl="1" eaLnBrk="1" hangingPunct="1"/>
            <a:r>
              <a:rPr lang="en-US" altLang="en-US" dirty="0"/>
              <a:t>HTTP protocol version understood by the client</a:t>
            </a:r>
          </a:p>
          <a:p>
            <a:pPr lvl="1" eaLnBrk="1" hangingPunct="1"/>
            <a:r>
              <a:rPr lang="en-US" altLang="en-US" dirty="0"/>
              <a:t>headers—extra info regarding transfer request</a:t>
            </a:r>
          </a:p>
          <a:p>
            <a:pPr eaLnBrk="1" hangingPunct="1"/>
            <a:r>
              <a:rPr lang="en-US" altLang="en-US" dirty="0"/>
              <a:t>HTTP response from server</a:t>
            </a:r>
          </a:p>
          <a:p>
            <a:pPr lvl="1" eaLnBrk="1" hangingPunct="1"/>
            <a:r>
              <a:rPr lang="en-US" altLang="en-US" dirty="0"/>
              <a:t>Protocol version and Status code </a:t>
            </a:r>
          </a:p>
          <a:p>
            <a:pPr lvl="1" eaLnBrk="1" hangingPunct="1"/>
            <a:r>
              <a:rPr lang="en-US" altLang="en-US" dirty="0"/>
              <a:t>Response headers</a:t>
            </a:r>
          </a:p>
          <a:p>
            <a:pPr lvl="1" eaLnBrk="1" hangingPunct="1"/>
            <a:r>
              <a:rPr lang="en-US" altLang="en-US" dirty="0"/>
              <a:t>Response body</a:t>
            </a: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5867400" y="4030663"/>
            <a:ext cx="3048000" cy="1938337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 dirty="0">
                <a:latin typeface="Times" charset="0"/>
              </a:rPr>
              <a:t>HTTP status codes:</a:t>
            </a:r>
          </a:p>
          <a:p>
            <a:pPr eaLnBrk="1" hangingPunct="1"/>
            <a:r>
              <a:rPr lang="en-US" altLang="en-US" dirty="0">
                <a:latin typeface="Times" charset="0"/>
              </a:rPr>
              <a:t>2xx — </a:t>
            </a:r>
            <a:r>
              <a:rPr lang="en-US" altLang="en-US" i="1" dirty="0">
                <a:latin typeface="Times" charset="0"/>
              </a:rPr>
              <a:t>all is well</a:t>
            </a:r>
          </a:p>
          <a:p>
            <a:pPr eaLnBrk="1" hangingPunct="1"/>
            <a:r>
              <a:rPr lang="en-US" altLang="en-US" dirty="0">
                <a:latin typeface="Times" charset="0"/>
              </a:rPr>
              <a:t>3xx — </a:t>
            </a:r>
            <a:r>
              <a:rPr lang="en-US" altLang="en-US" i="1" dirty="0">
                <a:latin typeface="Times" charset="0"/>
              </a:rPr>
              <a:t>resource moved</a:t>
            </a:r>
          </a:p>
          <a:p>
            <a:pPr eaLnBrk="1" hangingPunct="1"/>
            <a:r>
              <a:rPr lang="en-US" altLang="en-US" dirty="0">
                <a:latin typeface="Times" charset="0"/>
              </a:rPr>
              <a:t>4xx — </a:t>
            </a:r>
            <a:r>
              <a:rPr lang="en-US" altLang="en-US" i="1" dirty="0">
                <a:latin typeface="Times" charset="0"/>
              </a:rPr>
              <a:t>access problem</a:t>
            </a:r>
          </a:p>
          <a:p>
            <a:pPr eaLnBrk="1" hangingPunct="1"/>
            <a:r>
              <a:rPr lang="en-US" altLang="en-US" dirty="0">
                <a:latin typeface="Times" charset="0"/>
              </a:rPr>
              <a:t>5xx — </a:t>
            </a:r>
            <a:r>
              <a:rPr lang="en-US" altLang="en-US" i="1" dirty="0">
                <a:latin typeface="Times" charset="0"/>
              </a:rPr>
              <a:t>server 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uiExpand="1" build="p"/>
      <p:bldP spid="276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Assuming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means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relies on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which statement is NOT correct?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DNS &gt; IP</a:t>
            </a:r>
          </a:p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 &gt; TCP &gt; IP</a:t>
            </a:r>
          </a:p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 &gt; DNS</a:t>
            </a:r>
          </a:p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the above are correct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is Stateless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Each HTTP call in completely independent</a:t>
            </a:r>
          </a:p>
          <a:p>
            <a:r>
              <a:rPr lang="en-US" altLang="en-US" u="sng" dirty="0"/>
              <a:t>Pros:</a:t>
            </a:r>
          </a:p>
          <a:p>
            <a:r>
              <a:rPr lang="en-US" altLang="en-US" dirty="0"/>
              <a:t>Efficient</a:t>
            </a:r>
          </a:p>
          <a:p>
            <a:r>
              <a:rPr lang="en-US" altLang="en-US" dirty="0"/>
              <a:t>Scalable</a:t>
            </a:r>
          </a:p>
          <a:p>
            <a:r>
              <a:rPr lang="en-US" altLang="en-US" dirty="0"/>
              <a:t>Simple</a:t>
            </a:r>
          </a:p>
          <a:p>
            <a:r>
              <a:rPr lang="en-US" altLang="en-US" u="sng" dirty="0"/>
              <a:t>Cons:</a:t>
            </a:r>
          </a:p>
          <a:p>
            <a:r>
              <a:rPr lang="en-US" altLang="en-US" dirty="0"/>
              <a:t>Multi-step processes</a:t>
            </a:r>
          </a:p>
          <a:p>
            <a:r>
              <a:rPr lang="en-US" altLang="en-US" dirty="0"/>
              <a:t>The “Back” button!</a:t>
            </a:r>
          </a:p>
        </p:txBody>
      </p:sp>
    </p:spTree>
    <p:extLst>
      <p:ext uri="{BB962C8B-B14F-4D97-AF65-F5344CB8AC3E}">
        <p14:creationId xmlns:p14="http://schemas.microsoft.com/office/powerpoint/2010/main" val="1845775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Cookies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Observation: HTTP is stateless</a:t>
            </a:r>
          </a:p>
          <a:p>
            <a:r>
              <a:rPr lang="en-US" altLang="en-US" dirty="0"/>
              <a:t>Early Web 1.0 problem: how to guide a user </a:t>
            </a:r>
            <a:r>
              <a:rPr lang="ja-JP" altLang="en-US" dirty="0"/>
              <a:t>“</a:t>
            </a:r>
            <a:r>
              <a:rPr lang="en-US" altLang="ja-JP" dirty="0"/>
              <a:t>through</a:t>
            </a:r>
            <a:r>
              <a:rPr lang="ja-JP" altLang="en-US" dirty="0"/>
              <a:t>”</a:t>
            </a:r>
            <a:r>
              <a:rPr lang="en-US" altLang="ja-JP" dirty="0"/>
              <a:t> a flow of pages?</a:t>
            </a:r>
          </a:p>
          <a:p>
            <a:pPr lvl="1"/>
            <a:r>
              <a:rPr lang="en-US" altLang="en-US" dirty="0"/>
              <a:t>use IP address to identify returning user? </a:t>
            </a:r>
            <a:br>
              <a:rPr lang="en-US" altLang="en-US" dirty="0"/>
            </a:br>
            <a:r>
              <a:rPr lang="en-US" altLang="en-US" dirty="0"/>
              <a:t>✖ public computers, users sharing single IP</a:t>
            </a:r>
          </a:p>
          <a:p>
            <a:pPr lvl="1"/>
            <a:r>
              <a:rPr lang="en-US" altLang="en-US" dirty="0"/>
              <a:t>embed per-user junk into URI query string?</a:t>
            </a:r>
            <a:br>
              <a:rPr lang="en-US" altLang="en-US" dirty="0"/>
            </a:br>
            <a:r>
              <a:rPr lang="en-US" altLang="en-US" dirty="0"/>
              <a:t>✖ breaks caching</a:t>
            </a:r>
          </a:p>
          <a:p>
            <a:r>
              <a:rPr lang="en-US" altLang="en-US" dirty="0"/>
              <a:t>Quickly superseded by cookies</a:t>
            </a:r>
          </a:p>
          <a:p>
            <a:pPr lvl="1"/>
            <a:r>
              <a:rPr lang="en-US" altLang="en-US" dirty="0"/>
              <a:t>Watch: </a:t>
            </a:r>
            <a:r>
              <a:rPr lang="en-US" altLang="en-US" dirty="0" err="1"/>
              <a:t>screencast.saasbook.info</a:t>
            </a:r>
            <a:endParaRPr lang="en-US" altLang="en-US" dirty="0"/>
          </a:p>
          <a:p>
            <a:r>
              <a:rPr lang="en-US" altLang="en-US" dirty="0"/>
              <a:t>Rails manages tamper-evident cookies for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Uses of cookies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Most sites quickly realized that the per-user state could be used for lots of things:</a:t>
            </a:r>
          </a:p>
          <a:p>
            <a:pPr lvl="1" eaLnBrk="1" hangingPunct="1"/>
            <a:r>
              <a:rPr lang="en-US" altLang="en-US" dirty="0"/>
              <a:t>customization (</a:t>
            </a:r>
            <a:r>
              <a:rPr lang="ja-JP" altLang="en-US" dirty="0"/>
              <a:t>“</a:t>
            </a:r>
            <a:r>
              <a:rPr lang="en-US" altLang="ja-JP" dirty="0"/>
              <a:t>My Yahoo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 eaLnBrk="1" hangingPunct="1"/>
            <a:r>
              <a:rPr lang="en-US" altLang="en-US" dirty="0"/>
              <a:t>click tracking/flow tracking</a:t>
            </a:r>
          </a:p>
          <a:p>
            <a:pPr lvl="1" eaLnBrk="1" hangingPunct="1"/>
            <a:r>
              <a:rPr lang="en-US" altLang="en-US" dirty="0"/>
              <a:t>authentication (logged in or not)</a:t>
            </a:r>
          </a:p>
          <a:p>
            <a:pPr lvl="1" eaLnBrk="1" hangingPunct="1"/>
            <a:r>
              <a:rPr lang="en-US" altLang="en-US" dirty="0"/>
              <a:t>Which of these could be implemented on the client side? Which ones shouldn'</a:t>
            </a:r>
            <a:r>
              <a:rPr lang="en-US" altLang="ja-JP" dirty="0"/>
              <a:t>t be and why?</a:t>
            </a:r>
          </a:p>
          <a:p>
            <a:pPr eaLnBrk="1" hangingPunct="1"/>
            <a:r>
              <a:rPr lang="en-US" altLang="en-US" dirty="0"/>
              <a:t>A golden rule: don</a:t>
            </a:r>
            <a:r>
              <a:rPr lang="ja-JP" altLang="en-US" dirty="0"/>
              <a:t>’</a:t>
            </a:r>
            <a:r>
              <a:rPr lang="en-US" altLang="ja-JP" dirty="0"/>
              <a:t>t trust the client—cookies must be tamper-evident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____ can create and modify cookies; </a:t>
            </a:r>
            <a:b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____ is responsible for including the correct cookie with each request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Browser; SaaS app</a:t>
            </a:r>
          </a:p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SaaS app; browser</a:t>
            </a:r>
          </a:p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 request; browser</a:t>
            </a:r>
          </a:p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SaaS app; HTTP response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6600" dirty="0"/>
              <a:t>3-tier shared-nothing architecture and  Scaling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4452938"/>
            <a:ext cx="7543800" cy="1143000"/>
          </a:xfrm>
        </p:spPr>
        <p:txBody>
          <a:bodyPr rtlCol="0"/>
          <a:lstStyle/>
          <a:p>
            <a:pPr eaLnBrk="1" fontAlgn="auto" hangingPunct="1">
              <a:buFont typeface="Calibri" panose="020F0502020204030204" pitchFamily="34" charset="0"/>
              <a:buNone/>
              <a:defRPr/>
            </a:pPr>
            <a:r>
              <a:rPr lang="en-US" altLang="en-US"/>
              <a:t>Engineering Software as a Service §2.4</a:t>
            </a:r>
          </a:p>
          <a:p>
            <a:pPr eaLnBrk="1" fontAlgn="auto" hangingPunct="1">
              <a:buFont typeface="Calibri" panose="020F0502020204030204" pitchFamily="34" charset="0"/>
              <a:buNone/>
              <a:defRPr/>
            </a:pPr>
            <a:r>
              <a:rPr lang="en-US" altLang="en-US"/>
              <a:t>Armando Fox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Content Placeholder 4" descr="saas_arch.pdf.gif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676400"/>
            <a:ext cx="6457950" cy="4022725"/>
          </a:xfrm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952750" y="2573338"/>
            <a:ext cx="46482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Helvetic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Dynamic content generation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the Elder Days, most web pages were (collections of) plain old files</a:t>
            </a:r>
          </a:p>
          <a:p>
            <a:pPr eaLnBrk="1" hangingPunct="1"/>
            <a:r>
              <a:rPr lang="en-US" altLang="en-US" dirty="0"/>
              <a:t>But most interesting Web 1.0/e-commerce sites run a program to generate each "page"</a:t>
            </a:r>
            <a:endParaRPr lang="en-US" altLang="ja-JP" dirty="0"/>
          </a:p>
          <a:p>
            <a:pPr eaLnBrk="1" hangingPunct="1"/>
            <a:r>
              <a:rPr lang="en-US" altLang="en-US" dirty="0"/>
              <a:t>Originally: templates with embedded code </a:t>
            </a:r>
            <a:r>
              <a:rPr lang="ja-JP" altLang="en-US" dirty="0"/>
              <a:t>“</a:t>
            </a:r>
            <a:r>
              <a:rPr lang="en-US" altLang="ja-JP" dirty="0"/>
              <a:t>snippets</a:t>
            </a:r>
            <a:r>
              <a:rPr lang="ja-JP" altLang="en-US" dirty="0"/>
              <a:t>”</a:t>
            </a:r>
            <a:endParaRPr lang="en-US" altLang="ja-JP" dirty="0"/>
          </a:p>
          <a:p>
            <a:pPr eaLnBrk="1" hangingPunct="1"/>
            <a:r>
              <a:rPr lang="en-US" altLang="en-US" dirty="0"/>
              <a:t>Eventually, code became </a:t>
            </a:r>
            <a:r>
              <a:rPr lang="ja-JP" altLang="en-US" dirty="0"/>
              <a:t>“</a:t>
            </a:r>
            <a:r>
              <a:rPr lang="en-US" altLang="ja-JP" dirty="0"/>
              <a:t>tail that wagged the dog</a:t>
            </a:r>
            <a:r>
              <a:rPr lang="ja-JP" altLang="en-US" dirty="0"/>
              <a:t>”</a:t>
            </a:r>
            <a:r>
              <a:rPr lang="en-US" altLang="ja-JP" dirty="0"/>
              <a:t> and moved out of the Web server</a:t>
            </a: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8"/>
            <a:ext cx="7543800" cy="14493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Sites that are really programs (SaaS)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22325" y="1846263"/>
            <a:ext cx="3703638" cy="4022725"/>
          </a:xfrm>
        </p:spPr>
        <p:txBody>
          <a:bodyPr/>
          <a:lstStyle/>
          <a:p>
            <a:pPr eaLnBrk="1" hangingPunct="1"/>
            <a:r>
              <a:rPr lang="en-US" altLang="en-US"/>
              <a:t>How do you:</a:t>
            </a:r>
          </a:p>
          <a:p>
            <a:pPr lvl="1" eaLnBrk="1" hangingPunct="1"/>
            <a:r>
              <a:rPr lang="en-US" altLang="ja-JP"/>
              <a:t>"map" URI to correct program and function?</a:t>
            </a:r>
          </a:p>
          <a:p>
            <a:pPr lvl="1" eaLnBrk="1" hangingPunct="1"/>
            <a:r>
              <a:rPr lang="en-US" altLang="en-US"/>
              <a:t>pass arguments?</a:t>
            </a:r>
          </a:p>
          <a:p>
            <a:pPr lvl="1" eaLnBrk="1" hangingPunct="1"/>
            <a:r>
              <a:rPr lang="en-US" altLang="en-US"/>
              <a:t>invoke program on server?</a:t>
            </a:r>
          </a:p>
          <a:p>
            <a:pPr lvl="1" eaLnBrk="1" hangingPunct="1"/>
            <a:r>
              <a:rPr lang="en-US" altLang="en-US"/>
              <a:t>handle persistent storage?</a:t>
            </a:r>
          </a:p>
          <a:p>
            <a:pPr lvl="1" eaLnBrk="1" hangingPunct="1"/>
            <a:r>
              <a:rPr lang="en-US" altLang="en-US"/>
              <a:t>handle cookies?</a:t>
            </a:r>
          </a:p>
          <a:p>
            <a:pPr lvl="1" eaLnBrk="1" hangingPunct="1"/>
            <a:r>
              <a:rPr lang="en-US" altLang="en-US"/>
              <a:t>handle errors?</a:t>
            </a:r>
          </a:p>
          <a:p>
            <a:pPr lvl="1" eaLnBrk="1" hangingPunct="1"/>
            <a:r>
              <a:rPr lang="en-US" altLang="en-US"/>
              <a:t>package output back to user?</a:t>
            </a:r>
          </a:p>
          <a:p>
            <a:pPr eaLnBrk="1" hangingPunct="1"/>
            <a:r>
              <a:rPr lang="en-US" altLang="en-US" b="1"/>
              <a:t>Frameworks</a:t>
            </a:r>
            <a:r>
              <a:rPr lang="en-US" altLang="en-US"/>
              <a:t> support these common tasks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5791200" y="1736725"/>
            <a:ext cx="3128963" cy="4614863"/>
            <a:chOff x="6091238" y="1504950"/>
            <a:chExt cx="3128962" cy="4614863"/>
          </a:xfrm>
        </p:grpSpPr>
        <p:sp>
          <p:nvSpPr>
            <p:cNvPr id="40964" name="Text Box 9"/>
            <p:cNvSpPr txBox="1">
              <a:spLocks noChangeArrowheads="1"/>
            </p:cNvSpPr>
            <p:nvPr/>
          </p:nvSpPr>
          <p:spPr bwMode="auto">
            <a:xfrm>
              <a:off x="6938963" y="3240088"/>
              <a:ext cx="2281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i="1">
                  <a:latin typeface="Times" charset="0"/>
                </a:rPr>
                <a:t>Common Gateway Interface (CGI)</a:t>
              </a:r>
              <a:endParaRPr lang="en-US" altLang="en-US" sz="1800">
                <a:latin typeface="Times" charset="0"/>
              </a:endParaRPr>
            </a:p>
          </p:txBody>
        </p:sp>
        <p:grpSp>
          <p:nvGrpSpPr>
            <p:cNvPr id="40965" name="Group 1"/>
            <p:cNvGrpSpPr>
              <a:grpSpLocks/>
            </p:cNvGrpSpPr>
            <p:nvPr/>
          </p:nvGrpSpPr>
          <p:grpSpPr bwMode="auto">
            <a:xfrm>
              <a:off x="6091238" y="1504950"/>
              <a:ext cx="2855912" cy="4614863"/>
              <a:chOff x="6091238" y="1504950"/>
              <a:chExt cx="2855912" cy="4614863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6172200" y="3810000"/>
                <a:ext cx="1066800" cy="762000"/>
              </a:xfrm>
              <a:prstGeom prst="rect">
                <a:avLst/>
              </a:prstGeom>
              <a:gradFill rotWithShape="1">
                <a:gsLst>
                  <a:gs pos="0">
                    <a:srgbClr val="CBFFFF"/>
                  </a:gs>
                  <a:gs pos="100000">
                    <a:srgbClr val="B5E5E9"/>
                  </a:gs>
                </a:gsLst>
                <a:lin ang="5400000"/>
              </a:gra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>
                  <a:solidFill>
                    <a:srgbClr val="FFFFFF"/>
                  </a:solidFill>
                  <a:latin typeface="Helvetica" charset="0"/>
                </a:endParaRPr>
              </a:p>
            </p:txBody>
          </p:sp>
          <p:sp>
            <p:nvSpPr>
              <p:cNvPr id="40967" name="Rectangle 5"/>
              <p:cNvSpPr>
                <a:spLocks noChangeArrowheads="1"/>
              </p:cNvSpPr>
              <p:nvPr/>
            </p:nvSpPr>
            <p:spPr bwMode="auto">
              <a:xfrm>
                <a:off x="6781800" y="3905250"/>
                <a:ext cx="2128838" cy="782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 sz="2000">
                    <a:solidFill>
                      <a:schemeClr val="accent2"/>
                    </a:solidFill>
                    <a:latin typeface="Times" charset="0"/>
                  </a:rPr>
                  <a:t>presentation (Web server)</a:t>
                </a:r>
              </a:p>
            </p:txBody>
          </p:sp>
          <p:pic>
            <p:nvPicPr>
              <p:cNvPr id="40968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1600" y="3905250"/>
                <a:ext cx="509588" cy="663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969" name="Rectangle 7"/>
              <p:cNvSpPr>
                <a:spLocks noChangeArrowheads="1"/>
              </p:cNvSpPr>
              <p:nvPr/>
            </p:nvSpPr>
            <p:spPr bwMode="auto">
              <a:xfrm>
                <a:off x="6091238" y="2722563"/>
                <a:ext cx="1384300" cy="596900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bg1"/>
                    </a:solidFill>
                    <a:latin typeface="Times" charset="0"/>
                  </a:rPr>
                  <a:t>your app</a:t>
                </a:r>
                <a:endParaRPr lang="en-US" altLang="en-US">
                  <a:solidFill>
                    <a:schemeClr val="bg1"/>
                  </a:solidFill>
                  <a:latin typeface="Times" charset="0"/>
                </a:endParaRPr>
              </a:p>
            </p:txBody>
          </p:sp>
          <p:sp>
            <p:nvSpPr>
              <p:cNvPr id="40970" name="AutoShape 8"/>
              <p:cNvSpPr>
                <a:spLocks noChangeArrowheads="1"/>
              </p:cNvSpPr>
              <p:nvPr/>
            </p:nvSpPr>
            <p:spPr bwMode="auto">
              <a:xfrm>
                <a:off x="6451600" y="3335338"/>
                <a:ext cx="527050" cy="484187"/>
              </a:xfrm>
              <a:prstGeom prst="upDownArrow">
                <a:avLst>
                  <a:gd name="adj1" fmla="val 50000"/>
                  <a:gd name="adj2" fmla="val 2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59401" name="AutoShape 10"/>
              <p:cNvSpPr>
                <a:spLocks noChangeArrowheads="1"/>
              </p:cNvSpPr>
              <p:nvPr/>
            </p:nvSpPr>
            <p:spPr bwMode="auto">
              <a:xfrm>
                <a:off x="6146801" y="1527175"/>
                <a:ext cx="1125537" cy="652463"/>
              </a:xfrm>
              <a:prstGeom prst="flowChartMagneticDisk">
                <a:avLst/>
              </a:prstGeom>
              <a:solidFill>
                <a:schemeClr val="accent6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Times" charset="0"/>
                    <a:ea typeface="ＭＳ Ｐゴシック" charset="0"/>
                    <a:cs typeface="ＭＳ Ｐゴシック" charset="0"/>
                  </a:rPr>
                  <a:t>Filesystem</a:t>
                </a:r>
              </a:p>
              <a:p>
                <a:pPr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Times" charset="0"/>
                    <a:ea typeface="ＭＳ Ｐゴシック" charset="0"/>
                    <a:cs typeface="ＭＳ Ｐゴシック" charset="0"/>
                  </a:rPr>
                  <a:t>or database</a:t>
                </a:r>
              </a:p>
            </p:txBody>
          </p:sp>
          <p:sp>
            <p:nvSpPr>
              <p:cNvPr id="40972" name="AutoShape 11"/>
              <p:cNvSpPr>
                <a:spLocks noChangeArrowheads="1"/>
              </p:cNvSpPr>
              <p:nvPr/>
            </p:nvSpPr>
            <p:spPr bwMode="auto">
              <a:xfrm>
                <a:off x="6451600" y="2192338"/>
                <a:ext cx="527050" cy="485775"/>
              </a:xfrm>
              <a:prstGeom prst="upDownArrow">
                <a:avLst>
                  <a:gd name="adj1" fmla="val 50000"/>
                  <a:gd name="adj2" fmla="val 2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40973" name="Rectangle 12"/>
              <p:cNvSpPr>
                <a:spLocks noChangeArrowheads="1"/>
              </p:cNvSpPr>
              <p:nvPr/>
            </p:nvSpPr>
            <p:spPr bwMode="auto">
              <a:xfrm>
                <a:off x="7391400" y="1504950"/>
                <a:ext cx="1447800" cy="782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 sz="2000">
                    <a:solidFill>
                      <a:schemeClr val="accent2"/>
                    </a:solidFill>
                    <a:latin typeface="Times" charset="0"/>
                  </a:rPr>
                  <a:t>persistence</a:t>
                </a:r>
              </a:p>
            </p:txBody>
          </p:sp>
          <p:sp>
            <p:nvSpPr>
              <p:cNvPr id="40974" name="Rectangle 13"/>
              <p:cNvSpPr>
                <a:spLocks noChangeArrowheads="1"/>
              </p:cNvSpPr>
              <p:nvPr/>
            </p:nvSpPr>
            <p:spPr bwMode="auto">
              <a:xfrm>
                <a:off x="7391400" y="2551113"/>
                <a:ext cx="1447800" cy="784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accent2"/>
                    </a:solidFill>
                    <a:latin typeface="Times" charset="0"/>
                  </a:rPr>
                  <a:t>logic (app)</a:t>
                </a:r>
              </a:p>
            </p:txBody>
          </p:sp>
          <p:sp>
            <p:nvSpPr>
              <p:cNvPr id="40975" name="AutoShape 14"/>
              <p:cNvSpPr>
                <a:spLocks noChangeArrowheads="1"/>
              </p:cNvSpPr>
              <p:nvPr/>
            </p:nvSpPr>
            <p:spPr bwMode="auto">
              <a:xfrm>
                <a:off x="6451600" y="4667250"/>
                <a:ext cx="527050" cy="485775"/>
              </a:xfrm>
              <a:prstGeom prst="upDownArrow">
                <a:avLst>
                  <a:gd name="adj1" fmla="val 50000"/>
                  <a:gd name="adj2" fmla="val 2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40976" name="Rectangle 16"/>
              <p:cNvSpPr>
                <a:spLocks noChangeArrowheads="1"/>
              </p:cNvSpPr>
              <p:nvPr/>
            </p:nvSpPr>
            <p:spPr bwMode="auto">
              <a:xfrm>
                <a:off x="6477000" y="4762500"/>
                <a:ext cx="2470150" cy="782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 sz="2000">
                    <a:solidFill>
                      <a:schemeClr val="accent2"/>
                    </a:solidFill>
                    <a:latin typeface="Times" charset="0"/>
                  </a:rPr>
                  <a:t>client (browser)</a:t>
                </a:r>
              </a:p>
            </p:txBody>
          </p:sp>
          <p:pic>
            <p:nvPicPr>
              <p:cNvPr id="40977" name="Picture 9" descr="firefox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8400" y="5257800"/>
                <a:ext cx="896938" cy="86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6600" dirty="0"/>
              <a:t>Ruby on Rails vs.</a:t>
            </a:r>
            <a:br>
              <a:rPr lang="en-US" altLang="en-US" sz="6600" dirty="0"/>
            </a:br>
            <a:r>
              <a:rPr lang="en-US" altLang="en-US" sz="6600" dirty="0"/>
              <a:t>NodeJS (JavaScript)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buFont typeface="Calibri" panose="020F0502020204030204" pitchFamily="34" charset="0"/>
              <a:buNone/>
              <a:defRPr/>
            </a:pPr>
            <a:endParaRPr lang="en-US" altLang="en-US" i="1" dirty="0"/>
          </a:p>
        </p:txBody>
      </p:sp>
      <p:sp>
        <p:nvSpPr>
          <p:cNvPr id="15363" name="TextBox 5"/>
          <p:cNvSpPr txBox="1">
            <a:spLocks noChangeArrowheads="1"/>
          </p:cNvSpPr>
          <p:nvPr/>
        </p:nvSpPr>
        <p:spPr bwMode="auto">
          <a:xfrm>
            <a:off x="2514600" y="64516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 Narrow" charset="0"/>
              </a:rPr>
              <a:t>© 2013 Armando Fox &amp; David Patterson,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4611356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 idx="4294967295"/>
          </p:nvPr>
        </p:nvSpPr>
        <p:spPr>
          <a:xfrm>
            <a:off x="0" y="593725"/>
            <a:ext cx="2400300" cy="2286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Developer environment vs. medium-scale deployment</a:t>
            </a:r>
          </a:p>
        </p:txBody>
      </p:sp>
      <p:grpSp>
        <p:nvGrpSpPr>
          <p:cNvPr id="43010" name="Group 214"/>
          <p:cNvGrpSpPr>
            <a:grpSpLocks/>
          </p:cNvGrpSpPr>
          <p:nvPr/>
        </p:nvGrpSpPr>
        <p:grpSpPr bwMode="auto">
          <a:xfrm>
            <a:off x="2459038" y="725488"/>
            <a:ext cx="1676400" cy="5414962"/>
            <a:chOff x="152400" y="1295400"/>
            <a:chExt cx="1676400" cy="5414665"/>
          </a:xfrm>
        </p:grpSpPr>
        <p:grpSp>
          <p:nvGrpSpPr>
            <p:cNvPr id="43047" name="Group 71"/>
            <p:cNvGrpSpPr>
              <a:grpSpLocks/>
            </p:cNvGrpSpPr>
            <p:nvPr/>
          </p:nvGrpSpPr>
          <p:grpSpPr bwMode="auto">
            <a:xfrm>
              <a:off x="228600" y="1295400"/>
              <a:ext cx="1447800" cy="4724400"/>
              <a:chOff x="381000" y="1676400"/>
              <a:chExt cx="1447800" cy="4724400"/>
            </a:xfrm>
          </p:grpSpPr>
          <p:sp>
            <p:nvSpPr>
              <p:cNvPr id="17" name="Rounded Rectangle 16"/>
              <p:cNvSpPr>
                <a:spLocks noChangeArrowheads="1"/>
              </p:cNvSpPr>
              <p:nvPr/>
            </p:nvSpPr>
            <p:spPr bwMode="auto">
              <a:xfrm>
                <a:off x="381000" y="1676400"/>
                <a:ext cx="1447800" cy="4724140"/>
              </a:xfrm>
              <a:prstGeom prst="roundRect">
                <a:avLst>
                  <a:gd name="adj" fmla="val 16667"/>
                </a:avLst>
              </a:prstGeom>
              <a:solidFill>
                <a:srgbClr val="BFBFBF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>
                  <a:solidFill>
                    <a:srgbClr val="FFFFFF"/>
                  </a:solidFill>
                  <a:latin typeface="Helvetica" charset="0"/>
                </a:endParaRPr>
              </a:p>
            </p:txBody>
          </p:sp>
          <p:sp>
            <p:nvSpPr>
              <p:cNvPr id="4" name="Rectangle 3"/>
              <p:cNvSpPr>
                <a:spLocks noChangeArrowheads="1"/>
              </p:cNvSpPr>
              <p:nvPr/>
            </p:nvSpPr>
            <p:spPr bwMode="auto">
              <a:xfrm>
                <a:off x="533400" y="4343253"/>
                <a:ext cx="1143000" cy="609566"/>
              </a:xfrm>
              <a:prstGeom prst="rect">
                <a:avLst/>
              </a:prstGeom>
              <a:gradFill rotWithShape="1">
                <a:gsLst>
                  <a:gs pos="0">
                    <a:srgbClr val="CBFFFF"/>
                  </a:gs>
                  <a:gs pos="100000">
                    <a:srgbClr val="B5E5E9"/>
                  </a:gs>
                </a:gsLst>
                <a:lin ang="5400000"/>
              </a:gra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20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Webrick</a:t>
                </a: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533400" y="3809883"/>
                <a:ext cx="1143000" cy="533371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2000">
                    <a:solidFill>
                      <a:schemeClr val="bg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rack</a:t>
                </a: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533400" y="2819337"/>
                <a:ext cx="1143000" cy="533371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600">
                    <a:solidFill>
                      <a:srgbClr val="FFFFFF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SQLite adapter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533400" y="3352708"/>
                <a:ext cx="1143000" cy="457175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600">
                    <a:solidFill>
                      <a:srgbClr val="FFFFFF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Rails library</a:t>
                </a:r>
              </a:p>
            </p:txBody>
          </p:sp>
          <p:pic>
            <p:nvPicPr>
              <p:cNvPr id="43054" name="Picture 9" descr="firefo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778" y="5486400"/>
                <a:ext cx="896244" cy="862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3" name="Straight Arrow Connector 12"/>
              <p:cNvCxnSpPr>
                <a:cxnSpLocks noChangeShapeType="1"/>
                <a:stCxn id="4" idx="2"/>
              </p:cNvCxnSpPr>
              <p:nvPr/>
            </p:nvCxnSpPr>
            <p:spPr bwMode="auto">
              <a:xfrm rot="5400000">
                <a:off x="838216" y="5219505"/>
                <a:ext cx="533371" cy="3175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Snip Single Corner Rectangle 17"/>
              <p:cNvSpPr>
                <a:spLocks/>
              </p:cNvSpPr>
              <p:nvPr/>
            </p:nvSpPr>
            <p:spPr bwMode="auto">
              <a:xfrm>
                <a:off x="533400" y="1828792"/>
                <a:ext cx="1143000" cy="761958"/>
              </a:xfrm>
              <a:custGeom>
                <a:avLst/>
                <a:gdLst>
                  <a:gd name="T0" fmla="*/ 0 w 1143000"/>
                  <a:gd name="T1" fmla="*/ 0 h 761958"/>
                  <a:gd name="T2" fmla="*/ 1016004 w 1143000"/>
                  <a:gd name="T3" fmla="*/ 0 h 761958"/>
                  <a:gd name="T4" fmla="*/ 1143000 w 1143000"/>
                  <a:gd name="T5" fmla="*/ 126996 h 761958"/>
                  <a:gd name="T6" fmla="*/ 1143000 w 1143000"/>
                  <a:gd name="T7" fmla="*/ 761958 h 761958"/>
                  <a:gd name="T8" fmla="*/ 0 w 1143000"/>
                  <a:gd name="T9" fmla="*/ 761958 h 761958"/>
                  <a:gd name="T10" fmla="*/ 0 w 1143000"/>
                  <a:gd name="T11" fmla="*/ 0 h 7619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3000"/>
                  <a:gd name="T19" fmla="*/ 0 h 761958"/>
                  <a:gd name="T20" fmla="*/ 1143000 w 1143000"/>
                  <a:gd name="T21" fmla="*/ 761958 h 7619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3000" h="761958">
                    <a:moveTo>
                      <a:pt x="0" y="0"/>
                    </a:moveTo>
                    <a:lnTo>
                      <a:pt x="1016004" y="0"/>
                    </a:lnTo>
                    <a:lnTo>
                      <a:pt x="1143000" y="126996"/>
                    </a:lnTo>
                    <a:lnTo>
                      <a:pt x="1143000" y="761958"/>
                    </a:lnTo>
                    <a:lnTo>
                      <a:pt x="0" y="7619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>
                    <a:solidFill>
                      <a:schemeClr val="bg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file.sqlite3</a:t>
                </a:r>
              </a:p>
            </p:txBody>
          </p:sp>
          <p:cxnSp>
            <p:nvCxnSpPr>
              <p:cNvPr id="20" name="Straight Arrow Connector 19"/>
              <p:cNvCxnSpPr>
                <a:cxnSpLocks noChangeShapeType="1"/>
                <a:stCxn id="18" idx="1"/>
                <a:endCxn id="8" idx="0"/>
              </p:cNvCxnSpPr>
              <p:nvPr/>
            </p:nvCxnSpPr>
            <p:spPr bwMode="auto">
              <a:xfrm rot="5400000">
                <a:off x="990607" y="2705043"/>
                <a:ext cx="228587" cy="3175"/>
              </a:xfrm>
              <a:prstGeom prst="straightConnector1">
                <a:avLst/>
              </a:prstGeom>
              <a:noFill/>
              <a:ln w="25400">
                <a:solidFill>
                  <a:srgbClr val="333399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3048" name="TextBox 211"/>
            <p:cNvSpPr txBox="1">
              <a:spLocks noChangeArrowheads="1"/>
            </p:cNvSpPr>
            <p:nvPr/>
          </p:nvSpPr>
          <p:spPr bwMode="auto">
            <a:xfrm>
              <a:off x="152400" y="6248400"/>
              <a:ext cx="1676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 Narrow" charset="0"/>
                </a:rPr>
                <a:t>Developer</a:t>
              </a:r>
            </a:p>
          </p:txBody>
        </p:sp>
      </p:grpSp>
      <p:grpSp>
        <p:nvGrpSpPr>
          <p:cNvPr id="43011" name="Group 215"/>
          <p:cNvGrpSpPr>
            <a:grpSpLocks/>
          </p:cNvGrpSpPr>
          <p:nvPr/>
        </p:nvGrpSpPr>
        <p:grpSpPr bwMode="auto">
          <a:xfrm>
            <a:off x="4724400" y="719138"/>
            <a:ext cx="4205288" cy="5416550"/>
            <a:chOff x="1905000" y="1295400"/>
            <a:chExt cx="4191000" cy="5490865"/>
          </a:xfrm>
        </p:grpSpPr>
        <p:grpSp>
          <p:nvGrpSpPr>
            <p:cNvPr id="43012" name="Group 210"/>
            <p:cNvGrpSpPr>
              <a:grpSpLocks/>
            </p:cNvGrpSpPr>
            <p:nvPr/>
          </p:nvGrpSpPr>
          <p:grpSpPr bwMode="auto">
            <a:xfrm>
              <a:off x="1905000" y="1295400"/>
              <a:ext cx="4038600" cy="5129213"/>
              <a:chOff x="1981200" y="1524000"/>
              <a:chExt cx="4038600" cy="5129213"/>
            </a:xfrm>
          </p:grpSpPr>
          <p:sp>
            <p:nvSpPr>
              <p:cNvPr id="32" name="Rounded Rectangle 31"/>
              <p:cNvSpPr>
                <a:spLocks noChangeArrowheads="1"/>
              </p:cNvSpPr>
              <p:nvPr/>
            </p:nvSpPr>
            <p:spPr bwMode="auto">
              <a:xfrm>
                <a:off x="3276600" y="1524000"/>
                <a:ext cx="1447800" cy="838155"/>
              </a:xfrm>
              <a:prstGeom prst="roundRect">
                <a:avLst>
                  <a:gd name="adj" fmla="val 16667"/>
                </a:avLst>
              </a:prstGeom>
              <a:solidFill>
                <a:srgbClr val="BFBFBF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>
                  <a:solidFill>
                    <a:srgbClr val="FFFFFF"/>
                  </a:solidFill>
                  <a:latin typeface="Helvetica" charset="0"/>
                </a:endParaRPr>
              </a:p>
            </p:txBody>
          </p:sp>
          <p:sp>
            <p:nvSpPr>
              <p:cNvPr id="33" name="Magnetic Disk 32"/>
              <p:cNvSpPr>
                <a:spLocks noChangeArrowheads="1"/>
              </p:cNvSpPr>
              <p:nvPr/>
            </p:nvSpPr>
            <p:spPr bwMode="auto">
              <a:xfrm>
                <a:off x="3429000" y="1600196"/>
                <a:ext cx="1219200" cy="685763"/>
              </a:xfrm>
              <a:prstGeom prst="flowChartMagneticDisk">
                <a:avLst/>
              </a:prstGeom>
              <a:solidFill>
                <a:srgbClr val="333399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600">
                    <a:solidFill>
                      <a:schemeClr val="bg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MySQL</a:t>
                </a:r>
              </a:p>
            </p:txBody>
          </p:sp>
          <p:sp>
            <p:nvSpPr>
              <p:cNvPr id="34" name="Rounded Rectangle 33"/>
              <p:cNvSpPr>
                <a:spLocks noChangeArrowheads="1"/>
              </p:cNvSpPr>
              <p:nvPr/>
            </p:nvSpPr>
            <p:spPr bwMode="auto">
              <a:xfrm>
                <a:off x="1981200" y="2743134"/>
                <a:ext cx="4038600" cy="2895443"/>
              </a:xfrm>
              <a:prstGeom prst="roundRect">
                <a:avLst>
                  <a:gd name="adj" fmla="val 7616"/>
                </a:avLst>
              </a:prstGeom>
              <a:solidFill>
                <a:srgbClr val="BFBFBF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>
                  <a:solidFill>
                    <a:srgbClr val="FFFFFF"/>
                  </a:solidFill>
                  <a:latin typeface="Helvetica" charset="0"/>
                </a:endParaRPr>
              </a:p>
            </p:txBody>
          </p:sp>
          <p:grpSp>
            <p:nvGrpSpPr>
              <p:cNvPr id="43017" name="Group 38"/>
              <p:cNvGrpSpPr>
                <a:grpSpLocks/>
              </p:cNvGrpSpPr>
              <p:nvPr/>
            </p:nvGrpSpPr>
            <p:grpSpPr bwMode="auto">
              <a:xfrm>
                <a:off x="2133600" y="2819400"/>
                <a:ext cx="990600" cy="1828800"/>
                <a:chOff x="5105400" y="3048000"/>
                <a:chExt cx="1143000" cy="1828800"/>
              </a:xfrm>
            </p:grpSpPr>
            <p:sp>
              <p:nvSpPr>
                <p:cNvPr id="35" name="Rectangle 34"/>
                <p:cNvSpPr>
                  <a:spLocks noChangeArrowheads="1"/>
                </p:cNvSpPr>
                <p:nvPr/>
              </p:nvSpPr>
              <p:spPr bwMode="auto">
                <a:xfrm>
                  <a:off x="5105400" y="4571848"/>
                  <a:ext cx="1143000" cy="304784"/>
                </a:xfrm>
                <a:prstGeom prst="rect">
                  <a:avLst/>
                </a:prstGeom>
                <a:gradFill rotWithShape="1">
                  <a:gsLst>
                    <a:gs pos="0">
                      <a:srgbClr val="CBFFFF"/>
                    </a:gs>
                    <a:gs pos="100000">
                      <a:srgbClr val="B5E5E9"/>
                    </a:gs>
                  </a:gsLst>
                  <a:lin ang="5400000"/>
                </a:gra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2000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thin</a:t>
                  </a:r>
                </a:p>
              </p:txBody>
            </p:sp>
            <p:sp>
              <p:nvSpPr>
                <p:cNvPr id="36" name="Rectangle 35"/>
                <p:cNvSpPr>
                  <a:spLocks noChangeArrowheads="1"/>
                </p:cNvSpPr>
                <p:nvPr/>
              </p:nvSpPr>
              <p:spPr bwMode="auto">
                <a:xfrm>
                  <a:off x="5105400" y="4038476"/>
                  <a:ext cx="1143000" cy="533371"/>
                </a:xfrm>
                <a:prstGeom prst="rect">
                  <a:avLst/>
                </a:prstGeom>
                <a:solidFill>
                  <a:srgbClr val="660066"/>
                </a:soli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2000">
                      <a:solidFill>
                        <a:srgbClr val="FFFFFF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rack</a:t>
                  </a:r>
                </a:p>
              </p:txBody>
            </p:sp>
            <p:sp>
              <p:nvSpPr>
                <p:cNvPr id="37" name="Rectangle 36"/>
                <p:cNvSpPr>
                  <a:spLocks noChangeArrowheads="1"/>
                </p:cNvSpPr>
                <p:nvPr/>
              </p:nvSpPr>
              <p:spPr bwMode="auto">
                <a:xfrm>
                  <a:off x="5105400" y="3047930"/>
                  <a:ext cx="1143000" cy="533371"/>
                </a:xfrm>
                <a:prstGeom prst="rect">
                  <a:avLst/>
                </a:prstGeom>
                <a:solidFill>
                  <a:srgbClr val="660066"/>
                </a:soli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1600">
                      <a:solidFill>
                        <a:srgbClr val="FFFFFF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MySQL adapter</a:t>
                  </a:r>
                </a:p>
              </p:txBody>
            </p:sp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5105400" y="3581301"/>
                  <a:ext cx="1143000" cy="457175"/>
                </a:xfrm>
                <a:prstGeom prst="rect">
                  <a:avLst/>
                </a:prstGeom>
                <a:solidFill>
                  <a:srgbClr val="660066"/>
                </a:soli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1600">
                      <a:solidFill>
                        <a:srgbClr val="FFFFFF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Rails library</a:t>
                  </a:r>
                </a:p>
              </p:txBody>
            </p:sp>
          </p:grpSp>
          <p:grpSp>
            <p:nvGrpSpPr>
              <p:cNvPr id="43018" name="Group 39"/>
              <p:cNvGrpSpPr>
                <a:grpSpLocks/>
              </p:cNvGrpSpPr>
              <p:nvPr/>
            </p:nvGrpSpPr>
            <p:grpSpPr bwMode="auto">
              <a:xfrm>
                <a:off x="3200400" y="2819400"/>
                <a:ext cx="990600" cy="1828800"/>
                <a:chOff x="5105400" y="3048000"/>
                <a:chExt cx="1143000" cy="1828800"/>
              </a:xfrm>
            </p:grpSpPr>
            <p:sp>
              <p:nvSpPr>
                <p:cNvPr id="41" name="Rectangle 40"/>
                <p:cNvSpPr>
                  <a:spLocks noChangeArrowheads="1"/>
                </p:cNvSpPr>
                <p:nvPr/>
              </p:nvSpPr>
              <p:spPr bwMode="auto">
                <a:xfrm>
                  <a:off x="5105400" y="4571848"/>
                  <a:ext cx="1143000" cy="304784"/>
                </a:xfrm>
                <a:prstGeom prst="rect">
                  <a:avLst/>
                </a:prstGeom>
                <a:gradFill rotWithShape="1">
                  <a:gsLst>
                    <a:gs pos="0">
                      <a:srgbClr val="CBFFFF"/>
                    </a:gs>
                    <a:gs pos="100000">
                      <a:srgbClr val="B5E5E9"/>
                    </a:gs>
                  </a:gsLst>
                  <a:lin ang="5400000"/>
                </a:gra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2000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thin</a:t>
                  </a:r>
                </a:p>
              </p:txBody>
            </p:sp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5105400" y="4038476"/>
                  <a:ext cx="1143000" cy="533371"/>
                </a:xfrm>
                <a:prstGeom prst="rect">
                  <a:avLst/>
                </a:prstGeom>
                <a:solidFill>
                  <a:srgbClr val="660066"/>
                </a:soli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2000">
                      <a:solidFill>
                        <a:srgbClr val="FFFFFF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rack</a:t>
                  </a:r>
                </a:p>
              </p:txBody>
            </p:sp>
            <p:sp>
              <p:nvSpPr>
                <p:cNvPr id="43" name="Rectangle 42"/>
                <p:cNvSpPr>
                  <a:spLocks noChangeArrowheads="1"/>
                </p:cNvSpPr>
                <p:nvPr/>
              </p:nvSpPr>
              <p:spPr bwMode="auto">
                <a:xfrm>
                  <a:off x="5105400" y="3047930"/>
                  <a:ext cx="1143000" cy="533371"/>
                </a:xfrm>
                <a:prstGeom prst="rect">
                  <a:avLst/>
                </a:prstGeom>
                <a:solidFill>
                  <a:srgbClr val="660066"/>
                </a:soli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1600">
                      <a:solidFill>
                        <a:srgbClr val="FFFFFF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MySQL adapter</a:t>
                  </a:r>
                </a:p>
              </p:txBody>
            </p:sp>
            <p:sp>
              <p:nvSpPr>
                <p:cNvPr id="44" name="Rectangle 43"/>
                <p:cNvSpPr>
                  <a:spLocks noChangeArrowheads="1"/>
                </p:cNvSpPr>
                <p:nvPr/>
              </p:nvSpPr>
              <p:spPr bwMode="auto">
                <a:xfrm>
                  <a:off x="5105400" y="3581301"/>
                  <a:ext cx="1143000" cy="457175"/>
                </a:xfrm>
                <a:prstGeom prst="rect">
                  <a:avLst/>
                </a:prstGeom>
                <a:solidFill>
                  <a:srgbClr val="660066"/>
                </a:soli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1600">
                      <a:solidFill>
                        <a:srgbClr val="FFFFFF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Rails library</a:t>
                  </a:r>
                </a:p>
              </p:txBody>
            </p:sp>
          </p:grpSp>
          <p:grpSp>
            <p:nvGrpSpPr>
              <p:cNvPr id="43019" name="Group 44"/>
              <p:cNvGrpSpPr>
                <a:grpSpLocks/>
              </p:cNvGrpSpPr>
              <p:nvPr/>
            </p:nvGrpSpPr>
            <p:grpSpPr bwMode="auto">
              <a:xfrm>
                <a:off x="4876800" y="2819400"/>
                <a:ext cx="990600" cy="1828800"/>
                <a:chOff x="5105400" y="3048000"/>
                <a:chExt cx="1143000" cy="1828800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5105400" y="4571848"/>
                  <a:ext cx="1143000" cy="304784"/>
                </a:xfrm>
                <a:prstGeom prst="rect">
                  <a:avLst/>
                </a:prstGeom>
                <a:gradFill rotWithShape="1">
                  <a:gsLst>
                    <a:gs pos="0">
                      <a:srgbClr val="CBFFFF"/>
                    </a:gs>
                    <a:gs pos="100000">
                      <a:srgbClr val="B5E5E9"/>
                    </a:gs>
                  </a:gsLst>
                  <a:lin ang="5400000"/>
                </a:gra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2000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thin</a:t>
                  </a:r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5105400" y="4038476"/>
                  <a:ext cx="1143000" cy="533371"/>
                </a:xfrm>
                <a:prstGeom prst="rect">
                  <a:avLst/>
                </a:prstGeom>
                <a:solidFill>
                  <a:srgbClr val="660066"/>
                </a:soli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2000">
                      <a:solidFill>
                        <a:srgbClr val="FFFFFF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rack</a:t>
                  </a:r>
                </a:p>
              </p:txBody>
            </p:sp>
            <p:sp>
              <p:nvSpPr>
                <p:cNvPr id="48" name="Rectangle 47"/>
                <p:cNvSpPr>
                  <a:spLocks noChangeArrowheads="1"/>
                </p:cNvSpPr>
                <p:nvPr/>
              </p:nvSpPr>
              <p:spPr bwMode="auto">
                <a:xfrm>
                  <a:off x="5105400" y="3047930"/>
                  <a:ext cx="1143000" cy="533371"/>
                </a:xfrm>
                <a:prstGeom prst="rect">
                  <a:avLst/>
                </a:prstGeom>
                <a:solidFill>
                  <a:srgbClr val="660066"/>
                </a:soli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1600">
                      <a:solidFill>
                        <a:srgbClr val="FFFFFF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MySQL adapter</a:t>
                  </a:r>
                </a:p>
              </p:txBody>
            </p:sp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5105400" y="3581301"/>
                  <a:ext cx="1143000" cy="457175"/>
                </a:xfrm>
                <a:prstGeom prst="rect">
                  <a:avLst/>
                </a:prstGeom>
                <a:solidFill>
                  <a:srgbClr val="660066"/>
                </a:soli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1600">
                      <a:solidFill>
                        <a:srgbClr val="FFFFFF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Rails library</a:t>
                  </a:r>
                </a:p>
              </p:txBody>
            </p:sp>
          </p:grpSp>
          <p:sp>
            <p:nvSpPr>
              <p:cNvPr id="50" name="Oval 49"/>
              <p:cNvSpPr>
                <a:spLocks noChangeArrowheads="1"/>
              </p:cNvSpPr>
              <p:nvPr/>
            </p:nvSpPr>
            <p:spPr bwMode="auto">
              <a:xfrm>
                <a:off x="4267200" y="3657484"/>
                <a:ext cx="76200" cy="761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>
                  <a:solidFill>
                    <a:srgbClr val="FFFFFF"/>
                  </a:solidFill>
                  <a:latin typeface="Helvetica" charset="0"/>
                </a:endParaRPr>
              </a:p>
            </p:txBody>
          </p:sp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4419600" y="3657484"/>
                <a:ext cx="76200" cy="761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>
                  <a:solidFill>
                    <a:srgbClr val="FFFFFF"/>
                  </a:solidFill>
                  <a:latin typeface="Helvetica" charset="0"/>
                </a:endParaRPr>
              </a:p>
            </p:txBody>
          </p:sp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4572000" y="3657484"/>
                <a:ext cx="76200" cy="761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>
                  <a:solidFill>
                    <a:srgbClr val="FFFFFF"/>
                  </a:solidFill>
                  <a:latin typeface="Helvetica" charset="0"/>
                </a:endParaRPr>
              </a:p>
            </p:txBody>
          </p:sp>
          <p:sp>
            <p:nvSpPr>
              <p:cNvPr id="53" name="Oval 52"/>
              <p:cNvSpPr>
                <a:spLocks noChangeArrowheads="1"/>
              </p:cNvSpPr>
              <p:nvPr/>
            </p:nvSpPr>
            <p:spPr bwMode="auto">
              <a:xfrm>
                <a:off x="4724400" y="3657484"/>
                <a:ext cx="76200" cy="761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>
                  <a:solidFill>
                    <a:srgbClr val="FFFFFF"/>
                  </a:solidFill>
                  <a:latin typeface="Helvetica" charset="0"/>
                </a:endParaRPr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3467100" y="4876618"/>
                <a:ext cx="2476500" cy="761959"/>
              </a:xfrm>
              <a:prstGeom prst="rect">
                <a:avLst/>
              </a:prstGeom>
              <a:gradFill rotWithShape="1">
                <a:gsLst>
                  <a:gs pos="0">
                    <a:srgbClr val="CBFFFF"/>
                  </a:gs>
                  <a:gs pos="100000">
                    <a:srgbClr val="B5E5E9"/>
                  </a:gs>
                </a:gsLst>
                <a:lin ang="5400000"/>
              </a:gra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2000" dirty="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Apache w/</a:t>
                </a:r>
                <a:r>
                  <a:rPr lang="en-US" sz="2000" dirty="0" err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mod_rails</a:t>
                </a:r>
                <a:r>
                  <a:rPr lang="en-US" sz="2000" dirty="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 +  caching mode</a:t>
                </a:r>
              </a:p>
            </p:txBody>
          </p:sp>
          <p:cxnSp>
            <p:nvCxnSpPr>
              <p:cNvPr id="56" name="Straight Arrow Connector 55"/>
              <p:cNvCxnSpPr>
                <a:cxnSpLocks noChangeShapeType="1"/>
                <a:stCxn id="33" idx="3"/>
              </p:cNvCxnSpPr>
              <p:nvPr/>
            </p:nvCxnSpPr>
            <p:spPr bwMode="auto">
              <a:xfrm rot="5400000">
                <a:off x="3067064" y="1847794"/>
                <a:ext cx="533371" cy="1409700"/>
              </a:xfrm>
              <a:prstGeom prst="straightConnector1">
                <a:avLst/>
              </a:prstGeom>
              <a:noFill/>
              <a:ln w="25400">
                <a:solidFill>
                  <a:srgbClr val="333399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Straight Arrow Connector 57"/>
              <p:cNvCxnSpPr>
                <a:cxnSpLocks noChangeShapeType="1"/>
                <a:stCxn id="33" idx="3"/>
              </p:cNvCxnSpPr>
              <p:nvPr/>
            </p:nvCxnSpPr>
            <p:spPr bwMode="auto">
              <a:xfrm rot="5400000">
                <a:off x="3600464" y="2381194"/>
                <a:ext cx="533371" cy="342900"/>
              </a:xfrm>
              <a:prstGeom prst="straightConnector1">
                <a:avLst/>
              </a:prstGeom>
              <a:noFill/>
              <a:ln w="25400">
                <a:solidFill>
                  <a:srgbClr val="333399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Straight Arrow Connector 59"/>
              <p:cNvCxnSpPr>
                <a:cxnSpLocks noChangeShapeType="1"/>
                <a:stCxn id="33" idx="3"/>
              </p:cNvCxnSpPr>
              <p:nvPr/>
            </p:nvCxnSpPr>
            <p:spPr bwMode="auto">
              <a:xfrm rot="16200000" flipH="1">
                <a:off x="4438664" y="1885894"/>
                <a:ext cx="533371" cy="1333500"/>
              </a:xfrm>
              <a:prstGeom prst="straightConnector1">
                <a:avLst/>
              </a:prstGeom>
              <a:noFill/>
              <a:ln w="25400">
                <a:solidFill>
                  <a:srgbClr val="333399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" name="Straight Arrow Connector 61"/>
              <p:cNvCxnSpPr>
                <a:cxnSpLocks noChangeShapeType="1"/>
                <a:endCxn id="54" idx="0"/>
              </p:cNvCxnSpPr>
              <p:nvPr/>
            </p:nvCxnSpPr>
            <p:spPr bwMode="auto">
              <a:xfrm>
                <a:off x="2628900" y="4648030"/>
                <a:ext cx="2076451" cy="228588"/>
              </a:xfrm>
              <a:prstGeom prst="straightConnector1">
                <a:avLst/>
              </a:prstGeom>
              <a:noFill/>
              <a:ln w="25400">
                <a:solidFill>
                  <a:srgbClr val="333399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Straight Arrow Connector 63"/>
              <p:cNvCxnSpPr>
                <a:cxnSpLocks noChangeShapeType="1"/>
                <a:endCxn id="54" idx="0"/>
              </p:cNvCxnSpPr>
              <p:nvPr/>
            </p:nvCxnSpPr>
            <p:spPr bwMode="auto">
              <a:xfrm>
                <a:off x="3695700" y="4648030"/>
                <a:ext cx="1009651" cy="228588"/>
              </a:xfrm>
              <a:prstGeom prst="straightConnector1">
                <a:avLst/>
              </a:prstGeom>
              <a:noFill/>
              <a:ln w="25400">
                <a:solidFill>
                  <a:srgbClr val="333399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Straight Arrow Connector 65"/>
              <p:cNvCxnSpPr>
                <a:cxnSpLocks noChangeShapeType="1"/>
                <a:endCxn id="54" idx="0"/>
              </p:cNvCxnSpPr>
              <p:nvPr/>
            </p:nvCxnSpPr>
            <p:spPr bwMode="auto">
              <a:xfrm flipH="1">
                <a:off x="4705351" y="4648030"/>
                <a:ext cx="666751" cy="228588"/>
              </a:xfrm>
              <a:prstGeom prst="straightConnector1">
                <a:avLst/>
              </a:prstGeom>
              <a:noFill/>
              <a:ln w="25400">
                <a:solidFill>
                  <a:srgbClr val="333399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Straight Arrow Connector 70"/>
              <p:cNvCxnSpPr>
                <a:cxnSpLocks noChangeShapeType="1"/>
                <a:endCxn id="54" idx="2"/>
              </p:cNvCxnSpPr>
              <p:nvPr/>
            </p:nvCxnSpPr>
            <p:spPr bwMode="auto">
              <a:xfrm flipV="1">
                <a:off x="4038600" y="5638577"/>
                <a:ext cx="666751" cy="266685"/>
              </a:xfrm>
              <a:prstGeom prst="straightConnector1">
                <a:avLst/>
              </a:prstGeom>
              <a:noFill/>
              <a:ln w="25400">
                <a:solidFill>
                  <a:srgbClr val="333399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8" name="Snip Single Corner Rectangle 77"/>
              <p:cNvSpPr>
                <a:spLocks/>
              </p:cNvSpPr>
              <p:nvPr/>
            </p:nvSpPr>
            <p:spPr bwMode="auto">
              <a:xfrm>
                <a:off x="2057400" y="4876618"/>
                <a:ext cx="1066800" cy="685763"/>
              </a:xfrm>
              <a:custGeom>
                <a:avLst/>
                <a:gdLst>
                  <a:gd name="T0" fmla="*/ 0 w 1066800"/>
                  <a:gd name="T1" fmla="*/ 0 h 685763"/>
                  <a:gd name="T2" fmla="*/ 952504 w 1066800"/>
                  <a:gd name="T3" fmla="*/ 0 h 685763"/>
                  <a:gd name="T4" fmla="*/ 1066800 w 1066800"/>
                  <a:gd name="T5" fmla="*/ 114296 h 685763"/>
                  <a:gd name="T6" fmla="*/ 1066800 w 1066800"/>
                  <a:gd name="T7" fmla="*/ 685763 h 685763"/>
                  <a:gd name="T8" fmla="*/ 0 w 1066800"/>
                  <a:gd name="T9" fmla="*/ 685763 h 685763"/>
                  <a:gd name="T10" fmla="*/ 0 w 1066800"/>
                  <a:gd name="T11" fmla="*/ 0 h 68576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6800"/>
                  <a:gd name="T19" fmla="*/ 0 h 685763"/>
                  <a:gd name="T20" fmla="*/ 1066800 w 1066800"/>
                  <a:gd name="T21" fmla="*/ 685763 h 68576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6800" h="685763">
                    <a:moveTo>
                      <a:pt x="0" y="0"/>
                    </a:moveTo>
                    <a:lnTo>
                      <a:pt x="952504" y="0"/>
                    </a:lnTo>
                    <a:lnTo>
                      <a:pt x="1066800" y="114296"/>
                    </a:lnTo>
                    <a:lnTo>
                      <a:pt x="1066800" y="685763"/>
                    </a:lnTo>
                    <a:lnTo>
                      <a:pt x="0" y="685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800">
                    <a:solidFill>
                      <a:srgbClr val="FFFFFF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Page cache</a:t>
                </a:r>
              </a:p>
            </p:txBody>
          </p:sp>
          <p:cxnSp>
            <p:nvCxnSpPr>
              <p:cNvPr id="82" name="Straight Arrow Connector 81"/>
              <p:cNvCxnSpPr>
                <a:cxnSpLocks noChangeShapeType="1"/>
                <a:stCxn id="78" idx="0"/>
                <a:endCxn id="54" idx="1"/>
              </p:cNvCxnSpPr>
              <p:nvPr/>
            </p:nvCxnSpPr>
            <p:spPr bwMode="auto">
              <a:xfrm>
                <a:off x="2057400" y="4876618"/>
                <a:ext cx="1409700" cy="380979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43034" name="Picture 9" descr="firefo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4200" y="5791200"/>
                <a:ext cx="896938" cy="86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3013" name="TextBox 212"/>
            <p:cNvSpPr txBox="1">
              <a:spLocks noChangeArrowheads="1"/>
            </p:cNvSpPr>
            <p:nvPr/>
          </p:nvSpPr>
          <p:spPr bwMode="auto">
            <a:xfrm>
              <a:off x="1981200" y="6324600"/>
              <a:ext cx="4114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 Narrow" charset="0"/>
                </a:rPr>
                <a:t>Medium-scale deployment</a:t>
              </a:r>
            </a:p>
          </p:txBody>
        </p:sp>
      </p:grp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 idx="4294967295"/>
          </p:nvPr>
        </p:nvSpPr>
        <p:spPr>
          <a:xfrm>
            <a:off x="685800" y="639763"/>
            <a:ext cx="2400300" cy="2286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Large-scale deployment </a:t>
            </a:r>
          </a:p>
        </p:txBody>
      </p:sp>
      <p:grpSp>
        <p:nvGrpSpPr>
          <p:cNvPr id="45058" name="Group 80"/>
          <p:cNvGrpSpPr>
            <a:grpSpLocks/>
          </p:cNvGrpSpPr>
          <p:nvPr/>
        </p:nvGrpSpPr>
        <p:grpSpPr bwMode="auto">
          <a:xfrm>
            <a:off x="4670425" y="3535363"/>
            <a:ext cx="2895600" cy="990600"/>
            <a:chOff x="2133600" y="1676400"/>
            <a:chExt cx="2895600" cy="990600"/>
          </a:xfrm>
        </p:grpSpPr>
        <p:sp>
          <p:nvSpPr>
            <p:cNvPr id="164" name="Rounded Rectangle 163"/>
            <p:cNvSpPr>
              <a:spLocks noChangeArrowheads="1"/>
            </p:cNvSpPr>
            <p:nvPr/>
          </p:nvSpPr>
          <p:spPr bwMode="auto">
            <a:xfrm>
              <a:off x="2286000" y="1829202"/>
              <a:ext cx="2743200" cy="838311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165" name="Rounded Rectangle 164"/>
            <p:cNvSpPr>
              <a:spLocks noChangeArrowheads="1"/>
            </p:cNvSpPr>
            <p:nvPr/>
          </p:nvSpPr>
          <p:spPr bwMode="auto">
            <a:xfrm>
              <a:off x="2209800" y="1752992"/>
              <a:ext cx="2743200" cy="838311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166" name="Rounded Rectangle 165"/>
            <p:cNvSpPr>
              <a:spLocks noChangeArrowheads="1"/>
            </p:cNvSpPr>
            <p:nvPr/>
          </p:nvSpPr>
          <p:spPr bwMode="auto">
            <a:xfrm>
              <a:off x="2133600" y="1676782"/>
              <a:ext cx="2743200" cy="838311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solidFill>
                  <a:srgbClr val="FFFFFF"/>
                </a:solidFill>
                <a:latin typeface="Helvetica" charset="0"/>
              </a:endParaRPr>
            </a:p>
          </p:txBody>
        </p:sp>
      </p:grpSp>
      <p:grpSp>
        <p:nvGrpSpPr>
          <p:cNvPr id="45059" name="Group 74"/>
          <p:cNvGrpSpPr>
            <a:grpSpLocks/>
          </p:cNvGrpSpPr>
          <p:nvPr/>
        </p:nvGrpSpPr>
        <p:grpSpPr bwMode="auto">
          <a:xfrm>
            <a:off x="4670425" y="1935163"/>
            <a:ext cx="1828800" cy="990600"/>
            <a:chOff x="2133600" y="1676400"/>
            <a:chExt cx="2895600" cy="990600"/>
          </a:xfrm>
        </p:grpSpPr>
        <p:sp>
          <p:nvSpPr>
            <p:cNvPr id="168" name="Rounded Rectangle 167"/>
            <p:cNvSpPr>
              <a:spLocks noChangeArrowheads="1"/>
            </p:cNvSpPr>
            <p:nvPr/>
          </p:nvSpPr>
          <p:spPr bwMode="auto">
            <a:xfrm>
              <a:off x="2286927" y="1828991"/>
              <a:ext cx="2742273" cy="838311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169" name="Rounded Rectangle 168"/>
            <p:cNvSpPr>
              <a:spLocks noChangeArrowheads="1"/>
            </p:cNvSpPr>
            <p:nvPr/>
          </p:nvSpPr>
          <p:spPr bwMode="auto">
            <a:xfrm>
              <a:off x="2209006" y="1752781"/>
              <a:ext cx="2744788" cy="838311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170" name="Rounded Rectangle 169"/>
            <p:cNvSpPr>
              <a:spLocks noChangeArrowheads="1"/>
            </p:cNvSpPr>
            <p:nvPr/>
          </p:nvSpPr>
          <p:spPr bwMode="auto">
            <a:xfrm>
              <a:off x="2133600" y="1676571"/>
              <a:ext cx="2742275" cy="838311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solidFill>
                  <a:srgbClr val="FFFFFF"/>
                </a:solidFill>
                <a:latin typeface="Helvetica" charset="0"/>
              </a:endParaRPr>
            </a:p>
          </p:txBody>
        </p:sp>
      </p:grpSp>
      <p:grpSp>
        <p:nvGrpSpPr>
          <p:cNvPr id="45060" name="Group 73"/>
          <p:cNvGrpSpPr>
            <a:grpSpLocks/>
          </p:cNvGrpSpPr>
          <p:nvPr/>
        </p:nvGrpSpPr>
        <p:grpSpPr bwMode="auto">
          <a:xfrm>
            <a:off x="4670425" y="639763"/>
            <a:ext cx="2895600" cy="990600"/>
            <a:chOff x="2133600" y="1676400"/>
            <a:chExt cx="2895600" cy="990600"/>
          </a:xfrm>
        </p:grpSpPr>
        <p:sp>
          <p:nvSpPr>
            <p:cNvPr id="172" name="Rounded Rectangle 171"/>
            <p:cNvSpPr>
              <a:spLocks noChangeArrowheads="1"/>
            </p:cNvSpPr>
            <p:nvPr/>
          </p:nvSpPr>
          <p:spPr bwMode="auto">
            <a:xfrm>
              <a:off x="2286000" y="1828820"/>
              <a:ext cx="2743200" cy="838311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173" name="Rounded Rectangle 172"/>
            <p:cNvSpPr>
              <a:spLocks noChangeArrowheads="1"/>
            </p:cNvSpPr>
            <p:nvPr/>
          </p:nvSpPr>
          <p:spPr bwMode="auto">
            <a:xfrm>
              <a:off x="2209800" y="1752610"/>
              <a:ext cx="2743200" cy="838311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174" name="Rounded Rectangle 173"/>
            <p:cNvSpPr>
              <a:spLocks noChangeArrowheads="1"/>
            </p:cNvSpPr>
            <p:nvPr/>
          </p:nvSpPr>
          <p:spPr bwMode="auto">
            <a:xfrm>
              <a:off x="2133600" y="1676400"/>
              <a:ext cx="2743200" cy="838311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solidFill>
                  <a:srgbClr val="FFFFFF"/>
                </a:solidFill>
                <a:latin typeface="Helvetica" charset="0"/>
              </a:endParaRPr>
            </a:p>
          </p:txBody>
        </p:sp>
      </p:grp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4746625" y="3611563"/>
            <a:ext cx="2514600" cy="609600"/>
          </a:xfrm>
          <a:prstGeom prst="rect">
            <a:avLst/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HTTP servers &amp; static asset caches</a:t>
            </a:r>
          </a:p>
        </p:txBody>
      </p:sp>
      <p:grpSp>
        <p:nvGrpSpPr>
          <p:cNvPr id="45062" name="Group 2"/>
          <p:cNvGrpSpPr>
            <a:grpSpLocks/>
          </p:cNvGrpSpPr>
          <p:nvPr/>
        </p:nvGrpSpPr>
        <p:grpSpPr bwMode="auto">
          <a:xfrm>
            <a:off x="4837113" y="2049463"/>
            <a:ext cx="1371600" cy="609600"/>
            <a:chOff x="2442757" y="3183054"/>
            <a:chExt cx="1371335" cy="609507"/>
          </a:xfrm>
        </p:grpSpPr>
        <p:sp>
          <p:nvSpPr>
            <p:cNvPr id="177" name="Parallelogram 176"/>
            <p:cNvSpPr>
              <a:spLocks noChangeArrowheads="1"/>
            </p:cNvSpPr>
            <p:nvPr/>
          </p:nvSpPr>
          <p:spPr bwMode="auto">
            <a:xfrm>
              <a:off x="2442757" y="318305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8" name="Parallelogram 177"/>
            <p:cNvSpPr>
              <a:spLocks noChangeArrowheads="1"/>
            </p:cNvSpPr>
            <p:nvPr/>
          </p:nvSpPr>
          <p:spPr bwMode="auto">
            <a:xfrm>
              <a:off x="2671313" y="318305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9" name="Parallelogram 178"/>
            <p:cNvSpPr>
              <a:spLocks noChangeArrowheads="1"/>
            </p:cNvSpPr>
            <p:nvPr/>
          </p:nvSpPr>
          <p:spPr bwMode="auto">
            <a:xfrm>
              <a:off x="2899869" y="318305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0" name="Parallelogram 179"/>
            <p:cNvSpPr>
              <a:spLocks noChangeArrowheads="1"/>
            </p:cNvSpPr>
            <p:nvPr/>
          </p:nvSpPr>
          <p:spPr bwMode="auto">
            <a:xfrm>
              <a:off x="3128425" y="318305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1" name="Parallelogram 180"/>
            <p:cNvSpPr>
              <a:spLocks noChangeArrowheads="1"/>
            </p:cNvSpPr>
            <p:nvPr/>
          </p:nvSpPr>
          <p:spPr bwMode="auto">
            <a:xfrm>
              <a:off x="3356980" y="318305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2" name="Parallelogram 181"/>
            <p:cNvSpPr>
              <a:spLocks noChangeArrowheads="1"/>
            </p:cNvSpPr>
            <p:nvPr/>
          </p:nvSpPr>
          <p:spPr bwMode="auto">
            <a:xfrm>
              <a:off x="3585536" y="318305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3" name="Parallelogram 182"/>
            <p:cNvSpPr>
              <a:spLocks noChangeArrowheads="1"/>
            </p:cNvSpPr>
            <p:nvPr/>
          </p:nvSpPr>
          <p:spPr bwMode="auto">
            <a:xfrm>
              <a:off x="2442757" y="3411619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4" name="Parallelogram 183"/>
            <p:cNvSpPr>
              <a:spLocks noChangeArrowheads="1"/>
            </p:cNvSpPr>
            <p:nvPr/>
          </p:nvSpPr>
          <p:spPr bwMode="auto">
            <a:xfrm>
              <a:off x="2671313" y="3411619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5" name="Parallelogram 184"/>
            <p:cNvSpPr>
              <a:spLocks noChangeArrowheads="1"/>
            </p:cNvSpPr>
            <p:nvPr/>
          </p:nvSpPr>
          <p:spPr bwMode="auto">
            <a:xfrm>
              <a:off x="2899869" y="3411619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6" name="Parallelogram 185"/>
            <p:cNvSpPr>
              <a:spLocks noChangeArrowheads="1"/>
            </p:cNvSpPr>
            <p:nvPr/>
          </p:nvSpPr>
          <p:spPr bwMode="auto">
            <a:xfrm>
              <a:off x="3128425" y="3411619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7" name="Parallelogram 186"/>
            <p:cNvSpPr>
              <a:spLocks noChangeArrowheads="1"/>
            </p:cNvSpPr>
            <p:nvPr/>
          </p:nvSpPr>
          <p:spPr bwMode="auto">
            <a:xfrm>
              <a:off x="3356980" y="3411619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8" name="Parallelogram 187"/>
            <p:cNvSpPr>
              <a:spLocks noChangeArrowheads="1"/>
            </p:cNvSpPr>
            <p:nvPr/>
          </p:nvSpPr>
          <p:spPr bwMode="auto">
            <a:xfrm>
              <a:off x="3585536" y="3411619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9" name="Parallelogram 188"/>
            <p:cNvSpPr>
              <a:spLocks noChangeArrowheads="1"/>
            </p:cNvSpPr>
            <p:nvPr/>
          </p:nvSpPr>
          <p:spPr bwMode="auto">
            <a:xfrm>
              <a:off x="2442757" y="364018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0" name="Parallelogram 189"/>
            <p:cNvSpPr>
              <a:spLocks noChangeArrowheads="1"/>
            </p:cNvSpPr>
            <p:nvPr/>
          </p:nvSpPr>
          <p:spPr bwMode="auto">
            <a:xfrm>
              <a:off x="2671313" y="364018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1" name="Parallelogram 190"/>
            <p:cNvSpPr>
              <a:spLocks noChangeArrowheads="1"/>
            </p:cNvSpPr>
            <p:nvPr/>
          </p:nvSpPr>
          <p:spPr bwMode="auto">
            <a:xfrm>
              <a:off x="2899869" y="364018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2" name="Parallelogram 191"/>
            <p:cNvSpPr>
              <a:spLocks noChangeArrowheads="1"/>
            </p:cNvSpPr>
            <p:nvPr/>
          </p:nvSpPr>
          <p:spPr bwMode="auto">
            <a:xfrm>
              <a:off x="3128425" y="364018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3" name="Parallelogram 192"/>
            <p:cNvSpPr>
              <a:spLocks noChangeArrowheads="1"/>
            </p:cNvSpPr>
            <p:nvPr/>
          </p:nvSpPr>
          <p:spPr bwMode="auto">
            <a:xfrm>
              <a:off x="3356980" y="364018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4" name="Parallelogram 193"/>
            <p:cNvSpPr>
              <a:spLocks noChangeArrowheads="1"/>
            </p:cNvSpPr>
            <p:nvPr/>
          </p:nvSpPr>
          <p:spPr bwMode="auto">
            <a:xfrm>
              <a:off x="3585536" y="364018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5063" name="Group 68"/>
          <p:cNvGrpSpPr>
            <a:grpSpLocks/>
          </p:cNvGrpSpPr>
          <p:nvPr/>
        </p:nvGrpSpPr>
        <p:grpSpPr bwMode="auto">
          <a:xfrm>
            <a:off x="4746625" y="715963"/>
            <a:ext cx="1295400" cy="4748212"/>
            <a:chOff x="2209800" y="1752600"/>
            <a:chExt cx="1295400" cy="4748212"/>
          </a:xfrm>
        </p:grpSpPr>
        <p:sp>
          <p:nvSpPr>
            <p:cNvPr id="196" name="Magnetic Disk 195"/>
            <p:cNvSpPr>
              <a:spLocks noChangeArrowheads="1"/>
            </p:cNvSpPr>
            <p:nvPr/>
          </p:nvSpPr>
          <p:spPr bwMode="auto">
            <a:xfrm>
              <a:off x="2209800" y="1752610"/>
              <a:ext cx="1295400" cy="685890"/>
            </a:xfrm>
            <a:prstGeom prst="flowChartMagneticDisk">
              <a:avLst/>
            </a:prstGeom>
            <a:solidFill>
              <a:srgbClr val="333399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PostgreSQL</a:t>
              </a:r>
            </a:p>
          </p:txBody>
        </p:sp>
        <p:grpSp>
          <p:nvGrpSpPr>
            <p:cNvPr id="45074" name="Group 52"/>
            <p:cNvGrpSpPr>
              <a:grpSpLocks/>
            </p:cNvGrpSpPr>
            <p:nvPr/>
          </p:nvGrpSpPr>
          <p:grpSpPr bwMode="auto">
            <a:xfrm>
              <a:off x="2209800" y="5333999"/>
              <a:ext cx="896244" cy="1166813"/>
              <a:chOff x="2971800" y="5410199"/>
              <a:chExt cx="896244" cy="1166813"/>
            </a:xfrm>
          </p:grpSpPr>
          <p:pic>
            <p:nvPicPr>
              <p:cNvPr id="28697" name="Picture 9" descr="firefo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5715000"/>
                <a:ext cx="896244" cy="862012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01" name="Straight Arrow Connector 200"/>
              <p:cNvCxnSpPr>
                <a:cxnSpLocks noChangeShapeType="1"/>
              </p:cNvCxnSpPr>
              <p:nvPr/>
            </p:nvCxnSpPr>
            <p:spPr bwMode="auto">
              <a:xfrm rot="5400000">
                <a:off x="3272612" y="5559133"/>
                <a:ext cx="304840" cy="7937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98" name="Elbow Connector 197"/>
            <p:cNvCxnSpPr>
              <a:cxnSpLocks noChangeShapeType="1"/>
            </p:cNvCxnSpPr>
            <p:nvPr/>
          </p:nvCxnSpPr>
          <p:spPr bwMode="auto">
            <a:xfrm rot="16200000" flipV="1">
              <a:off x="2228795" y="4134176"/>
              <a:ext cx="838311" cy="38100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accent2"/>
              </a:solidFill>
              <a:miter lim="800000"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" name="Elbow Connector 198"/>
            <p:cNvCxnSpPr>
              <a:cxnSpLocks noChangeShapeType="1"/>
              <a:endCxn id="196" idx="3"/>
            </p:cNvCxnSpPr>
            <p:nvPr/>
          </p:nvCxnSpPr>
          <p:spPr bwMode="auto">
            <a:xfrm rot="5400000" flipH="1" flipV="1">
              <a:off x="2181150" y="2905301"/>
              <a:ext cx="1143151" cy="209550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333399"/>
              </a:solidFill>
              <a:miter lim="800000"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5064" name="Group 69"/>
          <p:cNvGrpSpPr>
            <a:grpSpLocks/>
          </p:cNvGrpSpPr>
          <p:nvPr/>
        </p:nvGrpSpPr>
        <p:grpSpPr bwMode="auto">
          <a:xfrm>
            <a:off x="5622925" y="715963"/>
            <a:ext cx="1638300" cy="4748212"/>
            <a:chOff x="3086100" y="1752600"/>
            <a:chExt cx="1638300" cy="4748212"/>
          </a:xfrm>
        </p:grpSpPr>
        <p:grpSp>
          <p:nvGrpSpPr>
            <p:cNvPr id="45067" name="Group 53"/>
            <p:cNvGrpSpPr>
              <a:grpSpLocks/>
            </p:cNvGrpSpPr>
            <p:nvPr/>
          </p:nvGrpSpPr>
          <p:grpSpPr bwMode="auto">
            <a:xfrm>
              <a:off x="3200400" y="5333999"/>
              <a:ext cx="896244" cy="1166813"/>
              <a:chOff x="2971800" y="5410199"/>
              <a:chExt cx="896244" cy="1166813"/>
            </a:xfrm>
          </p:grpSpPr>
          <p:pic>
            <p:nvPicPr>
              <p:cNvPr id="28691" name="Picture 9" descr="firefo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5715000"/>
                <a:ext cx="896244" cy="862012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08" name="Straight Arrow Connector 207"/>
              <p:cNvCxnSpPr>
                <a:cxnSpLocks noChangeShapeType="1"/>
              </p:cNvCxnSpPr>
              <p:nvPr/>
            </p:nvCxnSpPr>
            <p:spPr bwMode="auto">
              <a:xfrm rot="5400000">
                <a:off x="3272612" y="5559133"/>
                <a:ext cx="304840" cy="7937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04" name="Elbow Connector 203"/>
            <p:cNvCxnSpPr>
              <a:cxnSpLocks noChangeShapeType="1"/>
            </p:cNvCxnSpPr>
            <p:nvPr/>
          </p:nvCxnSpPr>
          <p:spPr bwMode="auto">
            <a:xfrm rot="16200000" flipV="1">
              <a:off x="2800275" y="3791266"/>
              <a:ext cx="1143151" cy="571500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" name="Snip Single Corner Rectangle 204"/>
            <p:cNvSpPr>
              <a:spLocks/>
            </p:cNvSpPr>
            <p:nvPr/>
          </p:nvSpPr>
          <p:spPr bwMode="auto">
            <a:xfrm>
              <a:off x="3657600" y="1752610"/>
              <a:ext cx="1066800" cy="685890"/>
            </a:xfrm>
            <a:custGeom>
              <a:avLst/>
              <a:gdLst>
                <a:gd name="T0" fmla="*/ 0 w 1066800"/>
                <a:gd name="T1" fmla="*/ 0 h 685890"/>
                <a:gd name="T2" fmla="*/ 952483 w 1066800"/>
                <a:gd name="T3" fmla="*/ 0 h 685890"/>
                <a:gd name="T4" fmla="*/ 1066800 w 1066800"/>
                <a:gd name="T5" fmla="*/ 114317 h 685890"/>
                <a:gd name="T6" fmla="*/ 1066800 w 1066800"/>
                <a:gd name="T7" fmla="*/ 685890 h 685890"/>
                <a:gd name="T8" fmla="*/ 0 w 1066800"/>
                <a:gd name="T9" fmla="*/ 685890 h 685890"/>
                <a:gd name="T10" fmla="*/ 0 w 1066800"/>
                <a:gd name="T11" fmla="*/ 0 h 6858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6800"/>
                <a:gd name="T19" fmla="*/ 0 h 685890"/>
                <a:gd name="T20" fmla="*/ 1066800 w 1066800"/>
                <a:gd name="T21" fmla="*/ 685890 h 6858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6800" h="685890">
                  <a:moveTo>
                    <a:pt x="0" y="0"/>
                  </a:moveTo>
                  <a:lnTo>
                    <a:pt x="952483" y="0"/>
                  </a:lnTo>
                  <a:lnTo>
                    <a:pt x="1066800" y="114317"/>
                  </a:lnTo>
                  <a:lnTo>
                    <a:pt x="1066800" y="685890"/>
                  </a:lnTo>
                  <a:lnTo>
                    <a:pt x="0" y="68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Database</a:t>
              </a:r>
            </a:p>
            <a:p>
              <a:pPr algn="ctr" eaLnBrk="1" hangingPunct="1">
                <a:defRPr/>
              </a:pPr>
              <a:r>
                <a:rPr lang="en-US" sz="1400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cache</a:t>
              </a:r>
            </a:p>
          </p:txBody>
        </p:sp>
        <p:cxnSp>
          <p:nvCxnSpPr>
            <p:cNvPr id="206" name="Elbow Connector 205"/>
            <p:cNvCxnSpPr>
              <a:cxnSpLocks noChangeShapeType="1"/>
              <a:endCxn id="205" idx="1"/>
            </p:cNvCxnSpPr>
            <p:nvPr/>
          </p:nvCxnSpPr>
          <p:spPr bwMode="auto">
            <a:xfrm rot="5400000" flipH="1" flipV="1">
              <a:off x="3190815" y="2352836"/>
              <a:ext cx="914521" cy="1085850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065" name="TextBox 88"/>
          <p:cNvSpPr txBox="1">
            <a:spLocks noChangeArrowheads="1"/>
          </p:cNvSpPr>
          <p:nvPr/>
        </p:nvSpPr>
        <p:spPr bwMode="auto">
          <a:xfrm>
            <a:off x="6575425" y="1935163"/>
            <a:ext cx="1981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“</a:t>
            </a:r>
            <a:r>
              <a:rPr lang="en-US" altLang="ja-JP"/>
              <a:t>Dynos</a:t>
            </a:r>
            <a:r>
              <a:rPr lang="ja-JP" altLang="en-US"/>
              <a:t>”</a:t>
            </a:r>
            <a:r>
              <a:rPr lang="en-US" altLang="ja-JP"/>
              <a:t> running</a:t>
            </a:r>
          </a:p>
          <a:p>
            <a:pPr eaLnBrk="1" hangingPunct="1"/>
            <a:r>
              <a:rPr lang="en-US" altLang="en-US"/>
              <a:t>apps</a:t>
            </a:r>
          </a:p>
        </p:txBody>
      </p:sp>
      <p:sp>
        <p:nvSpPr>
          <p:cNvPr id="45066" name="TextBox 213"/>
          <p:cNvSpPr txBox="1">
            <a:spLocks noChangeArrowheads="1"/>
          </p:cNvSpPr>
          <p:nvPr/>
        </p:nvSpPr>
        <p:spPr bwMode="auto">
          <a:xfrm>
            <a:off x="3962400" y="5364163"/>
            <a:ext cx="4060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>
                <a:latin typeface="Arial Narrow" charset="0"/>
              </a:rPr>
              <a:t>Large-scale curated </a:t>
            </a:r>
            <a:br>
              <a:rPr lang="en-US" altLang="en-US">
                <a:latin typeface="Arial Narrow" charset="0"/>
              </a:rPr>
            </a:br>
            <a:r>
              <a:rPr lang="en-US" altLang="en-US">
                <a:latin typeface="Arial Narrow" charset="0"/>
              </a:rPr>
              <a:t>deployment, e.g. Heroku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Shared nothing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7106" name="Content Placeholder 4" descr="three_tier.pdf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2325" y="2244725"/>
            <a:ext cx="7543800" cy="3225800"/>
          </a:xfr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Sharding vs. Replication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sz="half" idx="1"/>
          </p:nvPr>
        </p:nvSpPr>
        <p:spPr>
          <a:xfrm>
            <a:off x="822325" y="1846263"/>
            <a:ext cx="3703638" cy="4022725"/>
          </a:xfrm>
        </p:spPr>
        <p:txBody>
          <a:bodyPr rtlCol="0">
            <a:normAutofit lnSpcReduction="10000"/>
          </a:bodyPr>
          <a:lstStyle/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Partition data across independent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shards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Scales great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Bad when operations touch &gt;1 table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use: user profile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Replicate all data everywhere?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Multi-table queries fast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 to scale: writes must propagate to all copies =&gt; temporary inconsistency in data values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Facebook wall posts/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likes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131" name="Group 19"/>
          <p:cNvGrpSpPr>
            <a:grpSpLocks/>
          </p:cNvGrpSpPr>
          <p:nvPr/>
        </p:nvGrpSpPr>
        <p:grpSpPr bwMode="auto">
          <a:xfrm>
            <a:off x="4876800" y="1736725"/>
            <a:ext cx="3886200" cy="2133600"/>
            <a:chOff x="4343400" y="3581400"/>
            <a:chExt cx="3886200" cy="2133600"/>
          </a:xfrm>
        </p:grpSpPr>
        <p:sp>
          <p:nvSpPr>
            <p:cNvPr id="5" name="Magnetic Disk 4"/>
            <p:cNvSpPr>
              <a:spLocks noChangeArrowheads="1"/>
            </p:cNvSpPr>
            <p:nvPr/>
          </p:nvSpPr>
          <p:spPr bwMode="auto">
            <a:xfrm>
              <a:off x="6400800" y="3581400"/>
              <a:ext cx="1828800" cy="609600"/>
            </a:xfrm>
            <a:prstGeom prst="flowChartMagneticDisk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latin typeface="Helvetica" charset="0"/>
                  <a:ea typeface="ＭＳ Ｐゴシック" charset="0"/>
                  <a:cs typeface="ＭＳ Ｐゴシック" charset="0"/>
                </a:rPr>
                <a:t>users A-J</a:t>
              </a:r>
            </a:p>
          </p:txBody>
        </p:sp>
        <p:sp>
          <p:nvSpPr>
            <p:cNvPr id="6" name="Magnetic Disk 5"/>
            <p:cNvSpPr>
              <a:spLocks noChangeArrowheads="1"/>
            </p:cNvSpPr>
            <p:nvPr/>
          </p:nvSpPr>
          <p:spPr bwMode="auto">
            <a:xfrm>
              <a:off x="6400800" y="4343400"/>
              <a:ext cx="1828800" cy="609600"/>
            </a:xfrm>
            <a:prstGeom prst="flowChartMagneticDisk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latin typeface="Helvetica" charset="0"/>
                  <a:ea typeface="ＭＳ Ｐゴシック" charset="0"/>
                  <a:cs typeface="ＭＳ Ｐゴシック" charset="0"/>
                </a:rPr>
                <a:t>users K-R</a:t>
              </a:r>
            </a:p>
          </p:txBody>
        </p:sp>
        <p:sp>
          <p:nvSpPr>
            <p:cNvPr id="7" name="Magnetic Disk 6"/>
            <p:cNvSpPr>
              <a:spLocks noChangeArrowheads="1"/>
            </p:cNvSpPr>
            <p:nvPr/>
          </p:nvSpPr>
          <p:spPr bwMode="auto">
            <a:xfrm>
              <a:off x="6400800" y="5105400"/>
              <a:ext cx="1828800" cy="609600"/>
            </a:xfrm>
            <a:prstGeom prst="flowChartMagneticDisk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latin typeface="Helvetica" charset="0"/>
                  <a:ea typeface="ＭＳ Ｐゴシック" charset="0"/>
                  <a:cs typeface="ＭＳ Ｐゴシック" charset="0"/>
                </a:rPr>
                <a:t>users S-Z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43400" y="3657600"/>
              <a:ext cx="1219200" cy="533400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App server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43400" y="5105400"/>
              <a:ext cx="1219200" cy="533400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App server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343400" y="4419600"/>
              <a:ext cx="1219200" cy="533400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App server</a:t>
              </a:r>
            </a:p>
          </p:txBody>
        </p:sp>
        <p:cxnSp>
          <p:nvCxnSpPr>
            <p:cNvPr id="12" name="Straight Connector 11"/>
            <p:cNvCxnSpPr>
              <a:cxnSpLocks noChangeShapeType="1"/>
              <a:stCxn id="8" idx="3"/>
              <a:endCxn id="5" idx="2"/>
            </p:cNvCxnSpPr>
            <p:nvPr/>
          </p:nvCxnSpPr>
          <p:spPr bwMode="auto">
            <a:xfrm flipV="1">
              <a:off x="5562600" y="3886200"/>
              <a:ext cx="838200" cy="381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3"/>
            <p:cNvCxnSpPr>
              <a:cxnSpLocks noChangeShapeType="1"/>
              <a:stCxn id="10" idx="3"/>
              <a:endCxn id="6" idx="2"/>
            </p:cNvCxnSpPr>
            <p:nvPr/>
          </p:nvCxnSpPr>
          <p:spPr bwMode="auto">
            <a:xfrm flipV="1">
              <a:off x="5562600" y="4648200"/>
              <a:ext cx="838200" cy="381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  <a:stCxn id="9" idx="3"/>
              <a:endCxn id="7" idx="2"/>
            </p:cNvCxnSpPr>
            <p:nvPr/>
          </p:nvCxnSpPr>
          <p:spPr bwMode="auto">
            <a:xfrm>
              <a:off x="5562600" y="5372100"/>
              <a:ext cx="838200" cy="381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20"/>
            <p:cNvCxnSpPr>
              <a:cxnSpLocks noChangeShapeType="1"/>
              <a:stCxn id="8" idx="3"/>
              <a:endCxn id="6" idx="2"/>
            </p:cNvCxnSpPr>
            <p:nvPr/>
          </p:nvCxnSpPr>
          <p:spPr bwMode="auto">
            <a:xfrm>
              <a:off x="5562600" y="3924300"/>
              <a:ext cx="838200" cy="7239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23"/>
            <p:cNvCxnSpPr>
              <a:cxnSpLocks noChangeShapeType="1"/>
              <a:stCxn id="8" idx="3"/>
              <a:endCxn id="7" idx="2"/>
            </p:cNvCxnSpPr>
            <p:nvPr/>
          </p:nvCxnSpPr>
          <p:spPr bwMode="auto">
            <a:xfrm>
              <a:off x="5562600" y="3924300"/>
              <a:ext cx="838200" cy="14859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25"/>
            <p:cNvCxnSpPr>
              <a:cxnSpLocks noChangeShapeType="1"/>
              <a:stCxn id="10" idx="3"/>
              <a:endCxn id="5" idx="2"/>
            </p:cNvCxnSpPr>
            <p:nvPr/>
          </p:nvCxnSpPr>
          <p:spPr bwMode="auto">
            <a:xfrm flipV="1">
              <a:off x="5562600" y="3886200"/>
              <a:ext cx="838200" cy="8001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28"/>
            <p:cNvCxnSpPr>
              <a:cxnSpLocks noChangeShapeType="1"/>
              <a:stCxn id="10" idx="3"/>
            </p:cNvCxnSpPr>
            <p:nvPr/>
          </p:nvCxnSpPr>
          <p:spPr bwMode="auto">
            <a:xfrm>
              <a:off x="5562600" y="4686300"/>
              <a:ext cx="838200" cy="7239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5334000" y="4267200"/>
              <a:ext cx="1371600" cy="762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Connector 32"/>
            <p:cNvCxnSpPr>
              <a:cxnSpLocks noChangeShapeType="1"/>
              <a:stCxn id="9" idx="3"/>
              <a:endCxn id="6" idx="2"/>
            </p:cNvCxnSpPr>
            <p:nvPr/>
          </p:nvCxnSpPr>
          <p:spPr bwMode="auto">
            <a:xfrm flipV="1">
              <a:off x="5562600" y="4648200"/>
              <a:ext cx="838200" cy="7239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32" name="Group 21"/>
          <p:cNvGrpSpPr>
            <a:grpSpLocks/>
          </p:cNvGrpSpPr>
          <p:nvPr/>
        </p:nvGrpSpPr>
        <p:grpSpPr bwMode="auto">
          <a:xfrm>
            <a:off x="4876800" y="4114800"/>
            <a:ext cx="3581400" cy="2133600"/>
            <a:chOff x="4343400" y="3581400"/>
            <a:chExt cx="3581400" cy="2133600"/>
          </a:xfrm>
        </p:grpSpPr>
        <p:sp>
          <p:nvSpPr>
            <p:cNvPr id="23" name="Magnetic Disk 22"/>
            <p:cNvSpPr>
              <a:spLocks noChangeArrowheads="1"/>
            </p:cNvSpPr>
            <p:nvPr/>
          </p:nvSpPr>
          <p:spPr bwMode="auto">
            <a:xfrm>
              <a:off x="6096000" y="3581400"/>
              <a:ext cx="1828800" cy="609600"/>
            </a:xfrm>
            <a:prstGeom prst="flowChartMagneticDisk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latin typeface="Helvetica" charset="0"/>
                  <a:ea typeface="ＭＳ Ｐゴシック" charset="0"/>
                  <a:cs typeface="ＭＳ Ｐゴシック" charset="0"/>
                </a:rPr>
                <a:t>All users</a:t>
              </a:r>
            </a:p>
          </p:txBody>
        </p:sp>
        <p:sp>
          <p:nvSpPr>
            <p:cNvPr id="25" name="Magnetic Disk 24"/>
            <p:cNvSpPr>
              <a:spLocks noChangeArrowheads="1"/>
            </p:cNvSpPr>
            <p:nvPr/>
          </p:nvSpPr>
          <p:spPr bwMode="auto">
            <a:xfrm>
              <a:off x="6096000" y="4343400"/>
              <a:ext cx="1828800" cy="609600"/>
            </a:xfrm>
            <a:prstGeom prst="flowChartMagneticDisk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latin typeface="Helvetica" charset="0"/>
                  <a:ea typeface="ＭＳ Ｐゴシック" charset="0"/>
                  <a:cs typeface="ＭＳ Ｐゴシック" charset="0"/>
                </a:rPr>
                <a:t>All users</a:t>
              </a:r>
            </a:p>
          </p:txBody>
        </p:sp>
        <p:sp>
          <p:nvSpPr>
            <p:cNvPr id="27" name="Magnetic Disk 26"/>
            <p:cNvSpPr>
              <a:spLocks noChangeArrowheads="1"/>
            </p:cNvSpPr>
            <p:nvPr/>
          </p:nvSpPr>
          <p:spPr bwMode="auto">
            <a:xfrm>
              <a:off x="6096000" y="5105400"/>
              <a:ext cx="1828800" cy="609600"/>
            </a:xfrm>
            <a:prstGeom prst="flowChartMagneticDisk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latin typeface="Helvetica" charset="0"/>
                  <a:ea typeface="ＭＳ Ｐゴシック" charset="0"/>
                  <a:cs typeface="ＭＳ Ｐゴシック" charset="0"/>
                </a:rPr>
                <a:t>All users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343400" y="3657600"/>
              <a:ext cx="1219200" cy="533400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App server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343400" y="5105400"/>
              <a:ext cx="1219200" cy="533400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App server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43400" y="4419600"/>
              <a:ext cx="1219200" cy="533400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App server</a:t>
              </a:r>
            </a:p>
          </p:txBody>
        </p:sp>
        <p:cxnSp>
          <p:nvCxnSpPr>
            <p:cNvPr id="34" name="Straight Connector 33"/>
            <p:cNvCxnSpPr>
              <a:cxnSpLocks noChangeShapeType="1"/>
              <a:stCxn id="28" idx="3"/>
              <a:endCxn id="23" idx="2"/>
            </p:cNvCxnSpPr>
            <p:nvPr/>
          </p:nvCxnSpPr>
          <p:spPr bwMode="auto">
            <a:xfrm flipV="1">
              <a:off x="5562600" y="3886200"/>
              <a:ext cx="533400" cy="381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34"/>
            <p:cNvCxnSpPr>
              <a:cxnSpLocks noChangeShapeType="1"/>
              <a:stCxn id="32" idx="3"/>
              <a:endCxn id="25" idx="2"/>
            </p:cNvCxnSpPr>
            <p:nvPr/>
          </p:nvCxnSpPr>
          <p:spPr bwMode="auto">
            <a:xfrm flipV="1">
              <a:off x="5562600" y="4648200"/>
              <a:ext cx="533400" cy="381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Connector 35"/>
            <p:cNvCxnSpPr>
              <a:cxnSpLocks noChangeShapeType="1"/>
              <a:stCxn id="30" idx="3"/>
              <a:endCxn id="27" idx="2"/>
            </p:cNvCxnSpPr>
            <p:nvPr/>
          </p:nvCxnSpPr>
          <p:spPr bwMode="auto">
            <a:xfrm>
              <a:off x="5562600" y="5372100"/>
              <a:ext cx="533400" cy="381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" name="Curved Connector 43"/>
          <p:cNvCxnSpPr>
            <a:cxnSpLocks noChangeShapeType="1"/>
            <a:stCxn id="23" idx="4"/>
            <a:endCxn id="25" idx="4"/>
          </p:cNvCxnSpPr>
          <p:nvPr/>
        </p:nvCxnSpPr>
        <p:spPr bwMode="auto">
          <a:xfrm>
            <a:off x="8458200" y="4419600"/>
            <a:ext cx="1588" cy="762000"/>
          </a:xfrm>
          <a:prstGeom prst="curvedConnector3">
            <a:avLst>
              <a:gd name="adj1" fmla="val 14395468"/>
            </a:avLst>
          </a:prstGeom>
          <a:noFill/>
          <a:ln w="25400">
            <a:solidFill>
              <a:srgbClr val="FF00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Curved Connector 45"/>
          <p:cNvCxnSpPr>
            <a:cxnSpLocks noChangeShapeType="1"/>
            <a:stCxn id="25" idx="4"/>
            <a:endCxn id="27" idx="4"/>
          </p:cNvCxnSpPr>
          <p:nvPr/>
        </p:nvCxnSpPr>
        <p:spPr bwMode="auto">
          <a:xfrm>
            <a:off x="8458200" y="5181600"/>
            <a:ext cx="1588" cy="762000"/>
          </a:xfrm>
          <a:prstGeom prst="curvedConnector3">
            <a:avLst>
              <a:gd name="adj1" fmla="val 14395468"/>
            </a:avLst>
          </a:prstGeom>
          <a:noFill/>
          <a:ln w="25400">
            <a:solidFill>
              <a:srgbClr val="FF00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Curved Connector 47"/>
          <p:cNvCxnSpPr>
            <a:cxnSpLocks noChangeShapeType="1"/>
            <a:stCxn id="23" idx="4"/>
            <a:endCxn id="27" idx="4"/>
          </p:cNvCxnSpPr>
          <p:nvPr/>
        </p:nvCxnSpPr>
        <p:spPr bwMode="auto">
          <a:xfrm>
            <a:off x="8458200" y="4419600"/>
            <a:ext cx="1588" cy="1524000"/>
          </a:xfrm>
          <a:prstGeom prst="curvedConnector3">
            <a:avLst>
              <a:gd name="adj1" fmla="val 32062847"/>
            </a:avLst>
          </a:prstGeom>
          <a:noFill/>
          <a:ln w="25400">
            <a:solidFill>
              <a:srgbClr val="FF00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Summary: Web 1.0 SaaS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Browser requests web resource (URI) using HTTP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 is a simple request-reply protocol that relies on TCP/IP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SaaS, most URI'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 cause a program to be run, rather than a static file to be fetched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is used to encode content, CSS to style it visually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Cookies allow server to track client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Browser automatically passes cookie to server on each request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may change cookie on each response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Typical usage: cookie includes a handle to server-side information 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That'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 why some sites don't work if cookies are completely disabled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Frameworks make all these abstractions convenient for programmers to use, without sweating the details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...and help map SaaS to 3-tier, shared-nothing architecture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 the terms:</a:t>
            </a:r>
            <a:b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 presentation tier</a:t>
            </a:r>
            <a:b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 logic tier</a:t>
            </a:r>
            <a:b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(c) persistence tier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 Apache web server 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Rack+Rails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(c) Relational database</a:t>
            </a:r>
          </a:p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 Firefox  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 Apache web server 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(c) PostgreSQL  </a:t>
            </a:r>
          </a:p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 Microsoft Internet Information Server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Rack+Rails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(c) Apache web server</a:t>
            </a:r>
          </a:p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 Firefox  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 Microsoft Internet Information Server  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(c) MySQL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HTML and CSS</a:t>
            </a:r>
            <a:br>
              <a:rPr lang="en-US" altLang="en-US"/>
            </a:br>
            <a:endParaRPr lang="en-US" altLang="en-US" dirty="0"/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4452938"/>
            <a:ext cx="7543800" cy="1143000"/>
          </a:xfrm>
        </p:spPr>
        <p:txBody>
          <a:bodyPr rtlCol="0"/>
          <a:lstStyle/>
          <a:p>
            <a:pPr eaLnBrk="1" fontAlgn="auto" hangingPunct="1">
              <a:buFont typeface="Calibri" panose="020F0502020204030204" pitchFamily="34" charset="0"/>
              <a:buNone/>
              <a:defRPr/>
            </a:pPr>
            <a:r>
              <a:rPr lang="en-US" altLang="en-US" dirty="0"/>
              <a:t>Engineering Software as a Service §2.3</a:t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Content Placeholder 4" descr="saas_arch.pdf.gif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447800"/>
            <a:ext cx="6457950" cy="4022725"/>
          </a:xfrm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286000" y="2362200"/>
            <a:ext cx="22098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2"/>
          <p:cNvSpPr txBox="1">
            <a:spLocks noChangeArrowheads="1"/>
          </p:cNvSpPr>
          <p:nvPr/>
        </p:nvSpPr>
        <p:spPr bwMode="auto">
          <a:xfrm>
            <a:off x="1676400" y="1189038"/>
            <a:ext cx="5791200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 New" charset="0"/>
              </a:rPr>
              <a:t>Introduction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This article is a review of the book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Dietary Preferences of Penguins,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by Alice Jones and Bill Smith. Jones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and Smith's controversial work makes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three hard-to-swallow claims about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penguins: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First, that penguins actually prefer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tropical foods such as bananas and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pineapple to their traditional diet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of fish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Second, that tropical foods give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penguins an odor that makes them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unattractive to their traditional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predators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382000" cy="5632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&lt;h1&gt;</a:t>
            </a:r>
            <a:r>
              <a:rPr lang="en-US" altLang="en-US" sz="1800">
                <a:latin typeface="Lucida Sans Typewriter" charset="0"/>
              </a:rPr>
              <a:t>Introduction</a:t>
            </a:r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&lt;/h1&gt;</a:t>
            </a:r>
          </a:p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&lt;p&gt;</a:t>
            </a:r>
          </a:p>
          <a:p>
            <a:pPr eaLnBrk="1" hangingPunct="1"/>
            <a:r>
              <a:rPr lang="en-US" altLang="en-US" sz="1800">
                <a:latin typeface="Lucida Sans Typewriter" charset="0"/>
              </a:rPr>
              <a:t>  This article is a review of the book</a:t>
            </a:r>
          </a:p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  &lt;i&gt;</a:t>
            </a:r>
            <a:r>
              <a:rPr lang="en-US" altLang="en-US" sz="1800">
                <a:latin typeface="Lucida Sans Typewriter" charset="0"/>
              </a:rPr>
              <a:t>Dietary Preferences of Penguins</a:t>
            </a:r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&lt;/i&gt;</a:t>
            </a:r>
            <a:r>
              <a:rPr lang="en-US" altLang="en-US" sz="1800">
                <a:latin typeface="Lucida Sans Typewriter" charset="0"/>
              </a:rPr>
              <a:t>,</a:t>
            </a:r>
          </a:p>
          <a:p>
            <a:pPr eaLnBrk="1" hangingPunct="1"/>
            <a:r>
              <a:rPr lang="en-US" altLang="en-US" sz="1800">
                <a:latin typeface="Lucida Sans Typewriter" charset="0"/>
              </a:rPr>
              <a:t>  by Alice Jones and Bill Smith. Jones and Smith's</a:t>
            </a:r>
            <a:br>
              <a:rPr lang="en-US" altLang="en-US" sz="1800">
                <a:latin typeface="Lucida Sans Typewriter" charset="0"/>
              </a:rPr>
            </a:br>
            <a:r>
              <a:rPr lang="en-US" altLang="en-US" sz="1800">
                <a:latin typeface="Lucida Sans Typewriter" charset="0"/>
              </a:rPr>
              <a:t>  controversial work makes three hard-to-swallow claims</a:t>
            </a:r>
            <a:br>
              <a:rPr lang="en-US" altLang="en-US" sz="1800">
                <a:latin typeface="Lucida Sans Typewriter" charset="0"/>
              </a:rPr>
            </a:br>
            <a:r>
              <a:rPr lang="en-US" altLang="en-US" sz="1800">
                <a:latin typeface="Lucida Sans Typewriter" charset="0"/>
              </a:rPr>
              <a:t>  about penguins:</a:t>
            </a:r>
          </a:p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&lt;/p&gt;</a:t>
            </a:r>
          </a:p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&lt;ul&gt;</a:t>
            </a:r>
          </a:p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  &lt;li&gt;</a:t>
            </a:r>
          </a:p>
          <a:p>
            <a:pPr eaLnBrk="1" hangingPunct="1"/>
            <a:r>
              <a:rPr lang="en-US" altLang="en-US" sz="1800">
                <a:latin typeface="Lucida Sans Typewriter" charset="0"/>
              </a:rPr>
              <a:t>   First, that penguins actually prefer tropical foods</a:t>
            </a:r>
            <a:br>
              <a:rPr lang="en-US" altLang="en-US" sz="1800">
                <a:latin typeface="Lucida Sans Typewriter" charset="0"/>
              </a:rPr>
            </a:br>
            <a:r>
              <a:rPr lang="en-US" altLang="en-US" sz="1800">
                <a:latin typeface="Lucida Sans Typewriter" charset="0"/>
              </a:rPr>
              <a:t>   such as bananas and pineapple to their traditional diet</a:t>
            </a:r>
            <a:br>
              <a:rPr lang="en-US" altLang="en-US" sz="1800">
                <a:latin typeface="Lucida Sans Typewriter" charset="0"/>
              </a:rPr>
            </a:br>
            <a:r>
              <a:rPr lang="en-US" altLang="en-US" sz="1800">
                <a:latin typeface="Lucida Sans Typewriter" charset="0"/>
              </a:rPr>
              <a:t>   of fish</a:t>
            </a:r>
          </a:p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  &lt;/li&gt;</a:t>
            </a:r>
          </a:p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  &lt;li&gt;</a:t>
            </a:r>
          </a:p>
          <a:p>
            <a:pPr eaLnBrk="1" hangingPunct="1"/>
            <a:r>
              <a:rPr lang="en-US" altLang="en-US" sz="1800">
                <a:latin typeface="Lucida Sans Typewriter" charset="0"/>
              </a:rPr>
              <a:t>   Second, that tropical foods give penguins an odor that   </a:t>
            </a:r>
            <a:br>
              <a:rPr lang="en-US" altLang="en-US" sz="1800">
                <a:latin typeface="Lucida Sans Typewriter" charset="0"/>
              </a:rPr>
            </a:br>
            <a:r>
              <a:rPr lang="en-US" altLang="en-US" sz="1800">
                <a:latin typeface="Lucida Sans Typewriter" charset="0"/>
              </a:rPr>
              <a:t>   makes them unattractive to their traditional predators</a:t>
            </a:r>
          </a:p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  &lt;/li&gt;</a:t>
            </a:r>
          </a:p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&lt;/ul&gt;</a:t>
            </a:r>
          </a:p>
          <a:p>
            <a:pPr eaLnBrk="1" hangingPunct="1"/>
            <a:r>
              <a:rPr lang="en-US" altLang="en-US" sz="1800">
                <a:latin typeface="Lucida Sans Typewriter" charset="0"/>
              </a:rPr>
              <a:t>... 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The Web as a Client-Server System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buFont typeface="Calibri" panose="020F0502020204030204" pitchFamily="34" charset="0"/>
              <a:buNone/>
              <a:defRPr/>
            </a:pPr>
            <a:r>
              <a:rPr lang="en-US" altLang="en-US" i="1" dirty="0"/>
              <a:t>Engineering Software as a Service </a:t>
            </a:r>
            <a:br>
              <a:rPr lang="en-US" altLang="en-US" i="1" dirty="0"/>
            </a:br>
            <a:r>
              <a:rPr lang="en-US" altLang="en-US" i="1" dirty="0"/>
              <a:t>§2.1–2.2</a:t>
            </a:r>
          </a:p>
        </p:txBody>
      </p:sp>
      <p:sp>
        <p:nvSpPr>
          <p:cNvPr id="15363" name="TextBox 5"/>
          <p:cNvSpPr txBox="1">
            <a:spLocks noChangeArrowheads="1"/>
          </p:cNvSpPr>
          <p:nvPr/>
        </p:nvSpPr>
        <p:spPr bwMode="auto">
          <a:xfrm>
            <a:off x="2514600" y="64516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 Narrow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905000" y="3505200"/>
            <a:ext cx="5105400" cy="27908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>
                <a:latin typeface="Courier New" charset="0"/>
              </a:rPr>
              <a:t>&lt;h1&gt;Introduction&lt;/h1&gt;</a:t>
            </a:r>
          </a:p>
          <a:p>
            <a:pPr eaLnBrk="1" hangingPunct="1">
              <a:defRPr/>
            </a:pPr>
            <a:r>
              <a:rPr lang="en-US" sz="1600" b="1">
                <a:latin typeface="Courier New" charset="0"/>
              </a:rPr>
              <a:t>&lt;p&gt;</a:t>
            </a:r>
          </a:p>
          <a:p>
            <a:pPr eaLnBrk="1" hangingPunct="1">
              <a:defRPr/>
            </a:pPr>
            <a:r>
              <a:rPr lang="en-US" sz="1600" b="1">
                <a:latin typeface="Courier New" charset="0"/>
              </a:rPr>
              <a:t>This article is a review of the book</a:t>
            </a:r>
          </a:p>
          <a:p>
            <a:pPr eaLnBrk="1" hangingPunct="1">
              <a:defRPr/>
            </a:pPr>
            <a:r>
              <a:rPr lang="en-US" sz="1600" b="1">
                <a:latin typeface="Courier New" charset="0"/>
              </a:rPr>
              <a:t>&lt;i&gt;Dietary Preferences of Penguins&lt;/i&gt;,</a:t>
            </a:r>
          </a:p>
          <a:p>
            <a:pPr eaLnBrk="1" hangingPunct="1">
              <a:defRPr/>
            </a:pPr>
            <a:r>
              <a:rPr lang="en-US" sz="1600" b="1">
                <a:latin typeface="Courier New" charset="0"/>
              </a:rPr>
              <a:t>by Alice Jones and Bill Smith. Jones</a:t>
            </a:r>
          </a:p>
          <a:p>
            <a:pPr eaLnBrk="1" hangingPunct="1">
              <a:defRPr/>
            </a:pPr>
            <a:r>
              <a:rPr lang="en-US" sz="1600" b="1">
                <a:latin typeface="Courier New" charset="0"/>
              </a:rPr>
              <a:t>and Smith's controversial work makes</a:t>
            </a:r>
          </a:p>
          <a:p>
            <a:pPr eaLnBrk="1" hangingPunct="1">
              <a:defRPr/>
            </a:pPr>
            <a:r>
              <a:rPr lang="en-US" sz="1600" b="1">
                <a:latin typeface="Courier New" charset="0"/>
              </a:rPr>
              <a:t>three hard-to-swallow claims about</a:t>
            </a:r>
          </a:p>
          <a:p>
            <a:pPr eaLnBrk="1" hangingPunct="1">
              <a:defRPr/>
            </a:pPr>
            <a:r>
              <a:rPr lang="en-US" sz="1600" b="1">
                <a:latin typeface="Courier New" charset="0"/>
              </a:rPr>
              <a:t>penguins:</a:t>
            </a:r>
          </a:p>
          <a:p>
            <a:pPr eaLnBrk="1" hangingPunct="1">
              <a:defRPr/>
            </a:pPr>
            <a:r>
              <a:rPr lang="en-US" sz="1600" b="1">
                <a:latin typeface="Courier New" charset="0"/>
              </a:rPr>
              <a:t>&lt;ul&gt;</a:t>
            </a:r>
          </a:p>
          <a:p>
            <a:pPr eaLnBrk="1" hangingPunct="1">
              <a:defRPr/>
            </a:pPr>
            <a:r>
              <a:rPr lang="en-US" sz="1600" b="1">
                <a:latin typeface="Courier New" charset="0"/>
              </a:rPr>
              <a:t>&lt;li&gt;</a:t>
            </a:r>
          </a:p>
          <a:p>
            <a:pPr eaLnBrk="1" hangingPunct="1">
              <a:defRPr/>
            </a:pPr>
            <a:r>
              <a:rPr lang="en-US" sz="1600" b="1">
                <a:latin typeface="Courier New" charset="0"/>
              </a:rPr>
              <a:t>First, ...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638300" y="152400"/>
            <a:ext cx="5867400" cy="326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715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800" b="1">
                <a:latin typeface="Times New Roman" charset="0"/>
              </a:rPr>
              <a:t>Introduction</a:t>
            </a:r>
          </a:p>
          <a:p>
            <a:pPr eaLnBrk="1" hangingPunct="1">
              <a:spcBef>
                <a:spcPct val="55000"/>
              </a:spcBef>
              <a:defRPr/>
            </a:pPr>
            <a:r>
              <a:rPr lang="en-US" sz="1800">
                <a:latin typeface="Times New Roman" charset="0"/>
              </a:rPr>
              <a:t>This article is a review of the book </a:t>
            </a:r>
            <a:r>
              <a:rPr lang="en-US" sz="1800" i="1">
                <a:latin typeface="Times New Roman" charset="0"/>
              </a:rPr>
              <a:t>Dietary Preferences of Penguins</a:t>
            </a:r>
            <a:r>
              <a:rPr lang="en-US" sz="1800">
                <a:latin typeface="Times New Roman" charset="0"/>
              </a:rPr>
              <a:t>, by Alice Jones and Bill Smith. Jones and Smith's controversial work makes two hard-to-swallow claims about penguins:</a:t>
            </a:r>
          </a:p>
          <a:p>
            <a:pPr lvl="1" eaLnBrk="1" hangingPunct="1">
              <a:spcBef>
                <a:spcPct val="40000"/>
              </a:spcBef>
              <a:buFont typeface="Arial" charset="0"/>
              <a:buChar char="●"/>
              <a:defRPr/>
            </a:pPr>
            <a:r>
              <a:rPr lang="en-US" sz="1800">
                <a:latin typeface="Times New Roman" charset="0"/>
                <a:cs typeface="ＭＳ Ｐゴシック" charset="0"/>
              </a:rPr>
              <a:t>First, that penguins actually prefer tropical foods such as bananas and pineapple to their traditional diet of fish</a:t>
            </a:r>
          </a:p>
          <a:p>
            <a:pPr lvl="1" eaLnBrk="1" hangingPunct="1">
              <a:buFont typeface="Arial" charset="0"/>
              <a:buChar char="●"/>
              <a:defRPr/>
            </a:pPr>
            <a:r>
              <a:rPr lang="en-US" sz="1800">
                <a:latin typeface="Times New Roman" charset="0"/>
                <a:cs typeface="ＭＳ Ｐゴシック" charset="0"/>
              </a:rPr>
              <a:t>Second, that tropical foods give penguins an odor that makes them unattractive to their traditional predators</a:t>
            </a:r>
          </a:p>
          <a:p>
            <a:pPr eaLnBrk="1" hangingPunct="1">
              <a:defRPr/>
            </a:pPr>
            <a:r>
              <a:rPr lang="en-US" sz="1800">
                <a:latin typeface="Times New Roman" charset="0"/>
              </a:rPr>
              <a:t>...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Hypertext Markup Language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Document = Hierarchy of elements </a:t>
            </a:r>
          </a:p>
          <a:p>
            <a:pPr lvl="1" eaLnBrk="1" hangingPunct="1"/>
            <a:r>
              <a:rPr lang="en-US" altLang="en-US"/>
              <a:t>inline (headings, tables, lists, paragraphs)</a:t>
            </a:r>
          </a:p>
          <a:p>
            <a:pPr lvl="1" eaLnBrk="1" hangingPunct="1"/>
            <a:r>
              <a:rPr lang="en-US" altLang="en-US"/>
              <a:t>embedded (images, JavaScript)</a:t>
            </a:r>
          </a:p>
          <a:p>
            <a:pPr lvl="1" eaLnBrk="1" hangingPunct="1"/>
            <a:r>
              <a:rPr lang="en-US" altLang="en-US"/>
              <a:t>forms—allow user to submit simple input (text, radio/check buttons, dropdown menus...)</a:t>
            </a:r>
          </a:p>
          <a:p>
            <a:pPr eaLnBrk="1" hangingPunct="1"/>
            <a:r>
              <a:rPr lang="en-US" altLang="en-US"/>
              <a:t>Elements delimited by &lt;tag&gt;....&lt;/tag&gt; </a:t>
            </a:r>
          </a:p>
          <a:p>
            <a:pPr lvl="1" eaLnBrk="1" hangingPunct="1"/>
            <a:r>
              <a:rPr lang="en-US" altLang="en-US"/>
              <a:t>Some have content: </a:t>
            </a:r>
            <a:r>
              <a:rPr lang="en-US" altLang="en-US">
                <a:latin typeface="Lucida Console" charset="0"/>
                <a:ea typeface="Lucida Console" charset="0"/>
                <a:cs typeface="Lucida Console" charset="0"/>
              </a:rPr>
              <a:t>&lt;p&gt;Hello world&lt;/p&gt;</a:t>
            </a:r>
          </a:p>
          <a:p>
            <a:pPr lvl="1" eaLnBrk="1" hangingPunct="1"/>
            <a:r>
              <a:rPr lang="en-US" altLang="en-US"/>
              <a:t>Some have attributes: &lt;img </a:t>
            </a:r>
            <a:r>
              <a:rPr lang="en-US" altLang="en-US" b="1">
                <a:solidFill>
                  <a:schemeClr val="accent2"/>
                </a:solidFill>
              </a:rPr>
              <a:t>src="http://..."</a:t>
            </a:r>
            <a:r>
              <a:rPr lang="en-US" altLang="en-US"/>
              <a:t>&gt; </a:t>
            </a:r>
          </a:p>
          <a:p>
            <a:pPr lvl="1" eaLnBrk="1" hangingPunct="1"/>
            <a:r>
              <a:rPr lang="en-US" altLang="en-US"/>
              <a:t>id and class attributes useful for styling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Cascading Style Sheets (CSS) separate content from presentation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&lt;link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rel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="stylesheet"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href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="http://..."/&gt;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inside &lt;head&gt; element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stylesheet(s) go with this HTML page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id and class attributes important in CSS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 must be unique within this page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same class can be attached to many elements</a:t>
            </a:r>
          </a:p>
          <a:p>
            <a:pPr marL="201168" lvl="1" indent="0" eaLnBrk="1" fontAlgn="auto" hangingPunct="1">
              <a:buFont typeface="Calibri" pitchFamily="34" charset="0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&lt;div id="right" class="content"&gt;</a:t>
            </a:r>
          </a:p>
          <a:p>
            <a:pPr marL="201168" lvl="1" indent="0" eaLnBrk="1" fontAlgn="auto" hangingPunct="1">
              <a:buFont typeface="Calibri" pitchFamily="34" charset="0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&lt;p&gt;</a:t>
            </a:r>
          </a:p>
          <a:p>
            <a:pPr marL="201168" lvl="1" indent="0" eaLnBrk="1" fontAlgn="auto" hangingPunct="1">
              <a:buFont typeface="Calibri" pitchFamily="34" charset="0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I'm Armando.  I teach CS169 and do </a:t>
            </a:r>
          </a:p>
          <a:p>
            <a:pPr marL="201168" lvl="1" indent="0" eaLnBrk="1" fontAlgn="auto" hangingPunct="1">
              <a:buFont typeface="Calibri" pitchFamily="34" charset="0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research in the AMP Lab and Par Lab.</a:t>
            </a:r>
          </a:p>
          <a:p>
            <a:pPr marL="201168" lvl="1" indent="0" eaLnBrk="1" fontAlgn="auto" hangingPunct="1">
              <a:buFont typeface="Calibri" pitchFamily="34" charset="0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&lt;/p&gt;</a:t>
            </a:r>
          </a:p>
          <a:p>
            <a:pPr marL="201168" lvl="1" indent="0" eaLnBrk="1" fontAlgn="auto" hangingPunct="1">
              <a:buFont typeface="Calibri" pitchFamily="34" charset="0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&lt;/div&gt;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i="1">
                <a:solidFill>
                  <a:schemeClr val="tx1">
                    <a:lumMod val="75000"/>
                    <a:lumOff val="25000"/>
                  </a:schemeClr>
                </a:solidFill>
              </a:rPr>
              <a:t>CSS Selectors</a:t>
            </a: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 identify specific elements for styling</a:t>
            </a:r>
            <a:endParaRPr lang="en-US" altLang="en-US" sz="40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91440" indent="-91440" eaLnBrk="1" fontAlgn="auto" hangingPunct="1"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&lt;div class="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pageFrame</a:t>
            </a:r>
            <a:r>
              <a:rPr lang="en-US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" id="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pageHead</a:t>
            </a:r>
            <a:r>
              <a:rPr lang="en-US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"&gt;</a:t>
            </a:r>
            <a:br>
              <a:rPr lang="en-US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&lt;h1&gt;</a:t>
            </a:r>
            <a:br>
              <a:rPr lang="en-US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  Welcome,</a:t>
            </a:r>
            <a:br>
              <a:rPr lang="en-US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  &lt;span id="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custName</a:t>
            </a:r>
            <a:r>
              <a:rPr lang="en-US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"&gt;Armando&lt;/span&gt;</a:t>
            </a:r>
            <a:br>
              <a:rPr lang="en-US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&lt;/h1&gt;</a:t>
            </a:r>
            <a:br>
              <a:rPr lang="en-US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&lt;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img</a:t>
            </a:r>
            <a:r>
              <a:rPr lang="en-US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src</a:t>
            </a:r>
            <a:r>
              <a:rPr lang="en-US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welcome.jpg</a:t>
            </a:r>
            <a:r>
              <a:rPr lang="en-US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" id="welcome"/&gt;</a:t>
            </a:r>
            <a:br>
              <a:rPr lang="en-US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&lt;/div&gt;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tag name: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Courier New" charset="0"/>
              </a:rPr>
              <a:t>h1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class name: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ＭＳ Ｐゴシック" charset="0"/>
              </a:rPr>
              <a:t>.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ＭＳ Ｐゴシック" charset="0"/>
              </a:rPr>
              <a:t>pageFrame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element ID: 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ＭＳ Ｐゴシック" charset="0"/>
              </a:rPr>
              <a:t>#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ＭＳ Ｐゴシック" charset="0"/>
              </a:rPr>
              <a:t>pageHead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tag name &amp; class: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ＭＳ Ｐゴシック" charset="0"/>
              </a:rPr>
              <a:t>div.pageFrame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tag name &amp; id: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ＭＳ Ｐゴシック" charset="0"/>
              </a:rPr>
              <a:t>img#welcome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ea typeface="ＭＳ Ｐゴシック" charset="0"/>
                <a:cs typeface="Helvetica" charset="0"/>
              </a:rPr>
              <a:t>(usually redundant)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descendant relationship: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ＭＳ Ｐゴシック" charset="0"/>
              </a:rPr>
              <a:t>div .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ＭＳ Ｐゴシック" charset="0"/>
              </a:rPr>
              <a:t>custName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Attributes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inherit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browser defaults unless overridden</a:t>
            </a:r>
          </a:p>
          <a:p>
            <a:pPr marL="0" indent="0" eaLnBrk="1" fontAlgn="auto" hangingPunct="1">
              <a:buFontTx/>
              <a:buNone/>
              <a:defRPr/>
            </a:pPr>
            <a:r>
              <a:rPr lang="en-US" sz="2400" b="1" i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Goal: HTML markup contains no visual styling information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sz="2400" b="1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4515" name="Group 5"/>
          <p:cNvGrpSpPr>
            <a:grpSpLocks/>
          </p:cNvGrpSpPr>
          <p:nvPr/>
        </p:nvGrpSpPr>
        <p:grpSpPr bwMode="auto">
          <a:xfrm>
            <a:off x="3124200" y="3257550"/>
            <a:ext cx="3581400" cy="609600"/>
            <a:chOff x="4572000" y="4343400"/>
            <a:chExt cx="3581400" cy="609600"/>
          </a:xfrm>
        </p:grpSpPr>
        <p:sp>
          <p:nvSpPr>
            <p:cNvPr id="4" name="Right Brace 3"/>
            <p:cNvSpPr>
              <a:spLocks/>
            </p:cNvSpPr>
            <p:nvPr/>
          </p:nvSpPr>
          <p:spPr bwMode="auto">
            <a:xfrm>
              <a:off x="4572000" y="4343400"/>
              <a:ext cx="304800" cy="6096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>
                <a:latin typeface="Helvetica" charset="0"/>
              </a:endParaRPr>
            </a:p>
          </p:txBody>
        </p:sp>
        <p:sp>
          <p:nvSpPr>
            <p:cNvPr id="47109" name="TextBox 4"/>
            <p:cNvSpPr txBox="1">
              <a:spLocks noChangeArrowheads="1"/>
            </p:cNvSpPr>
            <p:nvPr/>
          </p:nvSpPr>
          <p:spPr bwMode="auto">
            <a:xfrm>
              <a:off x="4876800" y="4343400"/>
              <a:ext cx="32766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 dirty="0">
                  <a:solidFill>
                    <a:srgbClr val="333399"/>
                  </a:solidFill>
                  <a:latin typeface="+mn-lt"/>
                </a:rPr>
                <a:t>both of these match the outer </a:t>
              </a:r>
              <a:r>
                <a:rPr lang="en-US" altLang="en-US" sz="1600" i="1" dirty="0">
                  <a:solidFill>
                    <a:srgbClr val="333399"/>
                  </a:solidFill>
                  <a:latin typeface="+mn-lt"/>
                </a:rPr>
                <a:t>div </a:t>
              </a:r>
              <a:r>
                <a:rPr lang="en-US" altLang="en-US" sz="1600" dirty="0">
                  <a:solidFill>
                    <a:srgbClr val="333399"/>
                  </a:solidFill>
                  <a:latin typeface="+mn-lt"/>
                </a:rPr>
                <a:t>above. Don</a:t>
              </a:r>
              <a:r>
                <a:rPr lang="ja-JP" altLang="en-US" sz="1600" dirty="0">
                  <a:solidFill>
                    <a:srgbClr val="333399"/>
                  </a:solidFill>
                  <a:latin typeface="+mn-lt"/>
                </a:rPr>
                <a:t>’</a:t>
              </a:r>
              <a:r>
                <a:rPr lang="en-US" altLang="ja-JP" sz="1600" dirty="0">
                  <a:solidFill>
                    <a:srgbClr val="333399"/>
                  </a:solidFill>
                  <a:latin typeface="+mn-lt"/>
                </a:rPr>
                <a:t>t do this!</a:t>
              </a:r>
              <a:endParaRPr lang="en-US" altLang="en-US" sz="1600" dirty="0">
                <a:solidFill>
                  <a:srgbClr val="333399"/>
                </a:solidFill>
                <a:latin typeface="+mn-lt"/>
              </a:endParaRPr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Which CSS selector will select only the word </a:t>
            </a:r>
            <a:r>
              <a:rPr lang="ja-JP" altLang="en-US" dirty="0"/>
              <a:t>“</a:t>
            </a:r>
            <a:r>
              <a:rPr lang="en-US" altLang="ja-JP" dirty="0"/>
              <a:t>bar</a:t>
            </a:r>
            <a:r>
              <a:rPr lang="ja-JP" altLang="en-US" dirty="0"/>
              <a:t>”</a:t>
            </a:r>
            <a:r>
              <a:rPr lang="en-US" altLang="ja-JP" dirty="0"/>
              <a:t> for styling: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latin typeface="Lucida Console" charset="0"/>
                <a:ea typeface="Lucida Console" charset="0"/>
                <a:cs typeface="Lucida Console" charset="0"/>
              </a:rPr>
              <a:t>&lt;p class="</a:t>
            </a:r>
            <a:r>
              <a:rPr lang="en-US" altLang="en-US" dirty="0" err="1">
                <a:latin typeface="Lucida Console" charset="0"/>
                <a:ea typeface="Lucida Console" charset="0"/>
                <a:cs typeface="Lucida Console" charset="0"/>
              </a:rPr>
              <a:t>myClass</a:t>
            </a:r>
            <a:r>
              <a:rPr lang="en-US" altLang="en-US" dirty="0">
                <a:latin typeface="Lucida Console" charset="0"/>
                <a:ea typeface="Lucida Console" charset="0"/>
                <a:cs typeface="Lucida Console" charset="0"/>
              </a:rPr>
              <a:t>"&gt;foo, </a:t>
            </a:r>
            <a:br>
              <a:rPr lang="en-US" altLang="en-US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altLang="en-US" dirty="0">
                <a:latin typeface="Lucida Console" charset="0"/>
                <a:ea typeface="Lucida Console" charset="0"/>
                <a:cs typeface="Lucida Console" charset="0"/>
              </a:rPr>
              <a:t> &lt;span class="</a:t>
            </a:r>
            <a:r>
              <a:rPr lang="en-US" altLang="en-US" dirty="0" err="1">
                <a:latin typeface="Lucida Console" charset="0"/>
                <a:ea typeface="Lucida Console" charset="0"/>
                <a:cs typeface="Lucida Console" charset="0"/>
              </a:rPr>
              <a:t>myClass</a:t>
            </a:r>
            <a:r>
              <a:rPr lang="en-US" altLang="en-US" dirty="0">
                <a:latin typeface="Lucida Console" charset="0"/>
                <a:ea typeface="Lucida Console" charset="0"/>
                <a:cs typeface="Lucida Console" charset="0"/>
              </a:rPr>
              <a:t>"&gt;bar&lt;/span&gt;&lt;/p&gt;</a:t>
            </a:r>
          </a:p>
          <a:p>
            <a:pPr eaLnBrk="1" hangingPunct="1">
              <a:defRPr/>
            </a:pPr>
            <a:endParaRPr lang="en-US" altLang="en-US" dirty="0"/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 err="1"/>
              <a:t>span.myClass</a:t>
            </a:r>
            <a:endParaRPr lang="en-US" altLang="en-US" dirty="0"/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/>
              <a:t>p  .</a:t>
            </a:r>
            <a:r>
              <a:rPr lang="en-US" altLang="en-US" dirty="0" err="1"/>
              <a:t>myClass</a:t>
            </a:r>
            <a:endParaRPr lang="en-US" altLang="en-US" dirty="0"/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/>
              <a:t>.</a:t>
            </a:r>
            <a:r>
              <a:rPr lang="en-US" altLang="en-US" dirty="0" err="1"/>
              <a:t>myClass</a:t>
            </a:r>
            <a:r>
              <a:rPr lang="en-US" altLang="en-US" dirty="0"/>
              <a:t>  span</a:t>
            </a:r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/>
              <a:t>All of these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Content Placeholder 4" descr="saas_arch.pdf.gif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371600"/>
            <a:ext cx="6457950" cy="4022725"/>
          </a:xfrm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133600" y="1219200"/>
            <a:ext cx="5715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Helvetic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Model-View-Controller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4452938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Engineering Software as a Service §2.5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Whither frameworks?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there common application structure…</a:t>
            </a:r>
          </a:p>
          <a:p>
            <a:pPr eaLnBrk="1" hangingPunct="1"/>
            <a:r>
              <a:rPr lang="en-US" altLang="en-US"/>
              <a:t>in interactive user-facing apps…</a:t>
            </a:r>
          </a:p>
          <a:p>
            <a:pPr eaLnBrk="1" hangingPunct="1"/>
            <a:r>
              <a:rPr lang="en-US" altLang="en-US"/>
              <a:t>…that could simplify app development if we captured them in a framework?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Content Placeholder 4" descr="saas_arch.pdf.gif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600200"/>
            <a:ext cx="6457950" cy="4022725"/>
          </a:xfrm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962400" y="3611563"/>
            <a:ext cx="46482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Helvetica" charset="0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The MVC Design Pattern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822325" y="1846263"/>
            <a:ext cx="7543800" cy="173513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dirty="0"/>
              <a:t>Goal: separate organization of data (model) from UI  presentation (view) by introducing controller </a:t>
            </a:r>
          </a:p>
          <a:p>
            <a:pPr lvl="1" eaLnBrk="1" hangingPunct="1">
              <a:defRPr/>
            </a:pPr>
            <a:r>
              <a:rPr lang="en-US" altLang="en-US" dirty="0"/>
              <a:t>mediates user actions requesting access to data</a:t>
            </a:r>
          </a:p>
          <a:p>
            <a:pPr lvl="1" eaLnBrk="1" hangingPunct="1">
              <a:defRPr/>
            </a:pPr>
            <a:r>
              <a:rPr lang="en-US" altLang="en-US" dirty="0"/>
              <a:t>presents data for rendering by the view</a:t>
            </a:r>
          </a:p>
          <a:p>
            <a:pPr eaLnBrk="1" hangingPunct="1">
              <a:defRPr/>
            </a:pPr>
            <a:r>
              <a:rPr lang="en-US" altLang="en-US" dirty="0"/>
              <a:t>Web apps may seem </a:t>
            </a:r>
            <a:r>
              <a:rPr lang="ja-JP" altLang="en-US" dirty="0"/>
              <a:t>“</a:t>
            </a:r>
            <a:r>
              <a:rPr lang="en-US" altLang="ja-JP" dirty="0"/>
              <a:t>obviously</a:t>
            </a:r>
            <a:r>
              <a:rPr lang="ja-JP" altLang="en-US" dirty="0"/>
              <a:t>”</a:t>
            </a:r>
            <a:r>
              <a:rPr lang="en-US" altLang="ja-JP" dirty="0"/>
              <a:t> MVC by design, but other alternatives are possible...</a:t>
            </a:r>
            <a:endParaRPr lang="en-US" altLang="en-US" dirty="0"/>
          </a:p>
        </p:txBody>
      </p:sp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4038600" y="3657600"/>
            <a:ext cx="1295400" cy="6858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/>
              <a:t>Controller</a:t>
            </a:r>
          </a:p>
        </p:txBody>
      </p:sp>
      <p:cxnSp>
        <p:nvCxnSpPr>
          <p:cNvPr id="71684" name="AutoShape 7"/>
          <p:cNvCxnSpPr>
            <a:cxnSpLocks noChangeShapeType="1"/>
            <a:endCxn id="71683" idx="1"/>
          </p:cNvCxnSpPr>
          <p:nvPr/>
        </p:nvCxnSpPr>
        <p:spPr bwMode="auto">
          <a:xfrm rot="5400000" flipH="1" flipV="1">
            <a:off x="3276600" y="4038600"/>
            <a:ext cx="800100" cy="723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85" name="AutoShape 8"/>
          <p:cNvCxnSpPr>
            <a:cxnSpLocks noChangeShapeType="1"/>
            <a:stCxn id="71683" idx="3"/>
          </p:cNvCxnSpPr>
          <p:nvPr/>
        </p:nvCxnSpPr>
        <p:spPr bwMode="auto">
          <a:xfrm>
            <a:off x="5334000" y="4000500"/>
            <a:ext cx="723900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86" name="AutoShape 9"/>
          <p:cNvCxnSpPr>
            <a:cxnSpLocks noChangeShapeType="1"/>
          </p:cNvCxnSpPr>
          <p:nvPr/>
        </p:nvCxnSpPr>
        <p:spPr bwMode="auto">
          <a:xfrm flipH="1">
            <a:off x="4191000" y="51435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14400" y="3556000"/>
            <a:ext cx="7353300" cy="2832100"/>
            <a:chOff x="576" y="2240"/>
            <a:chExt cx="4632" cy="1784"/>
          </a:xfrm>
        </p:grpSpPr>
        <p:sp>
          <p:nvSpPr>
            <p:cNvPr id="71690" name="AutoShape 11"/>
            <p:cNvSpPr>
              <a:spLocks noChangeArrowheads="1"/>
            </p:cNvSpPr>
            <p:nvPr/>
          </p:nvSpPr>
          <p:spPr bwMode="auto">
            <a:xfrm>
              <a:off x="576" y="2459"/>
              <a:ext cx="1152" cy="625"/>
            </a:xfrm>
            <a:prstGeom prst="wedgeRoundRectCallout">
              <a:avLst>
                <a:gd name="adj1" fmla="val 78472"/>
                <a:gd name="adj2" fmla="val 16241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charset="0"/>
                </a:rPr>
                <a:t>• User actions</a:t>
              </a:r>
            </a:p>
            <a:p>
              <a:pPr eaLnBrk="1" hangingPunct="1"/>
              <a:r>
                <a:rPr lang="en-US" altLang="en-US" sz="1800">
                  <a:latin typeface="Helvetica" charset="0"/>
                </a:rPr>
                <a:t>• Directives for rendering data</a:t>
              </a:r>
            </a:p>
          </p:txBody>
        </p:sp>
        <p:sp>
          <p:nvSpPr>
            <p:cNvPr id="71691" name="AutoShape 12"/>
            <p:cNvSpPr>
              <a:spLocks noChangeArrowheads="1"/>
            </p:cNvSpPr>
            <p:nvPr/>
          </p:nvSpPr>
          <p:spPr bwMode="auto">
            <a:xfrm>
              <a:off x="4056" y="2240"/>
              <a:ext cx="1152" cy="438"/>
            </a:xfrm>
            <a:prstGeom prst="wedgeRoundRectCallout">
              <a:avLst>
                <a:gd name="adj1" fmla="val -63889"/>
                <a:gd name="adj2" fmla="val 10137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charset="0"/>
                </a:rPr>
                <a:t>• Read data</a:t>
              </a:r>
            </a:p>
            <a:p>
              <a:pPr eaLnBrk="1" hangingPunct="1"/>
              <a:r>
                <a:rPr lang="en-US" altLang="en-US" sz="1800">
                  <a:latin typeface="Helvetica" charset="0"/>
                </a:rPr>
                <a:t>• Update data</a:t>
              </a:r>
            </a:p>
          </p:txBody>
        </p:sp>
        <p:sp>
          <p:nvSpPr>
            <p:cNvPr id="71692" name="AutoShape 13"/>
            <p:cNvSpPr>
              <a:spLocks noChangeArrowheads="1"/>
            </p:cNvSpPr>
            <p:nvPr/>
          </p:nvSpPr>
          <p:spPr bwMode="auto">
            <a:xfrm>
              <a:off x="2006" y="3574"/>
              <a:ext cx="1776" cy="450"/>
            </a:xfrm>
            <a:prstGeom prst="wedgeRoundRectCallout">
              <a:avLst>
                <a:gd name="adj1" fmla="val 3523"/>
                <a:gd name="adj2" fmla="val -12556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charset="0"/>
                </a:rPr>
                <a:t>• Data provided to views </a:t>
              </a:r>
              <a:r>
                <a:rPr lang="en-US" altLang="en-US" sz="1800" i="1">
                  <a:latin typeface="Helvetica" charset="0"/>
                </a:rPr>
                <a:t>through controller</a:t>
              </a:r>
              <a:endParaRPr lang="en-US" altLang="en-US" sz="1800">
                <a:latin typeface="Helvetica" charset="0"/>
              </a:endParaRPr>
            </a:p>
          </p:txBody>
        </p:sp>
      </p:grp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5257800" y="4800600"/>
            <a:ext cx="1447800" cy="609600"/>
          </a:xfrm>
          <a:prstGeom prst="roundRect">
            <a:avLst>
              <a:gd name="adj" fmla="val 40597"/>
            </a:avLst>
          </a:prstGeom>
          <a:solidFill>
            <a:srgbClr val="7575D1"/>
          </a:solidFill>
          <a:ln w="9525">
            <a:solidFill>
              <a:srgbClr val="B6DCD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Helvetica" charset="0"/>
                <a:ea typeface="ＭＳ Ｐゴシック" charset="0"/>
                <a:cs typeface="ＭＳ Ｐゴシック" charset="0"/>
              </a:rPr>
              <a:t>Model</a:t>
            </a:r>
          </a:p>
        </p:txBody>
      </p:sp>
      <p:sp>
        <p:nvSpPr>
          <p:cNvPr id="15" name="Folded Corner 14"/>
          <p:cNvSpPr>
            <a:spLocks noChangeArrowheads="1"/>
          </p:cNvSpPr>
          <p:nvPr/>
        </p:nvSpPr>
        <p:spPr bwMode="auto">
          <a:xfrm>
            <a:off x="2819400" y="4876800"/>
            <a:ext cx="1219200" cy="685800"/>
          </a:xfrm>
          <a:prstGeom prst="foldedCorner">
            <a:avLst>
              <a:gd name="adj" fmla="val 41065"/>
            </a:avLst>
          </a:prstGeom>
          <a:solidFill>
            <a:srgbClr val="D9D9D9"/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View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Content Placeholder 4" descr="saas_arch.pdf.gif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552575"/>
            <a:ext cx="6534150" cy="4070350"/>
          </a:xfrm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133600" y="1219200"/>
            <a:ext cx="5715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Helvetic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entity has a model, controller, and set of views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38200" y="4191000"/>
            <a:ext cx="3470275" cy="1905000"/>
            <a:chOff x="838200" y="3886200"/>
            <a:chExt cx="4026408" cy="2209800"/>
          </a:xfrm>
        </p:grpSpPr>
        <p:sp>
          <p:nvSpPr>
            <p:cNvPr id="73752" name="Rectangle 4"/>
            <p:cNvSpPr>
              <a:spLocks noChangeArrowheads="1"/>
            </p:cNvSpPr>
            <p:nvPr/>
          </p:nvSpPr>
          <p:spPr bwMode="auto">
            <a:xfrm>
              <a:off x="1987296" y="3886200"/>
              <a:ext cx="1435607" cy="6858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Moviegoers</a:t>
              </a:r>
            </a:p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  <p:cxnSp>
          <p:nvCxnSpPr>
            <p:cNvPr id="73753" name="AutoShape 7"/>
            <p:cNvCxnSpPr>
              <a:cxnSpLocks noChangeShapeType="1"/>
              <a:endCxn id="73752" idx="1"/>
            </p:cNvCxnSpPr>
            <p:nvPr/>
          </p:nvCxnSpPr>
          <p:spPr bwMode="auto">
            <a:xfrm rot="5400000" flipH="1" flipV="1">
              <a:off x="1260347" y="4302255"/>
              <a:ext cx="800102" cy="6537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54" name="AutoShape 8"/>
            <p:cNvCxnSpPr>
              <a:cxnSpLocks noChangeShapeType="1"/>
              <a:stCxn id="73752" idx="3"/>
            </p:cNvCxnSpPr>
            <p:nvPr/>
          </p:nvCxnSpPr>
          <p:spPr bwMode="auto">
            <a:xfrm>
              <a:off x="3422903" y="4229101"/>
              <a:ext cx="653797" cy="80009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3136900" y="5029772"/>
              <a:ext cx="1727708" cy="609536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Moviegoer</a:t>
              </a:r>
            </a:p>
          </p:txBody>
        </p:sp>
        <p:sp>
          <p:nvSpPr>
            <p:cNvPr id="9" name="Folded Corner 8"/>
            <p:cNvSpPr>
              <a:spLocks noChangeArrowheads="1"/>
            </p:cNvSpPr>
            <p:nvPr/>
          </p:nvSpPr>
          <p:spPr bwMode="auto">
            <a:xfrm>
              <a:off x="838200" y="5105273"/>
              <a:ext cx="121934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000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10" name="Folded Corner 9"/>
            <p:cNvSpPr>
              <a:spLocks noChangeArrowheads="1"/>
            </p:cNvSpPr>
            <p:nvPr/>
          </p:nvSpPr>
          <p:spPr bwMode="auto">
            <a:xfrm>
              <a:off x="991079" y="5258118"/>
              <a:ext cx="121934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000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11" name="Folded Corner 10"/>
            <p:cNvSpPr>
              <a:spLocks noChangeArrowheads="1"/>
            </p:cNvSpPr>
            <p:nvPr/>
          </p:nvSpPr>
          <p:spPr bwMode="auto">
            <a:xfrm>
              <a:off x="1142115" y="5410962"/>
              <a:ext cx="121934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400">
                <a:solidFill>
                  <a:srgbClr val="FFFFFF"/>
                </a:solidFill>
                <a:latin typeface="Helvetica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72000" y="4191000"/>
            <a:ext cx="3349625" cy="1905000"/>
            <a:chOff x="838200" y="3886200"/>
            <a:chExt cx="3886200" cy="2209800"/>
          </a:xfrm>
        </p:grpSpPr>
        <p:sp>
          <p:nvSpPr>
            <p:cNvPr id="73745" name="Rectangle 13"/>
            <p:cNvSpPr>
              <a:spLocks noChangeArrowheads="1"/>
            </p:cNvSpPr>
            <p:nvPr/>
          </p:nvSpPr>
          <p:spPr bwMode="auto">
            <a:xfrm>
              <a:off x="2057400" y="3886200"/>
              <a:ext cx="1295400" cy="6858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Reviews</a:t>
              </a:r>
            </a:p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  <p:cxnSp>
          <p:nvCxnSpPr>
            <p:cNvPr id="73746" name="AutoShape 7"/>
            <p:cNvCxnSpPr>
              <a:cxnSpLocks noChangeShapeType="1"/>
              <a:endCxn id="73745" idx="1"/>
            </p:cNvCxnSpPr>
            <p:nvPr/>
          </p:nvCxnSpPr>
          <p:spPr bwMode="auto">
            <a:xfrm rot="5400000" flipH="1" flipV="1">
              <a:off x="1295400" y="4267200"/>
              <a:ext cx="800100" cy="7239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7" name="AutoShape 8"/>
            <p:cNvCxnSpPr>
              <a:cxnSpLocks noChangeShapeType="1"/>
              <a:stCxn id="73745" idx="3"/>
            </p:cNvCxnSpPr>
            <p:nvPr/>
          </p:nvCxnSpPr>
          <p:spPr bwMode="auto">
            <a:xfrm>
              <a:off x="3352800" y="4229100"/>
              <a:ext cx="723900" cy="8001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Rounded Rectangle 16"/>
            <p:cNvSpPr>
              <a:spLocks noChangeArrowheads="1"/>
            </p:cNvSpPr>
            <p:nvPr/>
          </p:nvSpPr>
          <p:spPr bwMode="auto">
            <a:xfrm>
              <a:off x="3276744" y="5029772"/>
              <a:ext cx="1447656" cy="609536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Review</a:t>
              </a:r>
            </a:p>
          </p:txBody>
        </p:sp>
        <p:sp>
          <p:nvSpPr>
            <p:cNvPr id="18" name="Folded Corner 17"/>
            <p:cNvSpPr>
              <a:spLocks noChangeArrowheads="1"/>
            </p:cNvSpPr>
            <p:nvPr/>
          </p:nvSpPr>
          <p:spPr bwMode="auto">
            <a:xfrm>
              <a:off x="838200" y="5105273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000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19" name="Folded Corner 18"/>
            <p:cNvSpPr>
              <a:spLocks noChangeArrowheads="1"/>
            </p:cNvSpPr>
            <p:nvPr/>
          </p:nvSpPr>
          <p:spPr bwMode="auto">
            <a:xfrm>
              <a:off x="991070" y="5258118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000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20" name="Folded Corner 19"/>
            <p:cNvSpPr>
              <a:spLocks noChangeArrowheads="1"/>
            </p:cNvSpPr>
            <p:nvPr/>
          </p:nvSpPr>
          <p:spPr bwMode="auto">
            <a:xfrm>
              <a:off x="1142098" y="5410962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>
                <a:solidFill>
                  <a:srgbClr val="FFFFFF"/>
                </a:solidFill>
                <a:latin typeface="Helvetica" charset="0"/>
              </a:endParaRPr>
            </a:p>
          </p:txBody>
        </p:sp>
      </p:grpSp>
      <p:grpSp>
        <p:nvGrpSpPr>
          <p:cNvPr id="73732" name="Group 20"/>
          <p:cNvGrpSpPr>
            <a:grpSpLocks/>
          </p:cNvGrpSpPr>
          <p:nvPr/>
        </p:nvGrpSpPr>
        <p:grpSpPr bwMode="auto">
          <a:xfrm>
            <a:off x="838200" y="2057400"/>
            <a:ext cx="3349625" cy="1905000"/>
            <a:chOff x="838200" y="3886200"/>
            <a:chExt cx="3886200" cy="2209800"/>
          </a:xfrm>
        </p:grpSpPr>
        <p:sp>
          <p:nvSpPr>
            <p:cNvPr id="73738" name="Rectangle 21"/>
            <p:cNvSpPr>
              <a:spLocks noChangeArrowheads="1"/>
            </p:cNvSpPr>
            <p:nvPr/>
          </p:nvSpPr>
          <p:spPr bwMode="auto">
            <a:xfrm>
              <a:off x="2057400" y="3886200"/>
              <a:ext cx="1295400" cy="6858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Movies</a:t>
              </a:r>
            </a:p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  <p:cxnSp>
          <p:nvCxnSpPr>
            <p:cNvPr id="73739" name="AutoShape 7"/>
            <p:cNvCxnSpPr>
              <a:cxnSpLocks noChangeShapeType="1"/>
              <a:endCxn id="73738" idx="1"/>
            </p:cNvCxnSpPr>
            <p:nvPr/>
          </p:nvCxnSpPr>
          <p:spPr bwMode="auto">
            <a:xfrm rot="5400000" flipH="1" flipV="1">
              <a:off x="1295400" y="4267200"/>
              <a:ext cx="800100" cy="7239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0" name="AutoShape 8"/>
            <p:cNvCxnSpPr>
              <a:cxnSpLocks noChangeShapeType="1"/>
              <a:stCxn id="73738" idx="3"/>
            </p:cNvCxnSpPr>
            <p:nvPr/>
          </p:nvCxnSpPr>
          <p:spPr bwMode="auto">
            <a:xfrm>
              <a:off x="3352800" y="4229100"/>
              <a:ext cx="723900" cy="8001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Rounded Rectangle 24"/>
            <p:cNvSpPr>
              <a:spLocks noChangeArrowheads="1"/>
            </p:cNvSpPr>
            <p:nvPr/>
          </p:nvSpPr>
          <p:spPr bwMode="auto">
            <a:xfrm>
              <a:off x="3276744" y="5029772"/>
              <a:ext cx="1447656" cy="609536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</a:t>
              </a:r>
            </a:p>
          </p:txBody>
        </p:sp>
        <p:sp>
          <p:nvSpPr>
            <p:cNvPr id="26" name="Folded Corner 25"/>
            <p:cNvSpPr>
              <a:spLocks noChangeArrowheads="1"/>
            </p:cNvSpPr>
            <p:nvPr/>
          </p:nvSpPr>
          <p:spPr bwMode="auto">
            <a:xfrm>
              <a:off x="838200" y="5105273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000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27" name="Folded Corner 26"/>
            <p:cNvSpPr>
              <a:spLocks noChangeArrowheads="1"/>
            </p:cNvSpPr>
            <p:nvPr/>
          </p:nvSpPr>
          <p:spPr bwMode="auto">
            <a:xfrm>
              <a:off x="991070" y="5258118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000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28" name="Folded Corner 27"/>
            <p:cNvSpPr>
              <a:spLocks noChangeArrowheads="1"/>
            </p:cNvSpPr>
            <p:nvPr/>
          </p:nvSpPr>
          <p:spPr bwMode="auto">
            <a:xfrm>
              <a:off x="1142098" y="5410962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>
                <a:solidFill>
                  <a:srgbClr val="FFFFFF"/>
                </a:solidFill>
                <a:latin typeface="Helvetica" charset="0"/>
              </a:endParaRPr>
            </a:p>
          </p:txBody>
        </p:sp>
      </p:grpSp>
      <p:cxnSp>
        <p:nvCxnSpPr>
          <p:cNvPr id="32" name="Curved Connector 31"/>
          <p:cNvCxnSpPr>
            <a:cxnSpLocks noChangeShapeType="1"/>
            <a:stCxn id="17" idx="2"/>
            <a:endCxn id="8" idx="2"/>
          </p:cNvCxnSpPr>
          <p:nvPr/>
        </p:nvCxnSpPr>
        <p:spPr bwMode="auto">
          <a:xfrm rot="5400000">
            <a:off x="5431631" y="3834607"/>
            <a:ext cx="1587" cy="3733800"/>
          </a:xfrm>
          <a:prstGeom prst="curvedConnector3">
            <a:avLst>
              <a:gd name="adj1" fmla="val 36549245"/>
            </a:avLst>
          </a:prstGeom>
          <a:noFill/>
          <a:ln w="25400">
            <a:solidFill>
              <a:srgbClr val="00FF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Curved Connector 34"/>
          <p:cNvCxnSpPr>
            <a:cxnSpLocks noChangeShapeType="1"/>
            <a:stCxn id="25" idx="3"/>
            <a:endCxn id="17" idx="3"/>
          </p:cNvCxnSpPr>
          <p:nvPr/>
        </p:nvCxnSpPr>
        <p:spPr bwMode="auto">
          <a:xfrm>
            <a:off x="4187825" y="3305175"/>
            <a:ext cx="3733800" cy="2133600"/>
          </a:xfrm>
          <a:prstGeom prst="curvedConnector3">
            <a:avLst>
              <a:gd name="adj1" fmla="val 113477"/>
            </a:avLst>
          </a:prstGeom>
          <a:noFill/>
          <a:ln w="25400">
            <a:solidFill>
              <a:srgbClr val="00FF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2" name="Picture 9" descr="fire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78000"/>
            <a:ext cx="896938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rot="10800000" flipV="1">
            <a:off x="3048000" y="2133600"/>
            <a:ext cx="2209800" cy="1524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16200000" flipH="1">
            <a:off x="5295900" y="3162300"/>
            <a:ext cx="1600200" cy="3048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Alternatives to MVC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55775" y="5554663"/>
            <a:ext cx="6172200" cy="769937"/>
          </a:xfrm>
          <a:prstGeom prst="rect">
            <a:avLst/>
          </a:prstGeom>
          <a:noFill/>
          <a:ln w="57150" cmpd="thickThin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>
                <a:latin typeface="Helvetica" charset="0"/>
              </a:rPr>
              <a:t>Rails supports SaaS apps structured as MVC, but other architectures may be better fit for some apps</a:t>
            </a:r>
            <a:r>
              <a:rPr lang="en-US" altLang="en-US">
                <a:latin typeface="Helvetica" charset="0"/>
              </a:rPr>
              <a:t>.</a:t>
            </a:r>
          </a:p>
        </p:txBody>
      </p:sp>
      <p:grpSp>
        <p:nvGrpSpPr>
          <p:cNvPr id="74755" name="Group 2"/>
          <p:cNvGrpSpPr>
            <a:grpSpLocks/>
          </p:cNvGrpSpPr>
          <p:nvPr/>
        </p:nvGrpSpPr>
        <p:grpSpPr bwMode="auto">
          <a:xfrm>
            <a:off x="801688" y="1755775"/>
            <a:ext cx="2438400" cy="3771900"/>
            <a:chOff x="918217" y="1736725"/>
            <a:chExt cx="2438400" cy="3772953"/>
          </a:xfrm>
        </p:grpSpPr>
        <p:sp>
          <p:nvSpPr>
            <p:cNvPr id="74782" name="TextBox 8"/>
            <p:cNvSpPr txBox="1">
              <a:spLocks noChangeArrowheads="1"/>
            </p:cNvSpPr>
            <p:nvPr/>
          </p:nvSpPr>
          <p:spPr bwMode="auto">
            <a:xfrm>
              <a:off x="918217" y="1736725"/>
              <a:ext cx="21336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charset="0"/>
                </a:rPr>
                <a:t>Page Controller</a:t>
              </a:r>
            </a:p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charset="0"/>
                </a:rPr>
                <a:t>(Ruby Sinatra)</a:t>
              </a:r>
            </a:p>
          </p:txBody>
        </p:sp>
        <p:sp>
          <p:nvSpPr>
            <p:cNvPr id="74783" name="Rectangle 4"/>
            <p:cNvSpPr>
              <a:spLocks noChangeArrowheads="1"/>
            </p:cNvSpPr>
            <p:nvPr/>
          </p:nvSpPr>
          <p:spPr bwMode="auto">
            <a:xfrm>
              <a:off x="994417" y="3184525"/>
              <a:ext cx="1066800" cy="4572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page A</a:t>
              </a:r>
            </a:p>
          </p:txBody>
        </p:sp>
        <p:sp>
          <p:nvSpPr>
            <p:cNvPr id="15" name="Folded Corner 14"/>
            <p:cNvSpPr>
              <a:spLocks noChangeArrowheads="1"/>
            </p:cNvSpPr>
            <p:nvPr/>
          </p:nvSpPr>
          <p:spPr bwMode="auto">
            <a:xfrm>
              <a:off x="2518417" y="3184525"/>
              <a:ext cx="838200" cy="457200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74785" name="Rectangle 4"/>
            <p:cNvSpPr>
              <a:spLocks noChangeArrowheads="1"/>
            </p:cNvSpPr>
            <p:nvPr/>
          </p:nvSpPr>
          <p:spPr bwMode="auto">
            <a:xfrm>
              <a:off x="994417" y="3717925"/>
              <a:ext cx="1066800" cy="4572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page B</a:t>
              </a:r>
            </a:p>
          </p:txBody>
        </p:sp>
        <p:sp>
          <p:nvSpPr>
            <p:cNvPr id="74786" name="Rectangle 4"/>
            <p:cNvSpPr>
              <a:spLocks noChangeArrowheads="1"/>
            </p:cNvSpPr>
            <p:nvPr/>
          </p:nvSpPr>
          <p:spPr bwMode="auto">
            <a:xfrm>
              <a:off x="994417" y="4251325"/>
              <a:ext cx="1066800" cy="4572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page C</a:t>
              </a:r>
            </a:p>
          </p:txBody>
        </p:sp>
        <p:sp>
          <p:nvSpPr>
            <p:cNvPr id="18" name="Folded Corner 17"/>
            <p:cNvSpPr>
              <a:spLocks noChangeArrowheads="1"/>
            </p:cNvSpPr>
            <p:nvPr/>
          </p:nvSpPr>
          <p:spPr bwMode="auto">
            <a:xfrm>
              <a:off x="2518417" y="3717925"/>
              <a:ext cx="838200" cy="457200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19" name="Folded Corner 18"/>
            <p:cNvSpPr>
              <a:spLocks noChangeArrowheads="1"/>
            </p:cNvSpPr>
            <p:nvPr/>
          </p:nvSpPr>
          <p:spPr bwMode="auto">
            <a:xfrm>
              <a:off x="2518417" y="4251325"/>
              <a:ext cx="838200" cy="457200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grpSp>
          <p:nvGrpSpPr>
            <p:cNvPr id="74789" name="Group 22"/>
            <p:cNvGrpSpPr>
              <a:grpSpLocks/>
            </p:cNvGrpSpPr>
            <p:nvPr/>
          </p:nvGrpSpPr>
          <p:grpSpPr bwMode="auto">
            <a:xfrm>
              <a:off x="1604017" y="2574925"/>
              <a:ext cx="1219200" cy="533400"/>
              <a:chOff x="5029200" y="2209800"/>
              <a:chExt cx="1219200" cy="533400"/>
            </a:xfrm>
          </p:grpSpPr>
          <p:sp>
            <p:nvSpPr>
              <p:cNvPr id="14" name="Rounded Rectangle 13"/>
              <p:cNvSpPr>
                <a:spLocks noChangeArrowheads="1"/>
              </p:cNvSpPr>
              <p:nvPr/>
            </p:nvSpPr>
            <p:spPr bwMode="auto">
              <a:xfrm>
                <a:off x="5029200" y="22098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>
                  <a:solidFill>
                    <a:schemeClr val="bg1"/>
                  </a:solidFill>
                  <a:latin typeface="Helvetica" charset="0"/>
                </a:endParaRPr>
              </a:p>
            </p:txBody>
          </p:sp>
          <p:sp>
            <p:nvSpPr>
              <p:cNvPr id="21" name="Rounded Rectangle 20"/>
              <p:cNvSpPr>
                <a:spLocks noChangeArrowheads="1"/>
              </p:cNvSpPr>
              <p:nvPr/>
            </p:nvSpPr>
            <p:spPr bwMode="auto">
              <a:xfrm>
                <a:off x="5105400" y="22860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>
                  <a:solidFill>
                    <a:schemeClr val="bg1"/>
                  </a:solidFill>
                  <a:latin typeface="Helvetica" charset="0"/>
                </a:endParaRPr>
              </a:p>
            </p:txBody>
          </p:sp>
          <p:sp>
            <p:nvSpPr>
              <p:cNvPr id="22" name="Rounded Rectangle 21"/>
              <p:cNvSpPr>
                <a:spLocks noChangeArrowheads="1"/>
              </p:cNvSpPr>
              <p:nvPr/>
            </p:nvSpPr>
            <p:spPr bwMode="auto">
              <a:xfrm>
                <a:off x="5181600" y="23622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models</a:t>
                </a:r>
              </a:p>
            </p:txBody>
          </p:sp>
        </p:grpSp>
        <p:cxnSp>
          <p:nvCxnSpPr>
            <p:cNvPr id="41" name="Shape 40"/>
            <p:cNvCxnSpPr>
              <a:cxnSpLocks noChangeShapeType="1"/>
              <a:stCxn id="74783" idx="3"/>
            </p:cNvCxnSpPr>
            <p:nvPr/>
          </p:nvCxnSpPr>
          <p:spPr bwMode="auto">
            <a:xfrm flipV="1">
              <a:off x="2061217" y="3108325"/>
              <a:ext cx="152400" cy="304800"/>
            </a:xfrm>
            <a:prstGeom prst="bentConnector2">
              <a:avLst/>
            </a:prstGeom>
            <a:noFill/>
            <a:ln w="25400">
              <a:solidFill>
                <a:srgbClr val="000000"/>
              </a:solidFill>
              <a:miter lim="800000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hape 42"/>
            <p:cNvCxnSpPr>
              <a:cxnSpLocks noChangeShapeType="1"/>
              <a:stCxn id="74785" idx="3"/>
            </p:cNvCxnSpPr>
            <p:nvPr/>
          </p:nvCxnSpPr>
          <p:spPr bwMode="auto">
            <a:xfrm flipV="1">
              <a:off x="2061217" y="3108325"/>
              <a:ext cx="152400" cy="838200"/>
            </a:xfrm>
            <a:prstGeom prst="bentConnector2">
              <a:avLst/>
            </a:prstGeom>
            <a:noFill/>
            <a:ln w="25400">
              <a:solidFill>
                <a:srgbClr val="000000"/>
              </a:solidFill>
              <a:miter lim="800000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hape 44"/>
            <p:cNvCxnSpPr>
              <a:cxnSpLocks noChangeShapeType="1"/>
              <a:stCxn id="74786" idx="3"/>
            </p:cNvCxnSpPr>
            <p:nvPr/>
          </p:nvCxnSpPr>
          <p:spPr bwMode="auto">
            <a:xfrm flipV="1">
              <a:off x="2061217" y="3108325"/>
              <a:ext cx="152400" cy="1371600"/>
            </a:xfrm>
            <a:prstGeom prst="bentConnector2">
              <a:avLst/>
            </a:prstGeom>
            <a:noFill/>
            <a:ln w="25400">
              <a:solidFill>
                <a:srgbClr val="000000"/>
              </a:solidFill>
              <a:miter lim="800000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46"/>
            <p:cNvCxnSpPr>
              <a:cxnSpLocks noChangeShapeType="1"/>
            </p:cNvCxnSpPr>
            <p:nvPr/>
          </p:nvCxnSpPr>
          <p:spPr bwMode="auto">
            <a:xfrm>
              <a:off x="2061217" y="3487738"/>
              <a:ext cx="4572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Arrow Connector 47"/>
            <p:cNvCxnSpPr>
              <a:cxnSpLocks noChangeShapeType="1"/>
            </p:cNvCxnSpPr>
            <p:nvPr/>
          </p:nvCxnSpPr>
          <p:spPr bwMode="auto">
            <a:xfrm>
              <a:off x="2061217" y="4021138"/>
              <a:ext cx="4572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Arrow Connector 48"/>
            <p:cNvCxnSpPr>
              <a:cxnSpLocks noChangeShapeType="1"/>
            </p:cNvCxnSpPr>
            <p:nvPr/>
          </p:nvCxnSpPr>
          <p:spPr bwMode="auto">
            <a:xfrm>
              <a:off x="2061217" y="4554538"/>
              <a:ext cx="4572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4796" name="Picture 9" descr="firef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485" y="4900078"/>
              <a:ext cx="634264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3660775" y="1736725"/>
            <a:ext cx="2514600" cy="3505200"/>
            <a:chOff x="3810000" y="1295400"/>
            <a:chExt cx="2514600" cy="3505200"/>
          </a:xfrm>
        </p:grpSpPr>
        <p:sp>
          <p:nvSpPr>
            <p:cNvPr id="74769" name="TextBox 9"/>
            <p:cNvSpPr txBox="1">
              <a:spLocks noChangeArrowheads="1"/>
            </p:cNvSpPr>
            <p:nvPr/>
          </p:nvSpPr>
          <p:spPr bwMode="auto">
            <a:xfrm>
              <a:off x="3810000" y="1295400"/>
              <a:ext cx="21336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charset="0"/>
                </a:rPr>
                <a:t>Front Controller</a:t>
              </a:r>
            </a:p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charset="0"/>
                </a:rPr>
                <a:t>(J2EE servlet)</a:t>
              </a:r>
            </a:p>
          </p:txBody>
        </p:sp>
        <p:sp>
          <p:nvSpPr>
            <p:cNvPr id="74770" name="Rectangle 4"/>
            <p:cNvSpPr>
              <a:spLocks noChangeArrowheads="1"/>
            </p:cNvSpPr>
            <p:nvPr/>
          </p:nvSpPr>
          <p:spPr bwMode="auto">
            <a:xfrm>
              <a:off x="4038600" y="3124200"/>
              <a:ext cx="838200" cy="4572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/>
                <a:t>app</a:t>
              </a:r>
            </a:p>
          </p:txBody>
        </p:sp>
        <p:grpSp>
          <p:nvGrpSpPr>
            <p:cNvPr id="74771" name="Group 23"/>
            <p:cNvGrpSpPr>
              <a:grpSpLocks/>
            </p:cNvGrpSpPr>
            <p:nvPr/>
          </p:nvGrpSpPr>
          <p:grpSpPr bwMode="auto">
            <a:xfrm>
              <a:off x="4572000" y="2362200"/>
              <a:ext cx="1219200" cy="533400"/>
              <a:chOff x="5029200" y="2209800"/>
              <a:chExt cx="1219200" cy="533400"/>
            </a:xfrm>
          </p:grpSpPr>
          <p:sp>
            <p:nvSpPr>
              <p:cNvPr id="25" name="Rounded Rectangle 24"/>
              <p:cNvSpPr>
                <a:spLocks noChangeArrowheads="1"/>
              </p:cNvSpPr>
              <p:nvPr/>
            </p:nvSpPr>
            <p:spPr bwMode="auto">
              <a:xfrm>
                <a:off x="5029200" y="22098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>
                  <a:solidFill>
                    <a:schemeClr val="bg1"/>
                  </a:solidFill>
                  <a:latin typeface="Helvetica" charset="0"/>
                </a:endParaRPr>
              </a:p>
            </p:txBody>
          </p:sp>
          <p:sp>
            <p:nvSpPr>
              <p:cNvPr id="26" name="Rounded Rectangle 25"/>
              <p:cNvSpPr>
                <a:spLocks noChangeArrowheads="1"/>
              </p:cNvSpPr>
              <p:nvPr/>
            </p:nvSpPr>
            <p:spPr bwMode="auto">
              <a:xfrm>
                <a:off x="5105400" y="22860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>
                  <a:solidFill>
                    <a:schemeClr val="bg1"/>
                  </a:solidFill>
                  <a:latin typeface="Helvetica" charset="0"/>
                </a:endParaRPr>
              </a:p>
            </p:txBody>
          </p:sp>
          <p:sp>
            <p:nvSpPr>
              <p:cNvPr id="27" name="Rounded Rectangle 26"/>
              <p:cNvSpPr>
                <a:spLocks noChangeArrowheads="1"/>
              </p:cNvSpPr>
              <p:nvPr/>
            </p:nvSpPr>
            <p:spPr bwMode="auto">
              <a:xfrm>
                <a:off x="5181600" y="23622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models</a:t>
                </a:r>
              </a:p>
            </p:txBody>
          </p:sp>
        </p:grpSp>
        <p:grpSp>
          <p:nvGrpSpPr>
            <p:cNvPr id="74772" name="Group 34"/>
            <p:cNvGrpSpPr>
              <a:grpSpLocks/>
            </p:cNvGrpSpPr>
            <p:nvPr/>
          </p:nvGrpSpPr>
          <p:grpSpPr bwMode="auto">
            <a:xfrm>
              <a:off x="5334000" y="3048000"/>
              <a:ext cx="990600" cy="609600"/>
              <a:chOff x="5334000" y="3505200"/>
              <a:chExt cx="990600" cy="609600"/>
            </a:xfrm>
          </p:grpSpPr>
          <p:sp>
            <p:nvSpPr>
              <p:cNvPr id="28" name="Folded Corner 27"/>
              <p:cNvSpPr>
                <a:spLocks noChangeArrowheads="1"/>
              </p:cNvSpPr>
              <p:nvPr/>
            </p:nvSpPr>
            <p:spPr bwMode="auto">
              <a:xfrm>
                <a:off x="5334000" y="35052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>
                  <a:solidFill>
                    <a:srgbClr val="FF0000"/>
                  </a:solidFill>
                  <a:latin typeface="Helvetica" charset="0"/>
                </a:endParaRPr>
              </a:p>
            </p:txBody>
          </p:sp>
          <p:sp>
            <p:nvSpPr>
              <p:cNvPr id="29" name="Folded Corner 28"/>
              <p:cNvSpPr>
                <a:spLocks noChangeArrowheads="1"/>
              </p:cNvSpPr>
              <p:nvPr/>
            </p:nvSpPr>
            <p:spPr bwMode="auto">
              <a:xfrm>
                <a:off x="5410200" y="35814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>
                  <a:solidFill>
                    <a:srgbClr val="FF0000"/>
                  </a:solidFill>
                  <a:latin typeface="Helvetica" charset="0"/>
                </a:endParaRPr>
              </a:p>
            </p:txBody>
          </p:sp>
          <p:sp>
            <p:nvSpPr>
              <p:cNvPr id="30" name="Folded Corner 29"/>
              <p:cNvSpPr>
                <a:spLocks noChangeArrowheads="1"/>
              </p:cNvSpPr>
              <p:nvPr/>
            </p:nvSpPr>
            <p:spPr bwMode="auto">
              <a:xfrm>
                <a:off x="5486400" y="36576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views</a:t>
                </a:r>
              </a:p>
            </p:txBody>
          </p:sp>
        </p:grpSp>
        <p:cxnSp>
          <p:nvCxnSpPr>
            <p:cNvPr id="57" name="Shape 56"/>
            <p:cNvCxnSpPr>
              <a:cxnSpLocks noChangeShapeType="1"/>
              <a:stCxn id="74770" idx="3"/>
            </p:cNvCxnSpPr>
            <p:nvPr/>
          </p:nvCxnSpPr>
          <p:spPr bwMode="auto">
            <a:xfrm flipV="1">
              <a:off x="4876800" y="2895600"/>
              <a:ext cx="381000" cy="457200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Arrow Connector 58"/>
            <p:cNvCxnSpPr>
              <a:cxnSpLocks noChangeShapeType="1"/>
            </p:cNvCxnSpPr>
            <p:nvPr/>
          </p:nvCxnSpPr>
          <p:spPr bwMode="auto">
            <a:xfrm>
              <a:off x="4876800" y="3505200"/>
              <a:ext cx="4572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4775" name="Picture 9" descr="firef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191000"/>
              <a:ext cx="634264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6251575" y="1736725"/>
            <a:ext cx="2133600" cy="3657600"/>
            <a:chOff x="6400800" y="1295400"/>
            <a:chExt cx="2133600" cy="3657600"/>
          </a:xfrm>
        </p:grpSpPr>
        <p:sp>
          <p:nvSpPr>
            <p:cNvPr id="74758" name="TextBox 10"/>
            <p:cNvSpPr txBox="1">
              <a:spLocks noChangeArrowheads="1"/>
            </p:cNvSpPr>
            <p:nvPr/>
          </p:nvSpPr>
          <p:spPr bwMode="auto">
            <a:xfrm>
              <a:off x="6400800" y="1295400"/>
              <a:ext cx="21336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charset="0"/>
                </a:rPr>
                <a:t>Template View (PHP)</a:t>
              </a:r>
            </a:p>
          </p:txBody>
        </p:sp>
        <p:grpSp>
          <p:nvGrpSpPr>
            <p:cNvPr id="74759" name="Group 30"/>
            <p:cNvGrpSpPr>
              <a:grpSpLocks/>
            </p:cNvGrpSpPr>
            <p:nvPr/>
          </p:nvGrpSpPr>
          <p:grpSpPr bwMode="auto">
            <a:xfrm>
              <a:off x="7086600" y="2438400"/>
              <a:ext cx="1219200" cy="533400"/>
              <a:chOff x="5029200" y="2209800"/>
              <a:chExt cx="1219200" cy="533400"/>
            </a:xfrm>
          </p:grpSpPr>
          <p:sp>
            <p:nvSpPr>
              <p:cNvPr id="32" name="Rounded Rectangle 31"/>
              <p:cNvSpPr>
                <a:spLocks noChangeArrowheads="1"/>
              </p:cNvSpPr>
              <p:nvPr/>
            </p:nvSpPr>
            <p:spPr bwMode="auto">
              <a:xfrm>
                <a:off x="5029200" y="22098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>
                  <a:solidFill>
                    <a:schemeClr val="bg1"/>
                  </a:solidFill>
                  <a:latin typeface="Helvetica" charset="0"/>
                </a:endParaRPr>
              </a:p>
            </p:txBody>
          </p:sp>
          <p:sp>
            <p:nvSpPr>
              <p:cNvPr id="33" name="Rounded Rectangle 32"/>
              <p:cNvSpPr>
                <a:spLocks noChangeArrowheads="1"/>
              </p:cNvSpPr>
              <p:nvPr/>
            </p:nvSpPr>
            <p:spPr bwMode="auto">
              <a:xfrm>
                <a:off x="5105400" y="22860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>
                  <a:solidFill>
                    <a:schemeClr val="bg1"/>
                  </a:solidFill>
                  <a:latin typeface="Helvetica" charset="0"/>
                </a:endParaRPr>
              </a:p>
            </p:txBody>
          </p:sp>
          <p:sp>
            <p:nvSpPr>
              <p:cNvPr id="34" name="Rounded Rectangle 33"/>
              <p:cNvSpPr>
                <a:spLocks noChangeArrowheads="1"/>
              </p:cNvSpPr>
              <p:nvPr/>
            </p:nvSpPr>
            <p:spPr bwMode="auto">
              <a:xfrm>
                <a:off x="5181600" y="23622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models</a:t>
                </a:r>
              </a:p>
            </p:txBody>
          </p:sp>
        </p:grpSp>
        <p:grpSp>
          <p:nvGrpSpPr>
            <p:cNvPr id="74760" name="Group 35"/>
            <p:cNvGrpSpPr>
              <a:grpSpLocks/>
            </p:cNvGrpSpPr>
            <p:nvPr/>
          </p:nvGrpSpPr>
          <p:grpSpPr bwMode="auto">
            <a:xfrm>
              <a:off x="7239000" y="3429000"/>
              <a:ext cx="990600" cy="609600"/>
              <a:chOff x="5334000" y="3505200"/>
              <a:chExt cx="990600" cy="609600"/>
            </a:xfrm>
          </p:grpSpPr>
          <p:sp>
            <p:nvSpPr>
              <p:cNvPr id="37" name="Folded Corner 36"/>
              <p:cNvSpPr>
                <a:spLocks noChangeArrowheads="1"/>
              </p:cNvSpPr>
              <p:nvPr/>
            </p:nvSpPr>
            <p:spPr bwMode="auto">
              <a:xfrm>
                <a:off x="5334000" y="35052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>
                  <a:solidFill>
                    <a:srgbClr val="FF0000"/>
                  </a:solidFill>
                  <a:latin typeface="Helvetica" charset="0"/>
                </a:endParaRPr>
              </a:p>
            </p:txBody>
          </p:sp>
          <p:sp>
            <p:nvSpPr>
              <p:cNvPr id="38" name="Folded Corner 37"/>
              <p:cNvSpPr>
                <a:spLocks noChangeArrowheads="1"/>
              </p:cNvSpPr>
              <p:nvPr/>
            </p:nvSpPr>
            <p:spPr bwMode="auto">
              <a:xfrm>
                <a:off x="5410200" y="35814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>
                  <a:solidFill>
                    <a:srgbClr val="FF0000"/>
                  </a:solidFill>
                  <a:latin typeface="Helvetica" charset="0"/>
                </a:endParaRPr>
              </a:p>
            </p:txBody>
          </p:sp>
          <p:sp>
            <p:nvSpPr>
              <p:cNvPr id="39" name="Folded Corner 38"/>
              <p:cNvSpPr>
                <a:spLocks noChangeArrowheads="1"/>
              </p:cNvSpPr>
              <p:nvPr/>
            </p:nvSpPr>
            <p:spPr bwMode="auto">
              <a:xfrm>
                <a:off x="5486400" y="36576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views</a:t>
                </a:r>
              </a:p>
            </p:txBody>
          </p:sp>
        </p:grpSp>
        <p:cxnSp>
          <p:nvCxnSpPr>
            <p:cNvPr id="63" name="Straight Arrow Connector 62"/>
            <p:cNvCxnSpPr>
              <a:cxnSpLocks noChangeShapeType="1"/>
              <a:stCxn id="34" idx="2"/>
            </p:cNvCxnSpPr>
            <p:nvPr/>
          </p:nvCxnSpPr>
          <p:spPr bwMode="auto">
            <a:xfrm rot="5400000">
              <a:off x="7543801" y="3200400"/>
              <a:ext cx="457200" cy="317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4762" name="Picture 9" descr="firef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343400"/>
              <a:ext cx="634264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Which statement is NOT true about the Model-View-Controller (MVC) architectural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/>
              <a:t>In SaaS apps on the Web, controller actions and view contents are transmitted using HTTP.</a:t>
            </a:r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/>
              <a:t>All MVC apps have both a </a:t>
            </a:r>
            <a:r>
              <a:rPr lang="ja-JP" altLang="en-US" dirty="0"/>
              <a:t>“</a:t>
            </a:r>
            <a:r>
              <a:rPr lang="en-US" altLang="ja-JP" dirty="0"/>
              <a:t>client</a:t>
            </a:r>
            <a:r>
              <a:rPr lang="ja-JP" altLang="en-US" dirty="0"/>
              <a:t>”</a:t>
            </a:r>
            <a:r>
              <a:rPr lang="en-US" altLang="ja-JP" dirty="0"/>
              <a:t> part (e.g. Web browser) and a </a:t>
            </a:r>
            <a:r>
              <a:rPr lang="ja-JP" altLang="en-US" dirty="0"/>
              <a:t>“</a:t>
            </a:r>
            <a:r>
              <a:rPr lang="en-US" altLang="ja-JP" dirty="0"/>
              <a:t>cloud</a:t>
            </a:r>
            <a:r>
              <a:rPr lang="ja-JP" altLang="en-US" dirty="0"/>
              <a:t>”</a:t>
            </a:r>
            <a:r>
              <a:rPr lang="en-US" altLang="ja-JP" dirty="0"/>
              <a:t> part (e.g. Rails app on cloud).</a:t>
            </a:r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/>
              <a:t>Model-View-Controller is just one of several possible ways to structure a SaaS app.</a:t>
            </a:r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/>
              <a:t>Peer-to-peer apps (vs. client-server apps) can be structured as Model-View-Controller.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Models, Databases, and Active Record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4452938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Engineering Software as a Service §2.6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90600" y="1219200"/>
            <a:ext cx="7543800" cy="4022725"/>
          </a:xfrm>
        </p:spPr>
        <p:txBody>
          <a:bodyPr/>
          <a:lstStyle/>
          <a:p>
            <a:pPr eaLnBrk="1" hangingPunct="1"/>
            <a:r>
              <a:rPr lang="en-US" altLang="en-US" sz="4000"/>
              <a:t>How should we store and retrieve </a:t>
            </a:r>
            <a:r>
              <a:rPr lang="en-US" altLang="en-US" sz="4000" i="1"/>
              <a:t>record-oriented structured </a:t>
            </a:r>
            <a:r>
              <a:rPr lang="en-US" altLang="en-US" sz="4000"/>
              <a:t>data?</a:t>
            </a:r>
          </a:p>
          <a:p>
            <a:pPr eaLnBrk="1" hangingPunct="1"/>
            <a:r>
              <a:rPr lang="en-US" altLang="en-US" sz="4000"/>
              <a:t>What is the relationship between data </a:t>
            </a:r>
            <a:r>
              <a:rPr lang="en-US" altLang="en-US" sz="4000" i="1"/>
              <a:t>as stored</a:t>
            </a:r>
            <a:r>
              <a:rPr lang="en-US" altLang="en-US" sz="4000"/>
              <a:t> and data </a:t>
            </a:r>
            <a:r>
              <a:rPr lang="en-US" altLang="en-US" sz="4000" i="1"/>
              <a:t>as manipulated in a programming language?</a:t>
            </a:r>
            <a:endParaRPr lang="en-US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Content Placeholder 4" descr="saas_arch.pdf.gi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5413" y="1235075"/>
            <a:ext cx="6457950" cy="4022725"/>
          </a:xfrm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624388" y="3335338"/>
            <a:ext cx="13716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Helvetica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162550" y="1898650"/>
            <a:ext cx="2667000" cy="1447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Helvetica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In-Memory vs. In-Storage objects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represent persisted object in storage</a:t>
            </a:r>
          </a:p>
          <a:p>
            <a:pPr lvl="1" eaLnBrk="1" hangingPunct="1"/>
            <a:r>
              <a:rPr lang="en-US" altLang="en-US"/>
              <a:t>Example: Movie with name and rating attributes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Basic operations on object: CRUD (Create, Read, Update, Delete)</a:t>
            </a:r>
          </a:p>
          <a:p>
            <a:pPr eaLnBrk="1" hangingPunct="1"/>
            <a:r>
              <a:rPr lang="en-US" altLang="en-US"/>
              <a:t>ActiveRecord: every model knows how to CRUD itself, using common mechanisms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2000" y="2667000"/>
            <a:ext cx="381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99"/>
                </a:solidFill>
                <a:latin typeface="Lucida Sans Typewriter" charset="0"/>
              </a:rPr>
              <a:t>#&lt;Movie:0x1295580&gt;</a:t>
            </a:r>
          </a:p>
          <a:p>
            <a:pPr eaLnBrk="1" hangingPunct="1"/>
            <a:r>
              <a:rPr lang="en-US" altLang="en-US" sz="2000">
                <a:solidFill>
                  <a:srgbClr val="333399"/>
                </a:solidFill>
                <a:latin typeface="Lucida Sans Typewriter" charset="0"/>
              </a:rPr>
              <a:t>m.name, m.rating, ...</a:t>
            </a:r>
          </a:p>
        </p:txBody>
      </p:sp>
      <p:sp>
        <p:nvSpPr>
          <p:cNvPr id="6" name="Magnetic Disk 5"/>
          <p:cNvSpPr>
            <a:spLocks noChangeArrowheads="1"/>
          </p:cNvSpPr>
          <p:nvPr/>
        </p:nvSpPr>
        <p:spPr bwMode="auto">
          <a:xfrm>
            <a:off x="6934200" y="3048000"/>
            <a:ext cx="1143000" cy="685800"/>
          </a:xfrm>
          <a:prstGeom prst="flowChartMagneticDisk">
            <a:avLst/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?</a:t>
            </a:r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4191000" y="2895600"/>
            <a:ext cx="2590800" cy="457200"/>
          </a:xfrm>
          <a:prstGeom prst="rightArrow">
            <a:avLst>
              <a:gd name="adj1" fmla="val 50000"/>
              <a:gd name="adj2" fmla="val 50003"/>
            </a:avLst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marshal/serialize</a:t>
            </a: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 flipH="1">
            <a:off x="4191000" y="3352800"/>
            <a:ext cx="2590800" cy="457200"/>
          </a:xfrm>
          <a:prstGeom prst="rightArrow">
            <a:avLst>
              <a:gd name="adj1" fmla="val 50000"/>
              <a:gd name="adj2" fmla="val 50003"/>
            </a:avLst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unmarshal/deserialize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38200" y="3352800"/>
            <a:ext cx="381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99"/>
                </a:solidFill>
                <a:latin typeface="Lucida Sans Typewriter" charset="0"/>
              </a:rPr>
              <a:t>#&lt;Movie:</a:t>
            </a:r>
            <a:r>
              <a:rPr lang="en-US" altLang="en-US" sz="2000">
                <a:solidFill>
                  <a:srgbClr val="FF0000"/>
                </a:solidFill>
                <a:latin typeface="Lucida Sans Typewriter" charset="0"/>
              </a:rPr>
              <a:t>0x32ffe416</a:t>
            </a:r>
            <a:r>
              <a:rPr lang="en-US" altLang="en-US" sz="2000">
                <a:solidFill>
                  <a:srgbClr val="333399"/>
                </a:solidFill>
                <a:latin typeface="Lucida Sans Typewriter" charset="0"/>
              </a:rPr>
              <a:t>&gt;</a:t>
            </a:r>
          </a:p>
          <a:p>
            <a:pPr eaLnBrk="1" hangingPunct="1"/>
            <a:r>
              <a:rPr lang="en-US" altLang="en-US" sz="2000">
                <a:solidFill>
                  <a:srgbClr val="333399"/>
                </a:solidFill>
                <a:latin typeface="Lucida Sans Typewriter" charset="0"/>
              </a:rPr>
              <a:t>m.name, m.rating,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allAtOnce"/>
      <p:bldP spid="5" grpId="0"/>
      <p:bldP spid="6" grpId="0" animBg="1"/>
      <p:bldP spid="7" grpId="0" animBg="1"/>
      <p:bldP spid="8" grpId="0" animBg="1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Rails Models Store Data in Relational Databases (RDBMS) 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type of model gets its own database table</a:t>
            </a:r>
          </a:p>
          <a:p>
            <a:pPr lvl="1" eaLnBrk="1" hangingPunct="1"/>
            <a:r>
              <a:rPr lang="en-US" altLang="en-US"/>
              <a:t>All rows in table have identical structure </a:t>
            </a:r>
          </a:p>
          <a:p>
            <a:pPr lvl="1" eaLnBrk="1" hangingPunct="1"/>
            <a:r>
              <a:rPr lang="en-US" altLang="en-US"/>
              <a:t>one row in table == one instance of model's class</a:t>
            </a:r>
          </a:p>
          <a:p>
            <a:pPr lvl="1" eaLnBrk="1" hangingPunct="1"/>
            <a:r>
              <a:rPr lang="en-US" altLang="en-US"/>
              <a:t>Each column stores value of an attribute of the model</a:t>
            </a:r>
          </a:p>
          <a:p>
            <a:pPr lvl="1" eaLnBrk="1" hangingPunct="1"/>
            <a:r>
              <a:rPr lang="en-US" altLang="en-US"/>
              <a:t>Each row has unique value for primary key (by convention, in Rails this is an integer and is called id)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Schema: Collection of all tables and their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/>
        </p:nvGraphicFramePr>
        <p:xfrm>
          <a:off x="914400" y="3821113"/>
          <a:ext cx="6583363" cy="185737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release_date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Gone With the Wind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1939-12-15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PG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Casablanca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1942-11-26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PG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Star Wars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1977-05-25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8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895600"/>
            <a:ext cx="42672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Alternative: DataMapper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Mapper associates separate mapper with each model</a:t>
            </a:r>
          </a:p>
          <a:p>
            <a:pPr lvl="1" eaLnBrk="1" hangingPunct="1"/>
            <a:r>
              <a:rPr lang="en-US" altLang="en-US" dirty="0"/>
              <a:t>Idea: keep mapping independent of particular data store used =&gt; works with more types of databases</a:t>
            </a:r>
          </a:p>
          <a:p>
            <a:pPr lvl="1" eaLnBrk="1" hangingPunct="1"/>
            <a:r>
              <a:rPr lang="en-US" altLang="en-US" dirty="0"/>
              <a:t>Used by Google </a:t>
            </a:r>
            <a:r>
              <a:rPr lang="en-US" altLang="en-US" dirty="0" err="1"/>
              <a:t>AppEngine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Con: can'</a:t>
            </a:r>
            <a:r>
              <a:rPr lang="en-US" altLang="ja-JP" dirty="0"/>
              <a:t>t exploit</a:t>
            </a:r>
            <a:br>
              <a:rPr lang="en-US" altLang="ja-JP" dirty="0"/>
            </a:br>
            <a:r>
              <a:rPr lang="en-US" altLang="ja-JP" dirty="0"/>
              <a:t>RDBMS features to</a:t>
            </a:r>
            <a:br>
              <a:rPr lang="en-US" altLang="ja-JP" dirty="0"/>
            </a:br>
            <a:r>
              <a:rPr lang="en-US" altLang="ja-JP" dirty="0"/>
              <a:t>simplify complex</a:t>
            </a:r>
            <a:br>
              <a:rPr lang="en-US" altLang="ja-JP" dirty="0"/>
            </a:br>
            <a:r>
              <a:rPr lang="en-US" altLang="ja-JP" dirty="0"/>
              <a:t>queries and relationships</a:t>
            </a:r>
          </a:p>
          <a:p>
            <a:pPr eaLnBrk="1" hangingPunct="1"/>
            <a:r>
              <a:rPr lang="en-US" altLang="en-US" dirty="0"/>
              <a:t>We'</a:t>
            </a:r>
            <a:r>
              <a:rPr lang="en-US" altLang="ja-JP" dirty="0"/>
              <a:t>ll revisit when </a:t>
            </a:r>
            <a:br>
              <a:rPr lang="en-US" altLang="ja-JP" dirty="0"/>
            </a:br>
            <a:r>
              <a:rPr lang="en-US" altLang="ja-JP" dirty="0"/>
              <a:t>talking about </a:t>
            </a:r>
            <a:br>
              <a:rPr lang="en-US" altLang="ja-JP" dirty="0"/>
            </a:br>
            <a:r>
              <a:rPr lang="en-US" altLang="ja-JP" dirty="0"/>
              <a:t>associations  </a:t>
            </a:r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3600" dirty="0"/>
              <a:t>Which statement is </a:t>
            </a:r>
            <a:r>
              <a:rPr lang="en-US" altLang="en-US" sz="3600" b="1" dirty="0"/>
              <a:t>not</a:t>
            </a:r>
            <a:r>
              <a:rPr lang="en-US" altLang="en-US" sz="3600" dirty="0"/>
              <a:t> true about the Model in Model-View-Controller?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/>
              <a:t>The CRUD actions only apply to models backed by a database that supports </a:t>
            </a:r>
            <a:r>
              <a:rPr lang="en-US" altLang="en-US" dirty="0" err="1"/>
              <a:t>ActiveRecord</a:t>
            </a:r>
            <a:r>
              <a:rPr lang="en-US" altLang="en-US" dirty="0"/>
              <a:t>.</a:t>
            </a:r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/>
              <a:t>Part of the Model'</a:t>
            </a:r>
            <a:r>
              <a:rPr lang="en-US" altLang="ja-JP" dirty="0"/>
              <a:t>s job is to convert between in-memory and stored representations of objects.</a:t>
            </a:r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/>
              <a:t>Although Model data is displayed by the View, a Models'</a:t>
            </a:r>
            <a:r>
              <a:rPr lang="en-US" altLang="ja-JP" dirty="0"/>
              <a:t> direct interaction is with Controllers.</a:t>
            </a:r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/>
              <a:t>Although </a:t>
            </a:r>
            <a:r>
              <a:rPr lang="en-US" altLang="en-US" dirty="0" err="1"/>
              <a:t>DataMapper</a:t>
            </a:r>
            <a:r>
              <a:rPr lang="en-US" altLang="en-US" dirty="0"/>
              <a:t> doesn'</a:t>
            </a:r>
            <a:r>
              <a:rPr lang="en-US" altLang="ja-JP" dirty="0"/>
              <a:t>t use relational databases, it's a valid way to implement a Model.</a:t>
            </a: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Web at 100,000 feet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web is a client/server architecture</a:t>
            </a:r>
          </a:p>
          <a:p>
            <a:pPr eaLnBrk="1" hangingPunct="1"/>
            <a:r>
              <a:rPr lang="en-US" altLang="en-US"/>
              <a:t>It is fundamentally request/reply oriented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1158875" y="4241800"/>
            <a:ext cx="1657350" cy="627063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en-US" sz="2000">
                <a:solidFill>
                  <a:schemeClr val="accent1"/>
                </a:solidFill>
                <a:latin typeface="Times" charset="0"/>
              </a:rPr>
              <a:t>Web browser</a:t>
            </a:r>
          </a:p>
        </p:txBody>
      </p: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6070600" y="4241800"/>
            <a:ext cx="1657350" cy="627063"/>
            <a:chOff x="3842" y="1765"/>
            <a:chExt cx="1044" cy="395"/>
          </a:xfrm>
        </p:grpSpPr>
        <p:sp>
          <p:nvSpPr>
            <p:cNvPr id="18446" name="Rectangle 7"/>
            <p:cNvSpPr>
              <a:spLocks noChangeArrowheads="1"/>
            </p:cNvSpPr>
            <p:nvPr/>
          </p:nvSpPr>
          <p:spPr bwMode="auto">
            <a:xfrm>
              <a:off x="3842" y="1765"/>
              <a:ext cx="1044" cy="395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en-US" sz="2000">
                  <a:solidFill>
                    <a:schemeClr val="accent1"/>
                  </a:solidFill>
                  <a:latin typeface="Times" charset="0"/>
                </a:rPr>
                <a:t>Web site</a:t>
              </a:r>
            </a:p>
          </p:txBody>
        </p:sp>
        <p:pic>
          <p:nvPicPr>
            <p:cNvPr id="1844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" y="1769"/>
              <a:ext cx="241" cy="3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37" name="Group 18"/>
          <p:cNvGrpSpPr>
            <a:grpSpLocks/>
          </p:cNvGrpSpPr>
          <p:nvPr/>
        </p:nvGrpSpPr>
        <p:grpSpPr bwMode="auto">
          <a:xfrm>
            <a:off x="3362325" y="4011613"/>
            <a:ext cx="2200275" cy="1322387"/>
            <a:chOff x="2118" y="2239"/>
            <a:chExt cx="1386" cy="833"/>
          </a:xfrm>
        </p:grpSpPr>
        <p:sp>
          <p:nvSpPr>
            <p:cNvPr id="18440" name="Oval 11"/>
            <p:cNvSpPr>
              <a:spLocks noChangeArrowheads="1"/>
            </p:cNvSpPr>
            <p:nvPr/>
          </p:nvSpPr>
          <p:spPr bwMode="auto">
            <a:xfrm>
              <a:off x="2118" y="2375"/>
              <a:ext cx="666" cy="45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41" name="Oval 12"/>
            <p:cNvSpPr>
              <a:spLocks noChangeArrowheads="1"/>
            </p:cNvSpPr>
            <p:nvPr/>
          </p:nvSpPr>
          <p:spPr bwMode="auto">
            <a:xfrm>
              <a:off x="2229" y="2623"/>
              <a:ext cx="666" cy="44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42" name="Oval 13"/>
            <p:cNvSpPr>
              <a:spLocks noChangeArrowheads="1"/>
            </p:cNvSpPr>
            <p:nvPr/>
          </p:nvSpPr>
          <p:spPr bwMode="auto">
            <a:xfrm>
              <a:off x="2838" y="2384"/>
              <a:ext cx="666" cy="45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43" name="Oval 14"/>
            <p:cNvSpPr>
              <a:spLocks noChangeArrowheads="1"/>
            </p:cNvSpPr>
            <p:nvPr/>
          </p:nvSpPr>
          <p:spPr bwMode="auto">
            <a:xfrm>
              <a:off x="2561" y="2239"/>
              <a:ext cx="666" cy="44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44" name="Oval 15"/>
            <p:cNvSpPr>
              <a:spLocks noChangeArrowheads="1"/>
            </p:cNvSpPr>
            <p:nvPr/>
          </p:nvSpPr>
          <p:spPr bwMode="auto">
            <a:xfrm>
              <a:off x="2663" y="2612"/>
              <a:ext cx="666" cy="44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45" name="Text Box 16"/>
            <p:cNvSpPr txBox="1">
              <a:spLocks noChangeArrowheads="1"/>
            </p:cNvSpPr>
            <p:nvPr/>
          </p:nvSpPr>
          <p:spPr bwMode="auto">
            <a:xfrm>
              <a:off x="2256" y="2541"/>
              <a:ext cx="10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accent1"/>
                  </a:solidFill>
                  <a:latin typeface="Times" charset="0"/>
                </a:rPr>
                <a:t>Internet</a:t>
              </a:r>
            </a:p>
          </p:txBody>
        </p:sp>
      </p:grpSp>
      <p:sp>
        <p:nvSpPr>
          <p:cNvPr id="13322" name="Line 4"/>
          <p:cNvSpPr>
            <a:spLocks noChangeShapeType="1"/>
          </p:cNvSpPr>
          <p:nvPr/>
        </p:nvSpPr>
        <p:spPr bwMode="auto">
          <a:xfrm>
            <a:off x="2824163" y="4562475"/>
            <a:ext cx="3182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2819400" y="4419600"/>
            <a:ext cx="3182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animBg="1"/>
      <p:bldP spid="2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Controllers, Routes, and RESTfulness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4452938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Engineering Software as a Service §2.7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95400"/>
            <a:ext cx="7543800" cy="4022725"/>
          </a:xfrm>
        </p:spPr>
        <p:txBody>
          <a:bodyPr/>
          <a:lstStyle/>
          <a:p>
            <a:pPr eaLnBrk="1" hangingPunct="1"/>
            <a:r>
              <a:rPr lang="en-US" altLang="en-US" sz="4000"/>
              <a:t>What design decisions would allow our app to support Service-Oriented Architecture?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5" name="Content Placeholder 4" descr="saas_arch.pdf.gi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219200"/>
            <a:ext cx="6457950" cy="4022725"/>
          </a:xfrm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334000" y="3230563"/>
            <a:ext cx="1524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Helvetica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334000" y="1906588"/>
            <a:ext cx="1524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Helvetica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REST (</a:t>
            </a:r>
            <a:r>
              <a:rPr lang="en-US" altLang="en-US" b="1" dirty="0">
                <a:solidFill>
                  <a:schemeClr val="accent1"/>
                </a:solidFill>
              </a:rPr>
              <a:t>Re</a:t>
            </a:r>
            <a:r>
              <a:rPr lang="en-US" altLang="en-US" dirty="0"/>
              <a:t>presentational </a:t>
            </a:r>
            <a:r>
              <a:rPr lang="en-US" altLang="en-US" b="1" dirty="0">
                <a:solidFill>
                  <a:schemeClr val="accent1"/>
                </a:solidFill>
              </a:rPr>
              <a:t>S</a:t>
            </a:r>
            <a:r>
              <a:rPr lang="en-US" altLang="en-US" dirty="0"/>
              <a:t>tate </a:t>
            </a:r>
            <a:r>
              <a:rPr lang="en-US" altLang="en-US" b="1" dirty="0">
                <a:solidFill>
                  <a:schemeClr val="accent1"/>
                </a:solidFill>
              </a:rPr>
              <a:t>T</a:t>
            </a:r>
            <a:r>
              <a:rPr lang="en-US" altLang="en-US" dirty="0"/>
              <a:t>ransfer)—R. Fielding, 2000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Idea: URI names resource, not page or action </a:t>
            </a:r>
          </a:p>
          <a:p>
            <a:pPr lvl="1" eaLnBrk="1" hangingPunct="1"/>
            <a:r>
              <a:rPr lang="en-US" altLang="en-US" dirty="0"/>
              <a:t>Self-contained: which resource, and what to do to it</a:t>
            </a:r>
          </a:p>
          <a:p>
            <a:pPr lvl="1" eaLnBrk="1" hangingPunct="1"/>
            <a:r>
              <a:rPr lang="en-US" altLang="en-US" dirty="0"/>
              <a:t>Responses include hyperlinks to discover additional RESTful resources</a:t>
            </a:r>
          </a:p>
          <a:p>
            <a:pPr lvl="1" eaLnBrk="1" hangingPunct="1"/>
            <a:r>
              <a:rPr lang="ja-JP" altLang="en-US" dirty="0"/>
              <a:t>“</a:t>
            </a:r>
            <a:r>
              <a:rPr lang="en-US" altLang="ja-JP" dirty="0"/>
              <a:t>a post hoc [after the fact] description of the features that made the Web successful</a:t>
            </a:r>
            <a:r>
              <a:rPr lang="ja-JP" altLang="en-US" dirty="0"/>
              <a:t>”</a:t>
            </a:r>
            <a:endParaRPr lang="en-US" altLang="ja-JP" dirty="0"/>
          </a:p>
          <a:p>
            <a:pPr eaLnBrk="1" hangingPunct="1"/>
            <a:r>
              <a:rPr lang="en-US" altLang="en-US" dirty="0"/>
              <a:t>A service (in the SOA sense) whose operations are like this is a RESTful service</a:t>
            </a:r>
          </a:p>
          <a:p>
            <a:pPr eaLnBrk="1" hangingPunct="1"/>
            <a:r>
              <a:rPr lang="en-US" altLang="en-US" dirty="0"/>
              <a:t>Ideally, RESTful URIs name the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Routes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MVC, each interaction the user can do is handled by a controller action</a:t>
            </a:r>
          </a:p>
          <a:p>
            <a:pPr lvl="1" eaLnBrk="1" hangingPunct="1"/>
            <a:r>
              <a:rPr lang="en-US" altLang="en-US" dirty="0"/>
              <a:t>Ruby method that handles that interaction </a:t>
            </a:r>
          </a:p>
          <a:p>
            <a:pPr eaLnBrk="1" hangingPunct="1"/>
            <a:r>
              <a:rPr lang="en-US" altLang="en-US" dirty="0"/>
              <a:t>A route maps </a:t>
            </a:r>
            <a:r>
              <a:rPr lang="en-US" altLang="en-US" dirty="0">
                <a:latin typeface="Lucida Console" charset="0"/>
                <a:ea typeface="Lucida Console" charset="0"/>
                <a:cs typeface="Lucida Console" charset="0"/>
              </a:rPr>
              <a:t>&lt;HTTP method, URI&gt; </a:t>
            </a:r>
            <a:r>
              <a:rPr lang="en-US" altLang="en-US" dirty="0"/>
              <a:t>to controller action</a:t>
            </a:r>
          </a:p>
          <a:p>
            <a:pPr eaLnBrk="1" hangingPunct="1"/>
            <a:r>
              <a:rPr lang="en-US" altLang="en-US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3810000"/>
          <a:ext cx="8458200" cy="238125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Route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GET /movies/3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Show info about movie whose ID=3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POST /movies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Create new movie from attached form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PUT /movies/5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Update movie ID 5 from attached form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DELETE /movies/5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Delete movie whose ID=5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Brief Intro to Rails'</a:t>
            </a:r>
            <a:r>
              <a:rPr lang="en-US" altLang="ja-JP" dirty="0"/>
              <a:t> Routing Subsystem</a:t>
            </a:r>
            <a:endParaRPr lang="en-US" altLang="en-US" dirty="0"/>
          </a:p>
        </p:txBody>
      </p:sp>
      <p:sp>
        <p:nvSpPr>
          <p:cNvPr id="962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dispatch &lt;</a:t>
            </a:r>
            <a:r>
              <a:rPr lang="en-US" altLang="en-US" dirty="0" err="1"/>
              <a:t>method,URI</a:t>
            </a:r>
            <a:r>
              <a:rPr lang="en-US" altLang="en-US" dirty="0"/>
              <a:t>&gt; to correct controller action</a:t>
            </a:r>
          </a:p>
          <a:p>
            <a:pPr eaLnBrk="1" hangingPunct="1"/>
            <a:r>
              <a:rPr lang="en-US" altLang="en-US" dirty="0"/>
              <a:t>provides helper methods that generate a &lt;</a:t>
            </a:r>
            <a:r>
              <a:rPr lang="en-US" altLang="en-US" dirty="0" err="1"/>
              <a:t>method,URI</a:t>
            </a:r>
            <a:r>
              <a:rPr lang="en-US" altLang="en-US" dirty="0"/>
              <a:t>&gt; pair given a controller action</a:t>
            </a:r>
          </a:p>
          <a:p>
            <a:pPr eaLnBrk="1" hangingPunct="1"/>
            <a:r>
              <a:rPr lang="en-US" altLang="en-US" dirty="0"/>
              <a:t>parses query parameters from both URI and form submission into a convenient hash</a:t>
            </a:r>
          </a:p>
          <a:p>
            <a:pPr eaLnBrk="1" hangingPunct="1"/>
            <a:r>
              <a:rPr lang="en-US" altLang="en-US" dirty="0"/>
              <a:t>Built-in shortcuts to generate all CRUD routes (though most apps will also have other routes)</a:t>
            </a:r>
          </a:p>
        </p:txBody>
      </p:sp>
      <p:grpSp>
        <p:nvGrpSpPr>
          <p:cNvPr id="96259" name="Group 6"/>
          <p:cNvGrpSpPr>
            <a:grpSpLocks/>
          </p:cNvGrpSpPr>
          <p:nvPr/>
        </p:nvGrpSpPr>
        <p:grpSpPr bwMode="auto">
          <a:xfrm>
            <a:off x="98425" y="4343400"/>
            <a:ext cx="8991600" cy="2057400"/>
            <a:chOff x="152400" y="4648200"/>
            <a:chExt cx="8991600" cy="2057400"/>
          </a:xfrm>
        </p:grpSpPr>
        <p:sp>
          <p:nvSpPr>
            <p:cNvPr id="96260" name="TextBox 4"/>
            <p:cNvSpPr txBox="1">
              <a:spLocks noChangeArrowheads="1"/>
            </p:cNvSpPr>
            <p:nvPr/>
          </p:nvSpPr>
          <p:spPr bwMode="auto">
            <a:xfrm>
              <a:off x="152400" y="4889500"/>
              <a:ext cx="8991600" cy="18161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charset="0"/>
                </a:rPr>
                <a:t>I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 GET /movies          {:action=&gt;"index",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charset="0"/>
                </a:rPr>
                <a:t>C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POST /movies          {:action=&gt;"create",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  GET /movies/new      {:action=&gt;"new",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  GET /movies/:id/edit {:action=&gt;"edit",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charset="0"/>
                </a:rPr>
                <a:t>R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 GET /movies/:id      {:action=&gt;"show", :controller=&gt;"movies"}</a:t>
              </a:r>
              <a:endParaRPr lang="en-US" altLang="en-US" sz="1600">
                <a:solidFill>
                  <a:srgbClr val="FF0000"/>
                </a:solidFill>
                <a:latin typeface="Lucida Sans Typewriter" charset="0"/>
              </a:endParaRP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charset="0"/>
                </a:rPr>
                <a:t>U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 PUT /movies/:id      {:action=&gt;"update",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charset="0"/>
                </a:rPr>
                <a:t>D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DELETE /movies/:id      {:action=&gt;"destroy", :controller=&gt;"movies"}</a:t>
              </a:r>
            </a:p>
            <a:p>
              <a:pPr eaLnBrk="1" hangingPunct="1"/>
              <a:endParaRPr lang="en-US" altLang="en-US" sz="1600">
                <a:solidFill>
                  <a:srgbClr val="333399"/>
                </a:solidFill>
                <a:latin typeface="Lucida Sans Typewriter" charset="0"/>
              </a:endParaRPr>
            </a:p>
          </p:txBody>
        </p:sp>
        <p:sp>
          <p:nvSpPr>
            <p:cNvPr id="96261" name="TextBox 5"/>
            <p:cNvSpPr txBox="1">
              <a:spLocks noChangeArrowheads="1"/>
            </p:cNvSpPr>
            <p:nvPr/>
          </p:nvSpPr>
          <p:spPr bwMode="auto">
            <a:xfrm>
              <a:off x="228600" y="4648200"/>
              <a:ext cx="182880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b="1">
                  <a:latin typeface="Courier" charset="0"/>
                </a:rPr>
                <a:t> rake routes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6238" y="5535613"/>
            <a:ext cx="8382000" cy="228600"/>
          </a:xfrm>
          <a:prstGeom prst="rect">
            <a:avLst/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Helvetic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238" y="5035550"/>
            <a:ext cx="8382000" cy="228600"/>
          </a:xfrm>
          <a:prstGeom prst="rect">
            <a:avLst/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Helvetica" charset="0"/>
            </a:endParaRPr>
          </a:p>
        </p:txBody>
      </p:sp>
      <p:sp>
        <p:nvSpPr>
          <p:cNvPr id="1085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GET /movies/3/edit  HTTP/1.0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22891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dirty="0"/>
              <a:t>Matches route:</a:t>
            </a:r>
          </a:p>
          <a:p>
            <a:pPr eaLnBrk="1" hangingPunct="1">
              <a:defRPr/>
            </a:pPr>
            <a:r>
              <a:rPr lang="en-US" altLang="en-US" dirty="0"/>
              <a:t>GET /movies/:id/edit {:action=&gt;"edit", :controller=&gt;"movies"}</a:t>
            </a:r>
          </a:p>
          <a:p>
            <a:pPr eaLnBrk="1" hangingPunct="1">
              <a:defRPr/>
            </a:pPr>
            <a:r>
              <a:rPr lang="en-US" altLang="en-US" dirty="0"/>
              <a:t>Parse wildcard parameters: </a:t>
            </a:r>
            <a:r>
              <a:rPr lang="en-US" altLang="en-US" dirty="0" err="1"/>
              <a:t>params</a:t>
            </a:r>
            <a:r>
              <a:rPr lang="en-US" altLang="en-US" dirty="0"/>
              <a:t>[:id] = "3"</a:t>
            </a:r>
          </a:p>
          <a:p>
            <a:pPr eaLnBrk="1" hangingPunct="1">
              <a:defRPr/>
            </a:pPr>
            <a:r>
              <a:rPr lang="en-US" altLang="en-US" dirty="0"/>
              <a:t>Dispatch to edit method in </a:t>
            </a:r>
            <a:r>
              <a:rPr lang="en-US" altLang="en-US" dirty="0" err="1"/>
              <a:t>movies_controller.rb</a:t>
            </a: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To include a URI in generated view that will submit the form to the update controller action with </a:t>
            </a:r>
            <a:r>
              <a:rPr lang="en-US" altLang="en-US" dirty="0" err="1"/>
              <a:t>params</a:t>
            </a:r>
            <a:r>
              <a:rPr lang="en-US" altLang="en-US" dirty="0"/>
              <a:t>[:id]==3, call helper: 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err="1"/>
              <a:t>update_movie_path</a:t>
            </a:r>
            <a:r>
              <a:rPr lang="en-US" altLang="en-US" dirty="0"/>
              <a:t>(3) # =&gt; PUT /movies/3</a:t>
            </a:r>
          </a:p>
        </p:txBody>
      </p:sp>
      <p:grpSp>
        <p:nvGrpSpPr>
          <p:cNvPr id="98309" name="Group 7"/>
          <p:cNvGrpSpPr>
            <a:grpSpLocks/>
          </p:cNvGrpSpPr>
          <p:nvPr/>
        </p:nvGrpSpPr>
        <p:grpSpPr bwMode="auto">
          <a:xfrm>
            <a:off x="304800" y="4000500"/>
            <a:ext cx="8991600" cy="2057400"/>
            <a:chOff x="152400" y="4648200"/>
            <a:chExt cx="8991600" cy="2057400"/>
          </a:xfrm>
        </p:grpSpPr>
        <p:sp>
          <p:nvSpPr>
            <p:cNvPr id="98310" name="TextBox 4"/>
            <p:cNvSpPr txBox="1">
              <a:spLocks noChangeArrowheads="1"/>
            </p:cNvSpPr>
            <p:nvPr/>
          </p:nvSpPr>
          <p:spPr bwMode="auto">
            <a:xfrm>
              <a:off x="152400" y="4889500"/>
              <a:ext cx="8991600" cy="18161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charset="0"/>
                </a:rPr>
                <a:t>I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 GET /movies          {:action=&gt;"index",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charset="0"/>
                </a:rPr>
                <a:t>C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POST /movies          {:action=&gt;"create",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  GET /movies/new      {:action=&gt;"new",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  GET /movies/:id/edit {:action=&gt;"edit",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charset="0"/>
                </a:rPr>
                <a:t>R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 GET /movies/:id      {:action=&gt;"show", :controller=&gt;"movies"}</a:t>
              </a:r>
              <a:endParaRPr lang="en-US" altLang="en-US" sz="1600">
                <a:solidFill>
                  <a:srgbClr val="FF0000"/>
                </a:solidFill>
                <a:latin typeface="Lucida Sans Typewriter" charset="0"/>
              </a:endParaRP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charset="0"/>
                </a:rPr>
                <a:t>U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 PUT /movies/:id      {:action=&gt;"update",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charset="0"/>
                </a:rPr>
                <a:t>D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DELETE /movies/:id      {:action=&gt;"destroy", :controller=&gt;"movies"}</a:t>
              </a:r>
            </a:p>
            <a:p>
              <a:pPr eaLnBrk="1" hangingPunct="1"/>
              <a:endParaRPr lang="en-US" altLang="en-US" sz="1600">
                <a:solidFill>
                  <a:srgbClr val="333399"/>
                </a:solidFill>
                <a:latin typeface="Lucida Sans Typewriter" charset="0"/>
              </a:endParaRPr>
            </a:p>
          </p:txBody>
        </p:sp>
        <p:sp>
          <p:nvSpPr>
            <p:cNvPr id="98311" name="TextBox 9"/>
            <p:cNvSpPr txBox="1">
              <a:spLocks noChangeArrowheads="1"/>
            </p:cNvSpPr>
            <p:nvPr/>
          </p:nvSpPr>
          <p:spPr bwMode="auto">
            <a:xfrm>
              <a:off x="228600" y="4648200"/>
              <a:ext cx="182880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b="1">
                  <a:latin typeface="Courier" charset="0"/>
                </a:rPr>
                <a:t> rake routes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CRUD on a RESTful resource:</a:t>
            </a:r>
            <a:br>
              <a:rPr lang="en-US" altLang="en-US"/>
            </a:br>
            <a:r>
              <a:rPr lang="en-US" altLang="en-US"/>
              <a:t>resources :movies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get '/movies' =&gt; '</a:t>
            </a:r>
            <a:r>
              <a:rPr lang="en-US" altLang="en-US" dirty="0" err="1"/>
              <a:t>movies#index</a:t>
            </a:r>
            <a:r>
              <a:rPr lang="en-US" altLang="en-US" dirty="0"/>
              <a:t>', :as =&gt; 'movies'</a:t>
            </a:r>
          </a:p>
          <a:p>
            <a:pPr eaLnBrk="1" hangingPunct="1"/>
            <a:r>
              <a:rPr lang="en-US" altLang="en-US" dirty="0"/>
              <a:t>get '/movies/:id/new'=&gt;'</a:t>
            </a:r>
            <a:r>
              <a:rPr lang="en-US" altLang="en-US" dirty="0" err="1"/>
              <a:t>movies#new</a:t>
            </a:r>
            <a:r>
              <a:rPr lang="en-US" altLang="en-US" dirty="0"/>
              <a:t>', :as=&gt;'</a:t>
            </a:r>
            <a:r>
              <a:rPr lang="en-US" altLang="en-US" dirty="0" err="1"/>
              <a:t>new_movie</a:t>
            </a:r>
            <a:r>
              <a:rPr lang="en-US" altLang="en-US" dirty="0"/>
              <a:t>'</a:t>
            </a:r>
          </a:p>
          <a:p>
            <a:pPr eaLnBrk="1" hangingPunct="1"/>
            <a:r>
              <a:rPr lang="en-US" altLang="en-US" dirty="0"/>
              <a:t>post '/movies' =&gt; '</a:t>
            </a:r>
            <a:r>
              <a:rPr lang="en-US" altLang="en-US" dirty="0" err="1"/>
              <a:t>movies#create</a:t>
            </a:r>
            <a:r>
              <a:rPr lang="en-US" altLang="en-US" dirty="0"/>
              <a:t>', :as =&gt; 'movie'</a:t>
            </a:r>
          </a:p>
          <a:p>
            <a:pPr eaLnBrk="1" hangingPunct="1"/>
            <a:r>
              <a:rPr lang="en-US" altLang="en-US" dirty="0"/>
              <a:t>get '/movies/:id' =&gt; '</a:t>
            </a:r>
            <a:r>
              <a:rPr lang="en-US" altLang="en-US" dirty="0" err="1"/>
              <a:t>movies#show</a:t>
            </a:r>
            <a:r>
              <a:rPr lang="en-US" altLang="en-US" dirty="0"/>
              <a:t>', :as =&gt; 'movie'</a:t>
            </a:r>
          </a:p>
          <a:p>
            <a:pPr eaLnBrk="1" hangingPunct="1"/>
            <a:r>
              <a:rPr lang="en-US" altLang="en-US" dirty="0"/>
              <a:t>get '/movies/:id/edit' =&gt; '</a:t>
            </a:r>
            <a:r>
              <a:rPr lang="en-US" altLang="en-US" dirty="0" err="1"/>
              <a:t>movies#edit</a:t>
            </a:r>
            <a:r>
              <a:rPr lang="en-US" altLang="en-US" dirty="0"/>
              <a:t>', :as =&gt; '</a:t>
            </a:r>
            <a:r>
              <a:rPr lang="en-US" altLang="en-US" dirty="0" err="1"/>
              <a:t>edit_movie</a:t>
            </a:r>
            <a:r>
              <a:rPr lang="en-US" altLang="en-US" dirty="0"/>
              <a:t>'</a:t>
            </a:r>
          </a:p>
          <a:p>
            <a:pPr eaLnBrk="1" hangingPunct="1"/>
            <a:r>
              <a:rPr lang="en-US" altLang="en-US" dirty="0"/>
              <a:t>put '/movies/:id'=&gt;'</a:t>
            </a:r>
            <a:r>
              <a:rPr lang="en-US" altLang="en-US" dirty="0" err="1"/>
              <a:t>movies#update</a:t>
            </a:r>
            <a:r>
              <a:rPr lang="en-US" altLang="en-US" dirty="0"/>
              <a:t>', :as=&gt;'movie'</a:t>
            </a:r>
          </a:p>
          <a:p>
            <a:pPr eaLnBrk="1" hangingPunct="1"/>
            <a:r>
              <a:rPr lang="en-US" altLang="en-US" dirty="0"/>
              <a:t>delete '/movies/:id' =&gt; '</a:t>
            </a:r>
            <a:r>
              <a:rPr lang="en-US" altLang="en-US" dirty="0" err="1"/>
              <a:t>movies#destroy</a:t>
            </a:r>
            <a:r>
              <a:rPr lang="en-US" altLang="en-US" dirty="0"/>
              <a:t>', :as=&gt;'movie'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733800"/>
          <a:ext cx="8458200" cy="238125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Route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GET /movies/3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Show info about movie whose ID=3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POST /movies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Create new movie from attached form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PUT /movies/5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Update movie ID 5 from attached form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DELETE /movies/5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Delete movie whose ID=5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3600" dirty="0"/>
              <a:t>Which statement is NOT true regarding Rails RESTful routes and the resources to which they refer?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/>
              <a:t>A resource may be existing content or a request to modify something.</a:t>
            </a:r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/>
              <a:t>In an MVC app, every route must eventually trigger a controller action. </a:t>
            </a:r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/>
              <a:t>One common set of RESTful actions is the CRUD actions on models. </a:t>
            </a:r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/>
              <a:t>The route always contains one or more "wildcard" parameters, such as :id, to identify the particular resource instance in the operation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Template Views and </a:t>
            </a:r>
            <a:r>
              <a:rPr lang="en-US" altLang="en-US" dirty="0" err="1"/>
              <a:t>Haml</a:t>
            </a:r>
            <a:endParaRPr lang="en-US" altLang="en-US" dirty="0"/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4452938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Engineering Software as a Service §2.8</a:t>
            </a:r>
          </a:p>
          <a:p>
            <a:pPr eaLnBrk="1" hangingPunct="1">
              <a:defRPr/>
            </a:pPr>
            <a:r>
              <a:rPr lang="en-US" altLang="en-US"/>
              <a:t>Armando Fox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Client-Server vs. Peer-to-Peer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822325" y="1846264"/>
            <a:ext cx="7543800" cy="1943300"/>
          </a:xfrm>
        </p:spPr>
        <p:txBody>
          <a:bodyPr rtlCol="0">
            <a:normAutofit fontScale="85000" lnSpcReduction="20000"/>
          </a:bodyPr>
          <a:lstStyle/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High-level architecture of the overall system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Soon we’l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 talk about architecture inside boxes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and server each specialized for their tasks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Client: ask questions on behalf of users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Server: wait for &amp; respond to questions, serve many clients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Patterns capture common structural solutions to recurring problems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Client-Server is an architectural pattern</a:t>
            </a:r>
          </a:p>
        </p:txBody>
      </p:sp>
      <p:grpSp>
        <p:nvGrpSpPr>
          <p:cNvPr id="20483" name="Group 13"/>
          <p:cNvGrpSpPr>
            <a:grpSpLocks/>
          </p:cNvGrpSpPr>
          <p:nvPr/>
        </p:nvGrpSpPr>
        <p:grpSpPr bwMode="auto">
          <a:xfrm>
            <a:off x="1403350" y="3886200"/>
            <a:ext cx="6381750" cy="2190750"/>
            <a:chOff x="1447800" y="3842173"/>
            <a:chExt cx="6381750" cy="2190750"/>
          </a:xfrm>
        </p:grpSpPr>
        <p:grpSp>
          <p:nvGrpSpPr>
            <p:cNvPr id="20484" name="Group 41"/>
            <p:cNvGrpSpPr>
              <a:grpSpLocks/>
            </p:cNvGrpSpPr>
            <p:nvPr/>
          </p:nvGrpSpPr>
          <p:grpSpPr bwMode="auto">
            <a:xfrm>
              <a:off x="1905000" y="3994573"/>
              <a:ext cx="5715000" cy="1828800"/>
              <a:chOff x="990600" y="4572000"/>
              <a:chExt cx="5715000" cy="1828800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990600" y="4876800"/>
                <a:ext cx="381000" cy="304800"/>
              </a:xfrm>
              <a:prstGeom prst="rect">
                <a:avLst/>
              </a:prstGeom>
              <a:gradFill rotWithShape="1">
                <a:gsLst>
                  <a:gs pos="0">
                    <a:srgbClr val="CBFFFF"/>
                  </a:gs>
                  <a:gs pos="100000">
                    <a:srgbClr val="B5E5E9"/>
                  </a:gs>
                </a:gsLst>
                <a:lin ang="5400000"/>
              </a:gra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000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C</a:t>
                </a: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371600" y="5486400"/>
                <a:ext cx="381000" cy="304800"/>
              </a:xfrm>
              <a:prstGeom prst="rect">
                <a:avLst/>
              </a:prstGeom>
              <a:gradFill rotWithShape="1">
                <a:gsLst>
                  <a:gs pos="0">
                    <a:srgbClr val="CBFFFF"/>
                  </a:gs>
                  <a:gs pos="100000">
                    <a:srgbClr val="B5E5E9"/>
                  </a:gs>
                </a:gsLst>
                <a:lin ang="5400000"/>
              </a:gra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000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C</a:t>
                </a: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752600" y="6096000"/>
                <a:ext cx="381000" cy="304800"/>
              </a:xfrm>
              <a:prstGeom prst="rect">
                <a:avLst/>
              </a:prstGeom>
              <a:gradFill rotWithShape="1">
                <a:gsLst>
                  <a:gs pos="0">
                    <a:srgbClr val="CBFFFF"/>
                  </a:gs>
                  <a:gs pos="100000">
                    <a:srgbClr val="B5E5E9"/>
                  </a:gs>
                </a:gsLst>
                <a:lin ang="5400000"/>
              </a:gra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000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C</a:t>
                </a: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1828800" y="4572000"/>
                <a:ext cx="381000" cy="304800"/>
              </a:xfrm>
              <a:prstGeom prst="rect">
                <a:avLst/>
              </a:prstGeom>
              <a:gradFill rotWithShape="1">
                <a:gsLst>
                  <a:gs pos="0">
                    <a:srgbClr val="CBFFFF"/>
                  </a:gs>
                  <a:gs pos="100000">
                    <a:srgbClr val="B5E5E9"/>
                  </a:gs>
                </a:gsLst>
                <a:lin ang="5400000"/>
              </a:gra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latin typeface="+mn-lt"/>
                    <a:ea typeface="ＭＳ Ｐゴシック" charset="0"/>
                    <a:cs typeface="ＭＳ Ｐゴシック" charset="0"/>
                  </a:rPr>
                  <a:t>C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895600" y="5105400"/>
                <a:ext cx="609600" cy="609600"/>
              </a:xfrm>
              <a:prstGeom prst="rect">
                <a:avLst/>
              </a:prstGeom>
              <a:solidFill>
                <a:srgbClr val="333399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dirty="0">
                    <a:solidFill>
                      <a:srgbClr val="FFFFFF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  <p:cxnSp>
            <p:nvCxnSpPr>
              <p:cNvPr id="11" name="Straight Arrow Connector 10"/>
              <p:cNvCxnSpPr>
                <a:cxnSpLocks noChangeShapeType="1"/>
                <a:stCxn id="8" idx="3"/>
                <a:endCxn id="9" idx="1"/>
              </p:cNvCxnSpPr>
              <p:nvPr/>
            </p:nvCxnSpPr>
            <p:spPr bwMode="auto">
              <a:xfrm>
                <a:off x="2209800" y="4724400"/>
                <a:ext cx="685800" cy="6858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Straight Arrow Connector 12"/>
              <p:cNvCxnSpPr>
                <a:cxnSpLocks noChangeShapeType="1"/>
                <a:stCxn id="5" idx="3"/>
                <a:endCxn id="9" idx="1"/>
              </p:cNvCxnSpPr>
              <p:nvPr/>
            </p:nvCxnSpPr>
            <p:spPr bwMode="auto">
              <a:xfrm>
                <a:off x="1371600" y="5029200"/>
                <a:ext cx="1524000" cy="3810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Straight Arrow Connector 14"/>
              <p:cNvCxnSpPr>
                <a:cxnSpLocks noChangeShapeType="1"/>
                <a:stCxn id="6" idx="3"/>
                <a:endCxn id="9" idx="1"/>
              </p:cNvCxnSpPr>
              <p:nvPr/>
            </p:nvCxnSpPr>
            <p:spPr bwMode="auto">
              <a:xfrm flipV="1">
                <a:off x="1752600" y="5410200"/>
                <a:ext cx="1143000" cy="2286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Straight Arrow Connector 16"/>
              <p:cNvCxnSpPr>
                <a:cxnSpLocks noChangeShapeType="1"/>
                <a:stCxn id="7" idx="3"/>
                <a:endCxn id="9" idx="1"/>
              </p:cNvCxnSpPr>
              <p:nvPr/>
            </p:nvCxnSpPr>
            <p:spPr bwMode="auto">
              <a:xfrm flipV="1">
                <a:off x="2133600" y="5410200"/>
                <a:ext cx="762000" cy="8382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4419600" y="5029200"/>
                <a:ext cx="381000" cy="38100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FFFFFF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P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648200" y="5638800"/>
                <a:ext cx="381000" cy="38100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FFFFFF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P</a:t>
                </a: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5410200" y="6019800"/>
                <a:ext cx="381000" cy="38100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FFFFFF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P</a:t>
                </a: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5334000" y="4876800"/>
                <a:ext cx="381000" cy="38100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FFFFFF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P</a:t>
                </a: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6096000" y="4953000"/>
                <a:ext cx="381000" cy="38100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FFFFFF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P</a:t>
                </a: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6324600" y="5715000"/>
                <a:ext cx="381000" cy="38100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FFFFFF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P</a:t>
                </a:r>
              </a:p>
            </p:txBody>
          </p:sp>
          <p:cxnSp>
            <p:nvCxnSpPr>
              <p:cNvPr id="25" name="Straight Arrow Connector 24"/>
              <p:cNvCxnSpPr>
                <a:cxnSpLocks noChangeShapeType="1"/>
                <a:stCxn id="22" idx="2"/>
                <a:endCxn id="23" idx="0"/>
              </p:cNvCxnSpPr>
              <p:nvPr/>
            </p:nvCxnSpPr>
            <p:spPr bwMode="auto">
              <a:xfrm rot="16200000" flipH="1">
                <a:off x="6210300" y="5410200"/>
                <a:ext cx="381000" cy="2286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Straight Arrow Connector 28"/>
              <p:cNvCxnSpPr>
                <a:cxnSpLocks noChangeShapeType="1"/>
                <a:stCxn id="23" idx="1"/>
                <a:endCxn id="20" idx="3"/>
              </p:cNvCxnSpPr>
              <p:nvPr/>
            </p:nvCxnSpPr>
            <p:spPr bwMode="auto">
              <a:xfrm rot="10800000" flipV="1">
                <a:off x="5791200" y="5905500"/>
                <a:ext cx="533400" cy="3048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Straight Arrow Connector 30"/>
              <p:cNvCxnSpPr>
                <a:cxnSpLocks noChangeShapeType="1"/>
                <a:stCxn id="20" idx="0"/>
                <a:endCxn id="22" idx="2"/>
              </p:cNvCxnSpPr>
              <p:nvPr/>
            </p:nvCxnSpPr>
            <p:spPr bwMode="auto">
              <a:xfrm rot="5400000" flipH="1" flipV="1">
                <a:off x="5600700" y="5334000"/>
                <a:ext cx="685800" cy="6858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Straight Arrow Connector 32"/>
              <p:cNvCxnSpPr>
                <a:cxnSpLocks noChangeShapeType="1"/>
                <a:stCxn id="20" idx="1"/>
                <a:endCxn id="19" idx="2"/>
              </p:cNvCxnSpPr>
              <p:nvPr/>
            </p:nvCxnSpPr>
            <p:spPr bwMode="auto">
              <a:xfrm rot="10800000">
                <a:off x="4838700" y="6019800"/>
                <a:ext cx="571500" cy="1905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Straight Arrow Connector 34"/>
              <p:cNvCxnSpPr>
                <a:cxnSpLocks noChangeShapeType="1"/>
                <a:stCxn id="19" idx="3"/>
                <a:endCxn id="21" idx="2"/>
              </p:cNvCxnSpPr>
              <p:nvPr/>
            </p:nvCxnSpPr>
            <p:spPr bwMode="auto">
              <a:xfrm flipV="1">
                <a:off x="5029200" y="5257800"/>
                <a:ext cx="495300" cy="5715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Straight Arrow Connector 36"/>
              <p:cNvCxnSpPr>
                <a:cxnSpLocks noChangeShapeType="1"/>
                <a:stCxn id="18" idx="3"/>
                <a:endCxn id="21" idx="1"/>
              </p:cNvCxnSpPr>
              <p:nvPr/>
            </p:nvCxnSpPr>
            <p:spPr bwMode="auto">
              <a:xfrm flipV="1">
                <a:off x="4800600" y="5067300"/>
                <a:ext cx="533400" cy="1524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Straight Arrow Connector 38"/>
              <p:cNvCxnSpPr>
                <a:cxnSpLocks noChangeShapeType="1"/>
                <a:stCxn id="18" idx="3"/>
                <a:endCxn id="23" idx="1"/>
              </p:cNvCxnSpPr>
              <p:nvPr/>
            </p:nvCxnSpPr>
            <p:spPr bwMode="auto">
              <a:xfrm>
                <a:off x="4800600" y="5219700"/>
                <a:ext cx="1524000" cy="6858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485" name="Group 46"/>
            <p:cNvGrpSpPr>
              <a:grpSpLocks/>
            </p:cNvGrpSpPr>
            <p:nvPr/>
          </p:nvGrpSpPr>
          <p:grpSpPr bwMode="auto">
            <a:xfrm>
              <a:off x="1447800" y="3842173"/>
              <a:ext cx="1371600" cy="2112963"/>
              <a:chOff x="990600" y="1371600"/>
              <a:chExt cx="1371600" cy="2113227"/>
            </a:xfrm>
          </p:grpSpPr>
          <p:pic>
            <p:nvPicPr>
              <p:cNvPr id="20493" name="Picture 9" descr="firefo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1752600"/>
                <a:ext cx="533400" cy="513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94" name="Picture 9" descr="firefo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600" y="2362200"/>
                <a:ext cx="533400" cy="513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95" name="Picture 9" descr="firefo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2971800"/>
                <a:ext cx="533400" cy="513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96" name="Picture 9" descr="firefo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371600"/>
                <a:ext cx="533400" cy="513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486" name="Group 53"/>
            <p:cNvGrpSpPr>
              <a:grpSpLocks/>
            </p:cNvGrpSpPr>
            <p:nvPr/>
          </p:nvGrpSpPr>
          <p:grpSpPr bwMode="auto">
            <a:xfrm>
              <a:off x="5105400" y="4070773"/>
              <a:ext cx="2724150" cy="1962150"/>
              <a:chOff x="4648200" y="1600200"/>
              <a:chExt cx="2724150" cy="1962150"/>
            </a:xfrm>
          </p:grpSpPr>
          <p:pic>
            <p:nvPicPr>
              <p:cNvPr id="20487" name="Picture 4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200" y="1905000"/>
                <a:ext cx="590550" cy="590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88" name="Picture 4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0250" y="1600200"/>
                <a:ext cx="590550" cy="590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89" name="Picture 4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7000" y="1676400"/>
                <a:ext cx="590550" cy="590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90" name="Picture 5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2667000"/>
                <a:ext cx="590550" cy="590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91" name="Picture 5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1200" y="2971800"/>
                <a:ext cx="590550" cy="590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92" name="Picture 5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3000" y="2438400"/>
                <a:ext cx="590550" cy="590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371600"/>
            <a:ext cx="7543800" cy="4022725"/>
          </a:xfrm>
        </p:spPr>
        <p:txBody>
          <a:bodyPr/>
          <a:lstStyle/>
          <a:p>
            <a:pPr eaLnBrk="1" hangingPunct="1"/>
            <a:r>
              <a:rPr lang="en-US" altLang="en-US" sz="4000"/>
              <a:t>HTML is how we must present content to browsers…</a:t>
            </a:r>
          </a:p>
          <a:p>
            <a:pPr eaLnBrk="1" hangingPunct="1"/>
            <a:r>
              <a:rPr lang="en-US" altLang="en-US" sz="4000"/>
              <a:t>…but what's the process by which our app's output becomes HTML?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49" name="Content Placeholder 4" descr="saas_arch.pdf.gi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143000"/>
            <a:ext cx="6457950" cy="4022725"/>
          </a:xfrm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248400" y="3352800"/>
            <a:ext cx="1524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Helvetica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953000" y="1981200"/>
            <a:ext cx="1524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Helvetica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Template View pattern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 consists of markup with selected interpolation to happen at runtime</a:t>
            </a:r>
          </a:p>
          <a:p>
            <a:pPr lvl="1" eaLnBrk="1" hangingPunct="1"/>
            <a:r>
              <a:rPr lang="en-US" altLang="en-US"/>
              <a:t>Usually, values of variables or result of evaluating short bits of code</a:t>
            </a:r>
          </a:p>
          <a:p>
            <a:pPr eaLnBrk="1" hangingPunct="1"/>
            <a:r>
              <a:rPr lang="en-US" altLang="en-US"/>
              <a:t>In Elder Days, this was the app (e.g. PHP)</a:t>
            </a:r>
          </a:p>
          <a:p>
            <a:pPr eaLnBrk="1" hangingPunct="1"/>
            <a:r>
              <a:rPr lang="en-US" altLang="en-US"/>
              <a:t>Alternative: Transform View 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952500" y="4545013"/>
            <a:ext cx="685800" cy="762000"/>
          </a:xfrm>
          <a:prstGeom prst="foldedCorner">
            <a:avLst>
              <a:gd name="adj" fmla="val 16667"/>
            </a:avLst>
          </a:prstGeom>
          <a:solidFill>
            <a:srgbClr val="BFBFB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>
                <a:latin typeface="Helvetica" charset="0"/>
                <a:ea typeface="ＭＳ Ｐゴシック" charset="0"/>
                <a:cs typeface="ＭＳ Ｐゴシック" charset="0"/>
              </a:rPr>
              <a:t>Haml</a:t>
            </a:r>
          </a:p>
        </p:txBody>
      </p:sp>
      <p:sp>
        <p:nvSpPr>
          <p:cNvPr id="10" name="Alternate Process 9"/>
          <p:cNvSpPr>
            <a:spLocks noChangeArrowheads="1"/>
          </p:cNvSpPr>
          <p:nvPr/>
        </p:nvSpPr>
        <p:spPr bwMode="auto">
          <a:xfrm>
            <a:off x="2362200" y="4381500"/>
            <a:ext cx="1066800" cy="457200"/>
          </a:xfrm>
          <a:prstGeom prst="flowChartAlternateProcess">
            <a:avLst/>
          </a:prstGeom>
          <a:solidFill>
            <a:srgbClr val="660066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800">
                <a:solidFill>
                  <a:schemeClr val="bg1"/>
                </a:solidFill>
                <a:latin typeface="Helvetica" charset="0"/>
                <a:ea typeface="ＭＳ Ｐゴシック" charset="0"/>
                <a:cs typeface="ＭＳ Ｐゴシック" charset="0"/>
              </a:rPr>
              <a:t>Closure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638300" y="4602163"/>
            <a:ext cx="1790700" cy="1638300"/>
            <a:chOff x="1638300" y="4838700"/>
            <a:chExt cx="1790700" cy="1638300"/>
          </a:xfrm>
        </p:grpSpPr>
        <p:sp>
          <p:nvSpPr>
            <p:cNvPr id="7" name="Process 6"/>
            <p:cNvSpPr>
              <a:spLocks noChangeArrowheads="1"/>
            </p:cNvSpPr>
            <p:nvPr/>
          </p:nvSpPr>
          <p:spPr bwMode="auto">
            <a:xfrm>
              <a:off x="2362200" y="5486400"/>
              <a:ext cx="1066800" cy="99060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Renderer (Action-View)</a:t>
              </a:r>
            </a:p>
          </p:txBody>
        </p:sp>
        <p:cxnSp>
          <p:nvCxnSpPr>
            <p:cNvPr id="12" name="Straight Arrow Connector 11"/>
            <p:cNvCxnSpPr>
              <a:cxnSpLocks noChangeShapeType="1"/>
              <a:stCxn id="5" idx="3"/>
              <a:endCxn id="7" idx="1"/>
            </p:cNvCxnSpPr>
            <p:nvPr/>
          </p:nvCxnSpPr>
          <p:spPr bwMode="auto">
            <a:xfrm>
              <a:off x="1638300" y="5162550"/>
              <a:ext cx="723900" cy="819150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Arrow Connector 13"/>
            <p:cNvCxnSpPr>
              <a:cxnSpLocks noChangeShapeType="1"/>
              <a:stCxn id="10" idx="2"/>
              <a:endCxn id="7" idx="0"/>
            </p:cNvCxnSpPr>
            <p:nvPr/>
          </p:nvCxnSpPr>
          <p:spPr bwMode="auto">
            <a:xfrm>
              <a:off x="2895600" y="4838700"/>
              <a:ext cx="0" cy="647700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422650" y="5257800"/>
            <a:ext cx="1295400" cy="838200"/>
            <a:chOff x="3429000" y="5562600"/>
            <a:chExt cx="1295400" cy="838200"/>
          </a:xfrm>
        </p:grpSpPr>
        <p:sp>
          <p:nvSpPr>
            <p:cNvPr id="6" name="Folded Corner 5"/>
            <p:cNvSpPr>
              <a:spLocks noChangeArrowheads="1"/>
            </p:cNvSpPr>
            <p:nvPr/>
          </p:nvSpPr>
          <p:spPr bwMode="auto">
            <a:xfrm>
              <a:off x="3962400" y="5562600"/>
              <a:ext cx="762000" cy="838200"/>
            </a:xfrm>
            <a:prstGeom prst="foldedCorner">
              <a:avLst>
                <a:gd name="adj" fmla="val 16667"/>
              </a:avLst>
            </a:prstGeom>
            <a:solidFill>
              <a:srgbClr val="BFBFB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HTML</a:t>
              </a:r>
            </a:p>
          </p:txBody>
        </p:sp>
        <p:sp>
          <p:nvSpPr>
            <p:cNvPr id="16" name="Right Arrow 15"/>
            <p:cNvSpPr>
              <a:spLocks noChangeArrowheads="1"/>
            </p:cNvSpPr>
            <p:nvPr/>
          </p:nvSpPr>
          <p:spPr bwMode="auto">
            <a:xfrm>
              <a:off x="3429000" y="5867400"/>
              <a:ext cx="457200" cy="304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D2D8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600">
                <a:latin typeface="Helvetica" charset="0"/>
              </a:endParaRPr>
            </a:p>
          </p:txBody>
        </p:sp>
      </p:grpSp>
      <p:sp>
        <p:nvSpPr>
          <p:cNvPr id="9" name="Folded Corner 8"/>
          <p:cNvSpPr>
            <a:spLocks noChangeArrowheads="1"/>
          </p:cNvSpPr>
          <p:nvPr/>
        </p:nvSpPr>
        <p:spPr bwMode="auto">
          <a:xfrm>
            <a:off x="952500" y="5456238"/>
            <a:ext cx="704850" cy="857250"/>
          </a:xfrm>
          <a:prstGeom prst="foldedCorner">
            <a:avLst>
              <a:gd name="adj" fmla="val 16667"/>
            </a:avLst>
          </a:prstGeom>
          <a:solidFill>
            <a:srgbClr val="BFBFB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>
                <a:latin typeface="Helvetica" charset="0"/>
                <a:ea typeface="ＭＳ Ｐゴシック" charset="0"/>
                <a:cs typeface="ＭＳ Ｐゴシック" charset="0"/>
              </a:rPr>
              <a:t>erb</a:t>
            </a:r>
            <a:endParaRPr lang="en-US" sz="1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0" name="Straight Arrow Connector 19"/>
          <p:cNvCxnSpPr>
            <a:cxnSpLocks noChangeShapeType="1"/>
            <a:stCxn id="9" idx="3"/>
            <a:endCxn id="7" idx="1"/>
          </p:cNvCxnSpPr>
          <p:nvPr/>
        </p:nvCxnSpPr>
        <p:spPr bwMode="auto">
          <a:xfrm flipV="1">
            <a:off x="1657350" y="5745163"/>
            <a:ext cx="704850" cy="1397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lternate Process 25"/>
          <p:cNvSpPr>
            <a:spLocks noChangeArrowheads="1"/>
          </p:cNvSpPr>
          <p:nvPr/>
        </p:nvSpPr>
        <p:spPr bwMode="auto">
          <a:xfrm>
            <a:off x="5168900" y="4525963"/>
            <a:ext cx="1066800" cy="457200"/>
          </a:xfrm>
          <a:prstGeom prst="flowChartAlternateProcess">
            <a:avLst/>
          </a:prstGeom>
          <a:solidFill>
            <a:srgbClr val="660066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800">
                <a:solidFill>
                  <a:schemeClr val="bg1"/>
                </a:solidFill>
                <a:latin typeface="Helvetica" charset="0"/>
                <a:ea typeface="ＭＳ Ｐゴシック" charset="0"/>
                <a:cs typeface="ＭＳ Ｐゴシック" charset="0"/>
              </a:rPr>
              <a:t>Closure</a:t>
            </a: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143500" y="5456238"/>
            <a:ext cx="1219200" cy="525462"/>
            <a:chOff x="5029201" y="4953000"/>
            <a:chExt cx="1219199" cy="525462"/>
          </a:xfrm>
        </p:grpSpPr>
        <p:sp>
          <p:nvSpPr>
            <p:cNvPr id="27" name="Rounded Rectangle 26"/>
            <p:cNvSpPr>
              <a:spLocks noChangeArrowheads="1"/>
            </p:cNvSpPr>
            <p:nvPr/>
          </p:nvSpPr>
          <p:spPr bwMode="auto">
            <a:xfrm>
              <a:off x="5029201" y="4953000"/>
              <a:ext cx="1066799" cy="373062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</a:t>
              </a:r>
            </a:p>
          </p:txBody>
        </p:sp>
        <p:sp>
          <p:nvSpPr>
            <p:cNvPr id="28" name="Rounded Rectangle 27"/>
            <p:cNvSpPr>
              <a:spLocks noChangeArrowheads="1"/>
            </p:cNvSpPr>
            <p:nvPr/>
          </p:nvSpPr>
          <p:spPr bwMode="auto">
            <a:xfrm>
              <a:off x="5105401" y="5029200"/>
              <a:ext cx="1066799" cy="373062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</a:t>
              </a:r>
            </a:p>
          </p:txBody>
        </p:sp>
        <p:sp>
          <p:nvSpPr>
            <p:cNvPr id="29" name="Rounded Rectangle 28"/>
            <p:cNvSpPr>
              <a:spLocks noChangeArrowheads="1"/>
            </p:cNvSpPr>
            <p:nvPr/>
          </p:nvSpPr>
          <p:spPr bwMode="auto">
            <a:xfrm>
              <a:off x="5181601" y="5105400"/>
              <a:ext cx="1066799" cy="373062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</a:t>
              </a:r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6235700" y="4667250"/>
            <a:ext cx="1593850" cy="1127125"/>
            <a:chOff x="6254946" y="5029200"/>
            <a:chExt cx="1593654" cy="1128277"/>
          </a:xfrm>
        </p:grpSpPr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6705600" y="5029200"/>
              <a:ext cx="1143000" cy="1066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Renderer (Action-View)</a:t>
              </a:r>
            </a:p>
          </p:txBody>
        </p:sp>
        <p:cxnSp>
          <p:nvCxnSpPr>
            <p:cNvPr id="38" name="Straight Arrow Connector 37"/>
            <p:cNvCxnSpPr>
              <a:cxnSpLocks noChangeShapeType="1"/>
              <a:stCxn id="26" idx="3"/>
              <a:endCxn id="32" idx="1"/>
            </p:cNvCxnSpPr>
            <p:nvPr/>
          </p:nvCxnSpPr>
          <p:spPr bwMode="auto">
            <a:xfrm>
              <a:off x="6254946" y="5116941"/>
              <a:ext cx="450654" cy="445659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39"/>
            <p:cNvCxnSpPr>
              <a:cxnSpLocks noChangeShapeType="1"/>
              <a:stCxn id="29" idx="3"/>
              <a:endCxn id="32" idx="1"/>
            </p:cNvCxnSpPr>
            <p:nvPr/>
          </p:nvCxnSpPr>
          <p:spPr bwMode="auto">
            <a:xfrm flipV="1">
              <a:off x="6382143" y="5562600"/>
              <a:ext cx="323457" cy="594877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Folded Corner 33"/>
          <p:cNvSpPr>
            <a:spLocks noChangeArrowheads="1"/>
          </p:cNvSpPr>
          <p:nvPr/>
        </p:nvSpPr>
        <p:spPr bwMode="auto">
          <a:xfrm>
            <a:off x="8281988" y="4078288"/>
            <a:ext cx="609600" cy="762000"/>
          </a:xfrm>
          <a:prstGeom prst="foldedCorner">
            <a:avLst>
              <a:gd name="adj" fmla="val 25444"/>
            </a:avLst>
          </a:prstGeom>
          <a:solidFill>
            <a:srgbClr val="BFBFB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>
                <a:latin typeface="Helvetica" charset="0"/>
                <a:ea typeface="ＭＳ Ｐゴシック" charset="0"/>
                <a:cs typeface="ＭＳ Ｐゴシック" charset="0"/>
              </a:rPr>
              <a:t>XML</a:t>
            </a:r>
          </a:p>
        </p:txBody>
      </p:sp>
      <p:cxnSp>
        <p:nvCxnSpPr>
          <p:cNvPr id="42" name="Straight Arrow Connector 41"/>
          <p:cNvCxnSpPr>
            <a:cxnSpLocks noChangeShapeType="1"/>
            <a:endCxn id="34" idx="1"/>
          </p:cNvCxnSpPr>
          <p:nvPr/>
        </p:nvCxnSpPr>
        <p:spPr bwMode="auto">
          <a:xfrm flipV="1">
            <a:off x="7829550" y="4459288"/>
            <a:ext cx="452438" cy="62865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Folded Corner 34"/>
          <p:cNvSpPr>
            <a:spLocks noChangeArrowheads="1"/>
          </p:cNvSpPr>
          <p:nvPr/>
        </p:nvSpPr>
        <p:spPr bwMode="auto">
          <a:xfrm>
            <a:off x="8207375" y="5329238"/>
            <a:ext cx="609600" cy="762000"/>
          </a:xfrm>
          <a:prstGeom prst="foldedCorner">
            <a:avLst>
              <a:gd name="adj" fmla="val 25444"/>
            </a:avLst>
          </a:prstGeom>
          <a:solidFill>
            <a:srgbClr val="BFBFB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400">
                <a:latin typeface="Arial Narrow" charset="0"/>
                <a:ea typeface="ＭＳ Ｐゴシック" charset="0"/>
                <a:cs typeface="Arial Narrow" charset="0"/>
              </a:rPr>
              <a:t>JSON</a:t>
            </a:r>
          </a:p>
        </p:txBody>
      </p:sp>
      <p:cxnSp>
        <p:nvCxnSpPr>
          <p:cNvPr id="44" name="Straight Arrow Connector 43"/>
          <p:cNvCxnSpPr>
            <a:cxnSpLocks noChangeShapeType="1"/>
            <a:stCxn id="32" idx="3"/>
            <a:endCxn id="35" idx="1"/>
          </p:cNvCxnSpPr>
          <p:nvPr/>
        </p:nvCxnSpPr>
        <p:spPr bwMode="auto">
          <a:xfrm>
            <a:off x="7829550" y="5200650"/>
            <a:ext cx="377825" cy="5095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  <p:bldP spid="5" grpId="0" animBg="1"/>
      <p:bldP spid="10" grpId="0" animBg="1"/>
      <p:bldP spid="2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Haml is HTML on a diet</a:t>
            </a:r>
          </a:p>
        </p:txBody>
      </p:sp>
      <p:sp>
        <p:nvSpPr>
          <p:cNvPr id="106498" name="Content Placeholder 2"/>
          <p:cNvSpPr>
            <a:spLocks noGrp="1"/>
          </p:cNvSpPr>
          <p:nvPr>
            <p:ph idx="1"/>
          </p:nvPr>
        </p:nvSpPr>
        <p:spPr>
          <a:xfrm>
            <a:off x="884238" y="1828800"/>
            <a:ext cx="8229600" cy="4754563"/>
          </a:xfrm>
        </p:spPr>
        <p:txBody>
          <a:bodyPr/>
          <a:lstStyle/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%h1</a:t>
            </a:r>
            <a:r>
              <a:rPr lang="en-US" altLang="en-US">
                <a:solidFill>
                  <a:schemeClr val="accent2"/>
                </a:solidFill>
                <a:latin typeface="Lucida Sans Typewriter" charset="0"/>
              </a:rPr>
              <a:t>.pagename</a:t>
            </a:r>
            <a:r>
              <a:rPr lang="en-US" altLang="en-US">
                <a:latin typeface="Lucida Sans Typewriter" charset="0"/>
              </a:rPr>
              <a:t> All Movies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%table</a:t>
            </a:r>
            <a:r>
              <a:rPr lang="en-US" altLang="en-US">
                <a:solidFill>
                  <a:srgbClr val="FF0000"/>
                </a:solidFill>
                <a:latin typeface="Lucida Sans Typewriter" charset="0"/>
              </a:rPr>
              <a:t>#movies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%thead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  %tr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    %th Movie Title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    %th Release Date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    %th More Info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%tbody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  </a:t>
            </a:r>
            <a:r>
              <a:rPr lang="en-US" altLang="en-US">
                <a:solidFill>
                  <a:srgbClr val="3366FF"/>
                </a:solidFill>
                <a:latin typeface="Lucida Sans Typewriter" charset="0"/>
              </a:rPr>
              <a:t>- @movies.each do |movie|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    %tr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      %td</a:t>
            </a:r>
            <a:r>
              <a:rPr lang="en-US" altLang="en-US">
                <a:solidFill>
                  <a:srgbClr val="3366FF"/>
                </a:solidFill>
                <a:latin typeface="Lucida Sans Typewriter" charset="0"/>
              </a:rPr>
              <a:t>= movie.title</a:t>
            </a:r>
            <a:r>
              <a:rPr lang="en-US" altLang="en-US">
                <a:latin typeface="Lucida Sans Typewriter" charset="0"/>
              </a:rPr>
              <a:t> 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      %td= movie.release_date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      %td= link_to "More on #{movie.title}",  </a:t>
            </a:r>
            <a:r>
              <a:rPr lang="en-US" altLang="en-US" b="1">
                <a:solidFill>
                  <a:srgbClr val="FF0000"/>
                </a:solidFill>
                <a:latin typeface="Lucida Sans Typewriter" charset="0"/>
              </a:rPr>
              <a:t>|</a:t>
            </a:r>
            <a:br>
              <a:rPr lang="en-US" altLang="en-US">
                <a:latin typeface="Lucida Sans Typewriter" charset="0"/>
              </a:rPr>
            </a:br>
            <a:r>
              <a:rPr lang="en-US" altLang="en-US">
                <a:latin typeface="Lucida Sans Typewriter" charset="0"/>
              </a:rPr>
              <a:t>	      movie_path(movie) </a:t>
            </a:r>
            <a:r>
              <a:rPr lang="en-US" altLang="en-US" b="1">
                <a:solidFill>
                  <a:srgbClr val="FF0000"/>
                </a:solidFill>
                <a:latin typeface="Lucida Sans Typewriter" charset="0"/>
              </a:rPr>
              <a:t>|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66FF"/>
                </a:solidFill>
                <a:latin typeface="Lucida Sans Typewriter" charset="0"/>
              </a:rPr>
              <a:t>= link_to 'Add new movie', new_movie_path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Don'</a:t>
            </a:r>
            <a:r>
              <a:rPr lang="en-US" altLang="ja-JP" dirty="0"/>
              <a:t>t put code in your views</a:t>
            </a:r>
            <a:endParaRPr lang="en-US" altLang="en-US" dirty="0"/>
          </a:p>
        </p:txBody>
      </p:sp>
      <p:sp>
        <p:nvSpPr>
          <p:cNvPr id="1085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Syntactically, you can put any code in view</a:t>
            </a:r>
          </a:p>
          <a:p>
            <a:pPr eaLnBrk="1" hangingPunct="1"/>
            <a:r>
              <a:rPr lang="en-US" altLang="en-US"/>
              <a:t>But MVC advocates thin views and controllers</a:t>
            </a:r>
          </a:p>
          <a:p>
            <a:pPr lvl="1" eaLnBrk="1" hangingPunct="1"/>
            <a:r>
              <a:rPr lang="en-US" altLang="en-US"/>
              <a:t>Haml makes deliberately awkward to put in lots of code</a:t>
            </a:r>
          </a:p>
          <a:p>
            <a:pPr eaLnBrk="1" hangingPunct="1"/>
            <a:r>
              <a:rPr lang="en-US" altLang="en-US"/>
              <a:t>Helpers (methods that "</a:t>
            </a:r>
            <a:r>
              <a:rPr lang="en-US" altLang="ja-JP"/>
              <a:t>prettify" objects for including in views) have their own place in Rails app</a:t>
            </a:r>
          </a:p>
          <a:p>
            <a:pPr eaLnBrk="1" hangingPunct="1"/>
            <a:r>
              <a:rPr lang="en-US" altLang="en-US"/>
              <a:t>Alternative to Haml: html.erb (Embedded Ruby) templates, look more like PHP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Summary and Reflections:</a:t>
            </a:r>
            <a:br>
              <a:rPr lang="en-US" altLang="en-US" dirty="0"/>
            </a:br>
            <a:r>
              <a:rPr lang="en-US" altLang="en-US" dirty="0"/>
              <a:t> SaaS Architecture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5500" y="4456113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Engineering Software as a Service §2.9-2.10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big picture (technologies)</a:t>
            </a:r>
          </a:p>
        </p:txBody>
      </p:sp>
      <p:sp>
        <p:nvSpPr>
          <p:cNvPr id="111618" name="Rectangle 4"/>
          <p:cNvSpPr>
            <a:spLocks noChangeArrowheads="1"/>
          </p:cNvSpPr>
          <p:nvPr/>
        </p:nvSpPr>
        <p:spPr bwMode="auto">
          <a:xfrm>
            <a:off x="3810000" y="28956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Controller</a:t>
            </a:r>
          </a:p>
        </p:txBody>
      </p:sp>
      <p:sp>
        <p:nvSpPr>
          <p:cNvPr id="111619" name="Rectangle 5"/>
          <p:cNvSpPr>
            <a:spLocks noChangeArrowheads="1"/>
          </p:cNvSpPr>
          <p:nvPr/>
        </p:nvSpPr>
        <p:spPr bwMode="auto">
          <a:xfrm>
            <a:off x="2438400" y="40386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View</a:t>
            </a:r>
          </a:p>
        </p:txBody>
      </p:sp>
      <p:sp>
        <p:nvSpPr>
          <p:cNvPr id="111620" name="Rectangle 6"/>
          <p:cNvSpPr>
            <a:spLocks noChangeArrowheads="1"/>
          </p:cNvSpPr>
          <p:nvPr/>
        </p:nvSpPr>
        <p:spPr bwMode="auto">
          <a:xfrm>
            <a:off x="5181600" y="40386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Model</a:t>
            </a:r>
          </a:p>
        </p:txBody>
      </p:sp>
      <p:cxnSp>
        <p:nvCxnSpPr>
          <p:cNvPr id="111621" name="AutoShape 7"/>
          <p:cNvCxnSpPr>
            <a:cxnSpLocks noChangeShapeType="1"/>
            <a:stCxn id="111619" idx="0"/>
            <a:endCxn id="111618" idx="1"/>
          </p:cNvCxnSpPr>
          <p:nvPr/>
        </p:nvCxnSpPr>
        <p:spPr bwMode="auto">
          <a:xfrm rot="-5400000">
            <a:off x="3162300" y="3390900"/>
            <a:ext cx="800100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22" name="AutoShape 8"/>
          <p:cNvCxnSpPr>
            <a:cxnSpLocks noChangeShapeType="1"/>
            <a:stCxn id="111618" idx="3"/>
            <a:endCxn id="111620" idx="0"/>
          </p:cNvCxnSpPr>
          <p:nvPr/>
        </p:nvCxnSpPr>
        <p:spPr bwMode="auto">
          <a:xfrm>
            <a:off x="5562600" y="3238500"/>
            <a:ext cx="495300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23" name="AutoShape 11"/>
          <p:cNvSpPr>
            <a:spLocks noChangeArrowheads="1"/>
          </p:cNvSpPr>
          <p:nvPr/>
        </p:nvSpPr>
        <p:spPr bwMode="auto">
          <a:xfrm>
            <a:off x="152400" y="1828800"/>
            <a:ext cx="3200400" cy="1020763"/>
          </a:xfrm>
          <a:prstGeom prst="wedgeRoundRectCallout">
            <a:avLst>
              <a:gd name="adj1" fmla="val 63079"/>
              <a:gd name="adj2" fmla="val 4654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charset="0"/>
              </a:rPr>
              <a:t>• URI</a:t>
            </a:r>
            <a:r>
              <a:rPr lang="ja-JP" altLang="en-US" sz="1800">
                <a:latin typeface="Helvetica" charset="0"/>
              </a:rPr>
              <a:t>’</a:t>
            </a:r>
            <a:r>
              <a:rPr lang="en-US" altLang="ja-JP" sz="1800">
                <a:latin typeface="Helvetica" charset="0"/>
              </a:rPr>
              <a:t>s, HTTP, TCP/IP stack</a:t>
            </a:r>
          </a:p>
          <a:p>
            <a:pPr eaLnBrk="1" hangingPunct="1"/>
            <a:r>
              <a:rPr lang="en-US" altLang="en-US" sz="1800">
                <a:latin typeface="Helvetica" charset="0"/>
              </a:rPr>
              <a:t>• REST &amp; RESTful routes</a:t>
            </a:r>
          </a:p>
        </p:txBody>
      </p:sp>
      <p:sp>
        <p:nvSpPr>
          <p:cNvPr id="111624" name="AutoShape 12"/>
          <p:cNvSpPr>
            <a:spLocks noChangeArrowheads="1"/>
          </p:cNvSpPr>
          <p:nvPr/>
        </p:nvSpPr>
        <p:spPr bwMode="auto">
          <a:xfrm>
            <a:off x="5334000" y="4953000"/>
            <a:ext cx="3733800" cy="714375"/>
          </a:xfrm>
          <a:prstGeom prst="wedgeRoundRectCallout">
            <a:avLst>
              <a:gd name="adj1" fmla="val -17644"/>
              <a:gd name="adj2" fmla="val -7075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charset="0"/>
              </a:rPr>
              <a:t>• Databases &amp; migrations </a:t>
            </a:r>
          </a:p>
          <a:p>
            <a:pPr eaLnBrk="1" hangingPunct="1"/>
            <a:r>
              <a:rPr lang="en-US" altLang="en-US" sz="1800">
                <a:latin typeface="Helvetica" charset="0"/>
              </a:rPr>
              <a:t>• CRUD</a:t>
            </a:r>
          </a:p>
          <a:p>
            <a:pPr eaLnBrk="1" hangingPunct="1"/>
            <a:endParaRPr lang="en-US" altLang="en-US" sz="1800">
              <a:solidFill>
                <a:srgbClr val="660066"/>
              </a:solidFill>
              <a:latin typeface="Helvetica" charset="0"/>
            </a:endParaRPr>
          </a:p>
        </p:txBody>
      </p:sp>
      <p:sp>
        <p:nvSpPr>
          <p:cNvPr id="111625" name="AutoShape 13"/>
          <p:cNvSpPr>
            <a:spLocks noChangeArrowheads="1"/>
          </p:cNvSpPr>
          <p:nvPr/>
        </p:nvSpPr>
        <p:spPr bwMode="auto">
          <a:xfrm>
            <a:off x="1447800" y="5334000"/>
            <a:ext cx="3124200" cy="714375"/>
          </a:xfrm>
          <a:prstGeom prst="wedgeRoundRectCallout">
            <a:avLst>
              <a:gd name="adj1" fmla="val 23606"/>
              <a:gd name="adj2" fmla="val -8404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charset="0"/>
              </a:rPr>
              <a:t>• HTML &amp; CSS</a:t>
            </a:r>
          </a:p>
          <a:p>
            <a:pPr eaLnBrk="1" hangingPunct="1"/>
            <a:r>
              <a:rPr lang="en-US" altLang="en-US" sz="1800">
                <a:latin typeface="Helvetica" charset="0"/>
              </a:rPr>
              <a:t>• XML &amp; XPath</a:t>
            </a:r>
          </a:p>
          <a:p>
            <a:pPr eaLnBrk="1" hangingPunct="1"/>
            <a:endParaRPr lang="en-US" altLang="en-US" sz="1800">
              <a:solidFill>
                <a:srgbClr val="660066"/>
              </a:solidFill>
              <a:latin typeface="Helvetica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c. 2008: "</a:t>
            </a:r>
            <a:r>
              <a:rPr lang="en-US" altLang="ja-JP" dirty="0"/>
              <a:t>Rails doesn't scale"</a:t>
            </a:r>
            <a:endParaRPr lang="en-US" altLang="en-US" dirty="0"/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Scalability is an architectural concern—not confined to language or framework</a:t>
            </a:r>
          </a:p>
          <a:p>
            <a:pPr eaLnBrk="1" hangingPunct="1"/>
            <a:r>
              <a:rPr lang="en-US" altLang="en-US"/>
              <a:t>The stateless tiers of 3-tier arch do scale</a:t>
            </a:r>
          </a:p>
          <a:p>
            <a:pPr lvl="1" eaLnBrk="1" hangingPunct="1"/>
            <a:r>
              <a:rPr lang="en-US" altLang="en-US"/>
              <a:t>With cloud computing, just worry about constants</a:t>
            </a:r>
          </a:p>
          <a:p>
            <a:pPr eaLnBrk="1" hangingPunct="1"/>
            <a:r>
              <a:rPr lang="en-US" altLang="en-US"/>
              <a:t>Traditional relational databases do not scale</a:t>
            </a:r>
          </a:p>
          <a:p>
            <a:pPr eaLnBrk="1" hangingPunct="1"/>
            <a:r>
              <a:rPr lang="en-US" altLang="en-US"/>
              <a:t>Various solutions combining relational and non-relational storage (</a:t>
            </a:r>
            <a:r>
              <a:rPr lang="ja-JP" altLang="en-US"/>
              <a:t>“</a:t>
            </a:r>
            <a:r>
              <a:rPr lang="en-US" altLang="ja-JP"/>
              <a:t>NoSQL</a:t>
            </a:r>
            <a:r>
              <a:rPr lang="ja-JP" altLang="en-US"/>
              <a:t>”</a:t>
            </a:r>
            <a:r>
              <a:rPr lang="en-US" altLang="ja-JP"/>
              <a:t>) scale much better</a:t>
            </a:r>
          </a:p>
          <a:p>
            <a:pPr lvl="1" eaLnBrk="1" hangingPunct="1"/>
            <a:r>
              <a:rPr lang="en-US" altLang="en-US"/>
              <a:t>DataMapper works well with some of them</a:t>
            </a:r>
          </a:p>
          <a:p>
            <a:pPr eaLnBrk="1" hangingPunct="1"/>
            <a:r>
              <a:rPr lang="en-US" altLang="en-US"/>
              <a:t>Intelligent use of caching (later in course) can greatly improve the constant factors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Frameworks, Apps, Design patterns</a:t>
            </a:r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Many design patterns so far, more to come</a:t>
            </a:r>
          </a:p>
          <a:p>
            <a:pPr eaLnBrk="1" hangingPunct="1"/>
            <a:r>
              <a:rPr lang="en-US" altLang="en-US" i="1" dirty="0"/>
              <a:t>In 1995, it was the wild west: </a:t>
            </a:r>
            <a:r>
              <a:rPr lang="en-US" altLang="en-US" dirty="0"/>
              <a:t>biggest Web sites were minicomputers, </a:t>
            </a:r>
            <a:r>
              <a:rPr lang="en-US" altLang="en-US" i="1" dirty="0"/>
              <a:t>not </a:t>
            </a:r>
            <a:r>
              <a:rPr lang="en-US" altLang="en-US" dirty="0"/>
              <a:t>3-tier/cloud</a:t>
            </a:r>
          </a:p>
          <a:p>
            <a:pPr eaLnBrk="1" hangingPunct="1"/>
            <a:r>
              <a:rPr lang="en-US" altLang="en-US" dirty="0"/>
              <a:t>Best practices (patterns) </a:t>
            </a:r>
            <a:r>
              <a:rPr lang="ja-JP" altLang="en-US" dirty="0"/>
              <a:t>“</a:t>
            </a:r>
            <a:r>
              <a:rPr lang="en-US" altLang="ja-JP" dirty="0"/>
              <a:t>extracted</a:t>
            </a:r>
            <a:r>
              <a:rPr lang="ja-JP" altLang="en-US" dirty="0"/>
              <a:t>”</a:t>
            </a:r>
            <a:r>
              <a:rPr lang="en-US" altLang="ja-JP" dirty="0"/>
              <a:t> from experience and captured in frameworks</a:t>
            </a:r>
          </a:p>
          <a:p>
            <a:pPr eaLnBrk="1" hangingPunct="1"/>
            <a:r>
              <a:rPr lang="en-US" altLang="en-US" dirty="0"/>
              <a:t>But API'</a:t>
            </a:r>
            <a:r>
              <a:rPr lang="en-US" altLang="ja-JP" dirty="0"/>
              <a:t>s transcended it: 1969 protocols + 1960s markup language + 1990 browser + 1992 Web server works in 2011</a:t>
            </a:r>
            <a:endParaRPr lang="en-US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is about Alternatives</a:t>
            </a:r>
          </a:p>
        </p:txBody>
      </p:sp>
      <p:sp>
        <p:nvSpPr>
          <p:cNvPr id="119836" name="TextBox 5"/>
          <p:cNvSpPr txBox="1">
            <a:spLocks noChangeArrowheads="1"/>
          </p:cNvSpPr>
          <p:nvPr/>
        </p:nvSpPr>
        <p:spPr bwMode="auto">
          <a:xfrm>
            <a:off x="669925" y="5181600"/>
            <a:ext cx="7848600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/>
              <a:t>As you work on other SaaS apps beyond this course, you should find yourself considering different architectural choices and questioning the choices being made.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30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2">
                <a:tc>
                  <a:txBody>
                    <a:bodyPr/>
                    <a:lstStyle/>
                    <a:p>
                      <a:r>
                        <a:rPr lang="en-US" sz="1800" dirty="0"/>
                        <a:t>Pattern we're using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Alternatives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Client-Server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Peer-to-Peer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Shared-nothing (cloud computing)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Symmetric multiprocessor, shared global address space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Model-View-Controller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Page controller, Front controller, Template view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Active Record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Data Mapper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9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RESTful URIs (all state affecting request is explicit)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Same URI does different things depending on internal state</a:t>
                      </a:r>
                      <a:endParaRPr lang="en-US" sz="18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Nuts and bolts: TCP/IP protocols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 (Internet Protocol) address identifies a physical network interface with four octets, e.g. 128.32.244.172</a:t>
            </a:r>
          </a:p>
          <a:p>
            <a:pPr lvl="1" eaLnBrk="1" hangingPunct="1"/>
            <a:r>
              <a:rPr lang="en-US" altLang="en-US"/>
              <a:t>Special address 127.0.0.1 is "</a:t>
            </a:r>
            <a:r>
              <a:rPr lang="en-US" altLang="ja-JP"/>
              <a:t>this computer", named localhost, even if not connected to the Internet!</a:t>
            </a:r>
          </a:p>
          <a:p>
            <a:pPr eaLnBrk="1" hangingPunct="1"/>
            <a:r>
              <a:rPr lang="en-US" altLang="en-US"/>
              <a:t>TCP/IP (Transmission Control Protocol/Internet Protocol) </a:t>
            </a:r>
          </a:p>
          <a:p>
            <a:pPr lvl="1" eaLnBrk="1" hangingPunct="1"/>
            <a:r>
              <a:rPr lang="en-US" altLang="en-US"/>
              <a:t>IP: no-guarantee, best-effort service that delivers packets from one IP address to another</a:t>
            </a:r>
          </a:p>
          <a:p>
            <a:pPr lvl="1" eaLnBrk="1" hangingPunct="1"/>
            <a:r>
              <a:rPr lang="en-US" altLang="en-US"/>
              <a:t>TCP: make IP reliable by detecting </a:t>
            </a:r>
            <a:r>
              <a:rPr lang="ja-JP" altLang="en-US"/>
              <a:t>“</a:t>
            </a:r>
            <a:r>
              <a:rPr lang="en-US" altLang="ja-JP"/>
              <a:t>dropped</a:t>
            </a:r>
            <a:r>
              <a:rPr lang="ja-JP" altLang="en-US"/>
              <a:t>”</a:t>
            </a:r>
            <a:r>
              <a:rPr lang="en-US" altLang="ja-JP"/>
              <a:t> packets, data arriving out of order, transmission errors, slow networks, etc., and respond appropriately</a:t>
            </a:r>
          </a:p>
          <a:p>
            <a:pPr lvl="1" eaLnBrk="1" hangingPunct="1"/>
            <a:r>
              <a:rPr lang="en-US" altLang="en-US"/>
              <a:t>TCP ports allow multiple TCP apps on same computer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Summary: Architecture and Rails</a:t>
            </a:r>
          </a:p>
        </p:txBody>
      </p:sp>
      <p:sp>
        <p:nvSpPr>
          <p:cNvPr id="1208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Model-view-controller is a well known architectural pattern for structuring apps</a:t>
            </a:r>
          </a:p>
          <a:p>
            <a:pPr eaLnBrk="1" hangingPunct="1"/>
            <a:r>
              <a:rPr lang="en-US" altLang="en-US"/>
              <a:t>Rails codifies SaaS app structure as MVC</a:t>
            </a:r>
          </a:p>
          <a:p>
            <a:pPr eaLnBrk="1" hangingPunct="1"/>
            <a:r>
              <a:rPr lang="en-US" altLang="en-US"/>
              <a:t>Views are Haml w/embedded Ruby code, transformed to HTML when sent to browser</a:t>
            </a:r>
          </a:p>
          <a:p>
            <a:pPr eaLnBrk="1" hangingPunct="1"/>
            <a:r>
              <a:rPr lang="en-US" altLang="en-US"/>
              <a:t>Models are stored in tables of a relational database, accessed using ActiveRecord</a:t>
            </a:r>
          </a:p>
          <a:p>
            <a:pPr eaLnBrk="1" hangingPunct="1"/>
            <a:r>
              <a:rPr lang="en-US" altLang="en-US"/>
              <a:t>Controllers tie views and models together via routes and code in controller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195512" y="4648200"/>
            <a:ext cx="204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GET /bears/ </a:t>
            </a: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TCP/IP protocols (cont.)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Vint</a:t>
            </a:r>
            <a:r>
              <a:rPr lang="en-US" altLang="en-US" dirty="0"/>
              <a:t> Cerf &amp; Bob Kahn: 2004 Turing Award for Internet architecture and protocols, including TCP/IP</a:t>
            </a:r>
          </a:p>
          <a:p>
            <a:pPr eaLnBrk="1" hangingPunct="1"/>
            <a:endParaRPr lang="en-US" alt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86200" y="4724400"/>
            <a:ext cx="1570037" cy="685800"/>
            <a:chOff x="2743200" y="5562600"/>
            <a:chExt cx="1524000" cy="685800"/>
          </a:xfrm>
        </p:grpSpPr>
        <p:sp>
          <p:nvSpPr>
            <p:cNvPr id="4" name="Can 3"/>
            <p:cNvSpPr>
              <a:spLocks noChangeArrowheads="1"/>
            </p:cNvSpPr>
            <p:nvPr/>
          </p:nvSpPr>
          <p:spPr bwMode="auto">
            <a:xfrm rot="5400000">
              <a:off x="3352800" y="4953000"/>
              <a:ext cx="304800" cy="15240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5" name="Can 4"/>
            <p:cNvSpPr>
              <a:spLocks noChangeArrowheads="1"/>
            </p:cNvSpPr>
            <p:nvPr/>
          </p:nvSpPr>
          <p:spPr bwMode="auto">
            <a:xfrm rot="5400000">
              <a:off x="3352800" y="5334000"/>
              <a:ext cx="304800" cy="15240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6" name="Right Arrow 5"/>
            <p:cNvSpPr>
              <a:spLocks noChangeArrowheads="1"/>
            </p:cNvSpPr>
            <p:nvPr/>
          </p:nvSpPr>
          <p:spPr bwMode="auto">
            <a:xfrm>
              <a:off x="3276600" y="5638800"/>
              <a:ext cx="457200" cy="152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7" name="Right Arrow 6"/>
            <p:cNvSpPr>
              <a:spLocks noChangeArrowheads="1"/>
            </p:cNvSpPr>
            <p:nvPr/>
          </p:nvSpPr>
          <p:spPr bwMode="auto">
            <a:xfrm flipH="1">
              <a:off x="3276600" y="6019800"/>
              <a:ext cx="457200" cy="152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solidFill>
                  <a:srgbClr val="FFFFFF"/>
                </a:solidFill>
                <a:latin typeface="Helvetica" charset="0"/>
              </a:endParaRPr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72112" y="4648200"/>
            <a:ext cx="204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GET /bears/ 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456237" y="5105400"/>
            <a:ext cx="259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2"/>
                </a:solidFill>
                <a:latin typeface="Lucida Sans Typewriter" charset="0"/>
              </a:rPr>
              <a:t>HTTP/0.9 200 OK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265237" y="5105400"/>
            <a:ext cx="259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800">
                <a:solidFill>
                  <a:schemeClr val="accent2"/>
                </a:solidFill>
                <a:latin typeface="Lucida Sans Typewriter" charset="0"/>
              </a:rPr>
              <a:t>HTTP/0.9 200 OK</a:t>
            </a:r>
          </a:p>
        </p:txBody>
      </p:sp>
      <p:pic>
        <p:nvPicPr>
          <p:cNvPr id="15" name="Picture 14" descr="CerfKah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5" y="1971993"/>
            <a:ext cx="2133600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387" grpId="0" build="p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Web at 100,000 feet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web is a client/server architecture</a:t>
            </a:r>
          </a:p>
          <a:p>
            <a:pPr eaLnBrk="1" hangingPunct="1"/>
            <a:r>
              <a:rPr lang="en-US" altLang="en-US"/>
              <a:t>It is fundamentally request/reply oriented</a:t>
            </a:r>
          </a:p>
          <a:p>
            <a:pPr eaLnBrk="1" hangingPunct="1"/>
            <a:r>
              <a:rPr lang="en-US" altLang="en-US"/>
              <a:t>Domain Name System (DNS) is another kind of server that maps names to IP addresses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1158875" y="4241800"/>
            <a:ext cx="1657350" cy="627063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en-US" sz="2000">
                <a:solidFill>
                  <a:schemeClr val="accent1"/>
                </a:solidFill>
                <a:latin typeface="Times" charset="0"/>
              </a:rPr>
              <a:t>Web browser</a:t>
            </a:r>
          </a:p>
        </p:txBody>
      </p: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6070600" y="4241800"/>
            <a:ext cx="1657350" cy="627063"/>
            <a:chOff x="3842" y="1765"/>
            <a:chExt cx="1044" cy="395"/>
          </a:xfrm>
        </p:grpSpPr>
        <p:sp>
          <p:nvSpPr>
            <p:cNvPr id="25616" name="Rectangle 7"/>
            <p:cNvSpPr>
              <a:spLocks noChangeArrowheads="1"/>
            </p:cNvSpPr>
            <p:nvPr/>
          </p:nvSpPr>
          <p:spPr bwMode="auto">
            <a:xfrm>
              <a:off x="3842" y="1765"/>
              <a:ext cx="1044" cy="395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en-US" sz="2000">
                  <a:solidFill>
                    <a:schemeClr val="accent1"/>
                  </a:solidFill>
                  <a:latin typeface="Times" charset="0"/>
                </a:rPr>
                <a:t>Web site</a:t>
              </a:r>
            </a:p>
          </p:txBody>
        </p:sp>
        <p:pic>
          <p:nvPicPr>
            <p:cNvPr id="2561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" y="1769"/>
              <a:ext cx="241" cy="3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05" name="Group 18"/>
          <p:cNvGrpSpPr>
            <a:grpSpLocks/>
          </p:cNvGrpSpPr>
          <p:nvPr/>
        </p:nvGrpSpPr>
        <p:grpSpPr bwMode="auto">
          <a:xfrm>
            <a:off x="3362325" y="4011613"/>
            <a:ext cx="2200275" cy="1322387"/>
            <a:chOff x="2118" y="2239"/>
            <a:chExt cx="1386" cy="833"/>
          </a:xfrm>
        </p:grpSpPr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2118" y="2375"/>
              <a:ext cx="666" cy="45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auto">
            <a:xfrm>
              <a:off x="2229" y="2623"/>
              <a:ext cx="666" cy="44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auto">
            <a:xfrm>
              <a:off x="2838" y="2384"/>
              <a:ext cx="666" cy="45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14" name="Oval 14"/>
            <p:cNvSpPr>
              <a:spLocks noChangeArrowheads="1"/>
            </p:cNvSpPr>
            <p:nvPr/>
          </p:nvSpPr>
          <p:spPr bwMode="auto">
            <a:xfrm>
              <a:off x="2561" y="2239"/>
              <a:ext cx="666" cy="44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15" name="Oval 15"/>
            <p:cNvSpPr>
              <a:spLocks noChangeArrowheads="1"/>
            </p:cNvSpPr>
            <p:nvPr/>
          </p:nvSpPr>
          <p:spPr bwMode="auto">
            <a:xfrm>
              <a:off x="2663" y="2612"/>
              <a:ext cx="666" cy="44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13322" name="Line 4"/>
          <p:cNvSpPr>
            <a:spLocks noChangeShapeType="1"/>
          </p:cNvSpPr>
          <p:nvPr/>
        </p:nvSpPr>
        <p:spPr bwMode="auto">
          <a:xfrm>
            <a:off x="2824163" y="4562475"/>
            <a:ext cx="3182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2819400" y="4419600"/>
            <a:ext cx="3182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Rectangle 17"/>
          <p:cNvSpPr>
            <a:spLocks noChangeArrowheads="1"/>
          </p:cNvSpPr>
          <p:nvPr/>
        </p:nvSpPr>
        <p:spPr bwMode="auto">
          <a:xfrm>
            <a:off x="3657600" y="5240338"/>
            <a:ext cx="1657350" cy="627062"/>
          </a:xfrm>
          <a:prstGeom prst="rect">
            <a:avLst/>
          </a:prstGeom>
          <a:solidFill>
            <a:srgbClr val="5351F9"/>
          </a:solidFill>
          <a:ln w="158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en-US" sz="2000">
                <a:solidFill>
                  <a:schemeClr val="accent1"/>
                </a:solidFill>
                <a:latin typeface="Times" charset="0"/>
              </a:rPr>
              <a:t>DNS server</a:t>
            </a:r>
          </a:p>
        </p:txBody>
      </p:sp>
      <p:cxnSp>
        <p:nvCxnSpPr>
          <p:cNvPr id="18" name="AutoShape 24"/>
          <p:cNvCxnSpPr>
            <a:cxnSpLocks noChangeShapeType="1"/>
          </p:cNvCxnSpPr>
          <p:nvPr/>
        </p:nvCxnSpPr>
        <p:spPr bwMode="auto">
          <a:xfrm>
            <a:off x="2819400" y="4724400"/>
            <a:ext cx="1981200" cy="533400"/>
          </a:xfrm>
          <a:prstGeom prst="curvedConnector3">
            <a:avLst>
              <a:gd name="adj1" fmla="val 101102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4"/>
          <p:cNvCxnSpPr>
            <a:cxnSpLocks noChangeShapeType="1"/>
            <a:endCxn id="25608" idx="0"/>
          </p:cNvCxnSpPr>
          <p:nvPr/>
        </p:nvCxnSpPr>
        <p:spPr bwMode="auto">
          <a:xfrm>
            <a:off x="2819400" y="4800600"/>
            <a:ext cx="1666875" cy="439738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animBg="1"/>
      <p:bldP spid="26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21148</TotalTime>
  <Words>3757</Words>
  <Application>Microsoft Office PowerPoint</Application>
  <PresentationFormat>On-screen Show (4:3)</PresentationFormat>
  <Paragraphs>650</Paragraphs>
  <Slides>70</Slides>
  <Notes>55</Notes>
  <HiddenSlides>6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3" baseType="lpstr">
      <vt:lpstr>ＭＳ Ｐゴシック</vt:lpstr>
      <vt:lpstr>Arial</vt:lpstr>
      <vt:lpstr>Arial Narrow</vt:lpstr>
      <vt:lpstr>Calibri</vt:lpstr>
      <vt:lpstr>Calibri Light</vt:lpstr>
      <vt:lpstr>Courier</vt:lpstr>
      <vt:lpstr>Courier New</vt:lpstr>
      <vt:lpstr>Helvetica</vt:lpstr>
      <vt:lpstr>Lucida Console</vt:lpstr>
      <vt:lpstr>Lucida Sans Typewriter</vt:lpstr>
      <vt:lpstr>Times</vt:lpstr>
      <vt:lpstr>Times New Roman</vt:lpstr>
      <vt:lpstr>Retrospect</vt:lpstr>
      <vt:lpstr>The Architecture of SaaS Applications</vt:lpstr>
      <vt:lpstr>Ruby on Rails vs. NodeJS (JavaScript)</vt:lpstr>
      <vt:lpstr>The Web as a Client-Server System</vt:lpstr>
      <vt:lpstr>PowerPoint Presentation</vt:lpstr>
      <vt:lpstr>Web at 100,000 feet</vt:lpstr>
      <vt:lpstr>Client-Server vs. Peer-to-Peer</vt:lpstr>
      <vt:lpstr>Nuts and bolts: TCP/IP protocols</vt:lpstr>
      <vt:lpstr> TCP/IP protocols (cont.)</vt:lpstr>
      <vt:lpstr>Web at 100,000 feet</vt:lpstr>
      <vt:lpstr> Hypertext Transfer Protocol</vt:lpstr>
      <vt:lpstr>Assuming “&gt;” means “relies on”, which statement is NOT correct?</vt:lpstr>
      <vt:lpstr>HTTP is Stateless</vt:lpstr>
      <vt:lpstr>Cookies</vt:lpstr>
      <vt:lpstr>Uses of cookies</vt:lpstr>
      <vt:lpstr>A ____ can create and modify cookies;  the ____ is responsible for including the correct cookie with each request </vt:lpstr>
      <vt:lpstr>3-tier shared-nothing architecture and  Scaling</vt:lpstr>
      <vt:lpstr>PowerPoint Presentation</vt:lpstr>
      <vt:lpstr>Dynamic content generation</vt:lpstr>
      <vt:lpstr>Sites that are really programs (SaaS)</vt:lpstr>
      <vt:lpstr>Developer environment vs. medium-scale deployment</vt:lpstr>
      <vt:lpstr>Large-scale deployment </vt:lpstr>
      <vt:lpstr>“Shared nothing”</vt:lpstr>
      <vt:lpstr>Sharding vs. Replication</vt:lpstr>
      <vt:lpstr>Summary: Web 1.0 SaaS</vt:lpstr>
      <vt:lpstr>Match the terms: (a) presentation tier (b) logic tier (c) persistence tier</vt:lpstr>
      <vt:lpstr>HTML and CSS </vt:lpstr>
      <vt:lpstr>PowerPoint Presentation</vt:lpstr>
      <vt:lpstr>PowerPoint Presentation</vt:lpstr>
      <vt:lpstr>PowerPoint Presentation</vt:lpstr>
      <vt:lpstr>PowerPoint Presentation</vt:lpstr>
      <vt:lpstr>Hypertext Markup Language</vt:lpstr>
      <vt:lpstr>Cascading Style Sheets (CSS) separate content from presentation</vt:lpstr>
      <vt:lpstr>CSS Selectors identify specific elements for styling</vt:lpstr>
      <vt:lpstr>Which CSS selector will select only the word “bar” for styling:</vt:lpstr>
      <vt:lpstr>PowerPoint Presentation</vt:lpstr>
      <vt:lpstr>Model-View-Controller</vt:lpstr>
      <vt:lpstr>Whither frameworks?</vt:lpstr>
      <vt:lpstr>PowerPoint Presentation</vt:lpstr>
      <vt:lpstr>The MVC Design Pattern</vt:lpstr>
      <vt:lpstr>Each entity has a model, controller, and set of views</vt:lpstr>
      <vt:lpstr>Alternatives to MVC</vt:lpstr>
      <vt:lpstr>Which statement is NOT true about the Model-View-Controller (MVC) architectural pattern</vt:lpstr>
      <vt:lpstr>Models, Databases, and Active Record</vt:lpstr>
      <vt:lpstr>PowerPoint Presentation</vt:lpstr>
      <vt:lpstr>PowerPoint Presentation</vt:lpstr>
      <vt:lpstr>In-Memory vs. In-Storage objects</vt:lpstr>
      <vt:lpstr>Rails Models Store Data in Relational Databases (RDBMS) </vt:lpstr>
      <vt:lpstr>Alternative: DataMapper</vt:lpstr>
      <vt:lpstr>Which statement is not true about the Model in Model-View-Controller?</vt:lpstr>
      <vt:lpstr>Controllers, Routes, and RESTfulness</vt:lpstr>
      <vt:lpstr>PowerPoint Presentation</vt:lpstr>
      <vt:lpstr>PowerPoint Presentation</vt:lpstr>
      <vt:lpstr>REST (Representational State Transfer)—R. Fielding, 2000</vt:lpstr>
      <vt:lpstr>Routes</vt:lpstr>
      <vt:lpstr>Brief Intro to Rails' Routing Subsystem</vt:lpstr>
      <vt:lpstr>GET /movies/3/edit  HTTP/1.0</vt:lpstr>
      <vt:lpstr>CRUD on a RESTful resource: resources :movies</vt:lpstr>
      <vt:lpstr>Which statement is NOT true regarding Rails RESTful routes and the resources to which they refer?</vt:lpstr>
      <vt:lpstr>Template Views and Haml</vt:lpstr>
      <vt:lpstr>PowerPoint Presentation</vt:lpstr>
      <vt:lpstr>PowerPoint Presentation</vt:lpstr>
      <vt:lpstr>Template View pattern</vt:lpstr>
      <vt:lpstr>Haml is HTML on a diet</vt:lpstr>
      <vt:lpstr>Don't put code in your views</vt:lpstr>
      <vt:lpstr>Summary and Reflections:  SaaS Architecture</vt:lpstr>
      <vt:lpstr>The big picture (technologies)</vt:lpstr>
      <vt:lpstr>c. 2008: "Rails doesn't scale"</vt:lpstr>
      <vt:lpstr>Frameworks, Apps, Design patterns</vt:lpstr>
      <vt:lpstr>Architecture is about Alternatives</vt:lpstr>
      <vt:lpstr>Summary: Architecture and Rails</vt:lpstr>
    </vt:vector>
  </TitlesOfParts>
  <Company>Armando Fox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Short Course: Just Enough Ruby</dc:title>
  <cp:lastModifiedBy>Eric Pogue</cp:lastModifiedBy>
  <cp:revision>605</cp:revision>
  <dcterms:created xsi:type="dcterms:W3CDTF">2012-09-05T21:48:28Z</dcterms:created>
  <dcterms:modified xsi:type="dcterms:W3CDTF">2018-02-06T18:49:26Z</dcterms:modified>
</cp:coreProperties>
</file>