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312" r:id="rId3"/>
    <p:sldId id="315" r:id="rId4"/>
    <p:sldId id="311" r:id="rId5"/>
    <p:sldId id="309" r:id="rId6"/>
    <p:sldId id="298" r:id="rId7"/>
    <p:sldId id="281" r:id="rId8"/>
    <p:sldId id="283" r:id="rId9"/>
    <p:sldId id="313" r:id="rId10"/>
    <p:sldId id="314" r:id="rId11"/>
    <p:sldId id="299" r:id="rId12"/>
    <p:sldId id="301" r:id="rId13"/>
    <p:sldId id="263" r:id="rId1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6374" autoAdjust="0"/>
  </p:normalViewPr>
  <p:slideViewPr>
    <p:cSldViewPr snapToGrid="0">
      <p:cViewPr varScale="1">
        <p:scale>
          <a:sx n="93" d="100"/>
          <a:sy n="93" d="100"/>
        </p:scale>
        <p:origin x="593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ence.slashdot.org/story/18/01/16/234202/salmonella-probably-killed-the-aztec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*Your opportunity to give introductions will come after the syllabus overview.</a:t>
            </a:r>
          </a:p>
          <a:p>
            <a:endParaRPr lang="en-US" dirty="0"/>
          </a:p>
          <a:p>
            <a:r>
              <a:rPr lang="en-US" dirty="0"/>
              <a:t>Lab time needs to start no later than 11:50 today… please help me keep us on track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Conversation Topics: Sprints? Scrum Roles?… or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Salmonella Probably Killed the Aztecs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</a:t>
            </a:r>
            <a:r>
              <a:rPr lang="en-US" dirty="0"/>
              <a:t>who will volunteer to bring us a topic next class?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Who will volunteer to bring us a “Friendly Conversation” topic Thursday?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143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we want to “Scrum-</a:t>
            </a:r>
            <a:r>
              <a:rPr lang="en-US" dirty="0" err="1"/>
              <a:t>ify</a:t>
            </a:r>
            <a:r>
              <a:rPr lang="en-US" dirty="0"/>
              <a:t>” ourselves again… possibly with more a focused effort on technical specialization? Or should we keep the teams and team </a:t>
            </a:r>
            <a:r>
              <a:rPr lang="en-US" dirty="0" err="1"/>
              <a:t>nams</a:t>
            </a:r>
            <a:r>
              <a:rPr lang="en-US" dirty="0"/>
              <a:t>?</a:t>
            </a:r>
          </a:p>
          <a:p>
            <a:r>
              <a:rPr lang="en-US" dirty="0"/>
              <a:t>Possible Team Name categories: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Space Shuttles… nobody wanted to be Challenger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World War I battles in Europe… did not go very well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Thoughts?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Discussion Board items are ALWAYS due by Thursday at 11:59… You should include them in your own or your teams backlog (to-do list)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Excellent link for additional GitHub tutorials: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https://www.youtube.com/GitHubGuides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76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Who will volunteer to bring us a “Friendly Conversation” topic Thursday?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024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Optimism, good natured humor, and effectively working together is immensely important to delivering good software… and likely equally important to delivering just about any quality product</a:t>
            </a:r>
          </a:p>
          <a:p>
            <a:endParaRPr lang="en-US" sz="1000" dirty="0"/>
          </a:p>
          <a:p>
            <a:r>
              <a:rPr lang="en-US" sz="1000" dirty="0"/>
              <a:t>Even if you don’t intend to be a professional software developer, many of the things that we learn will be valuable in related areas. </a:t>
            </a:r>
          </a:p>
          <a:p>
            <a:endParaRPr lang="en-US" sz="1000" dirty="0"/>
          </a:p>
          <a:p>
            <a:r>
              <a:rPr lang="en-US" sz="1000" dirty="0" err="1"/>
              <a:t>Soooo</a:t>
            </a:r>
            <a:r>
              <a:rPr lang="en-US" sz="1000" dirty="0"/>
              <a:t>… We have 16 weeks to learn something valuable and interesting. Let’s enjoy our time together and make the most out of it. </a:t>
            </a: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40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Eric’s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53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Backlog is a prioritized list of request deliverables. It exists at the Team and Product (and possibly Portfolio) levels… Stories, Features, Epics</a:t>
            </a:r>
          </a:p>
          <a:p>
            <a:endParaRPr lang="en-US" sz="1200" dirty="0"/>
          </a:p>
          <a:p>
            <a:r>
              <a:rPr lang="en-US" sz="1200" dirty="0"/>
              <a:t>Sprint 1b will end next Monday at 11:59pm… approximately 1 week</a:t>
            </a:r>
          </a:p>
          <a:p>
            <a:endParaRPr lang="en-US" sz="1200" dirty="0"/>
          </a:p>
          <a:p>
            <a:r>
              <a:rPr lang="en-US" sz="1200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All agile Backlogs must be a list of Features or Stories prioritized on business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Dependencies should be identified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optimal order and method of completing them is up to the individual teams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Eventually we will need to provide a definition of “Done”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27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Who will volunteer to bring us a “Friendly Conversation” topic Thursday?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24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Backlog is a prioritized list of request deliverables. It exists at the Team and Product (and possibly Portfolio) levels… Stories, Features, Epics</a:t>
            </a:r>
          </a:p>
          <a:p>
            <a:endParaRPr lang="en-US" sz="1200" dirty="0"/>
          </a:p>
          <a:p>
            <a:r>
              <a:rPr lang="en-US" sz="1200" dirty="0"/>
              <a:t>Sprint 1b will end next Monday at 11:59pm… approximately 1 week</a:t>
            </a:r>
          </a:p>
          <a:p>
            <a:endParaRPr lang="en-US" sz="1200" dirty="0"/>
          </a:p>
          <a:p>
            <a:r>
              <a:rPr lang="en-US" sz="1200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All agile Backlogs must be a list of Features or Stores based prioritized on business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Dependencies should be identified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optimal order and method of completing them is up to the individual teams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Eventually we will need to provide a definition of “Done”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96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Sprints: 2 Week periods where deliverables are due and demos should be complete</a:t>
            </a:r>
          </a:p>
          <a:p>
            <a:r>
              <a:rPr lang="en-US" sz="1000" dirty="0"/>
              <a:t>Story Points (SP): Estimate of work that should be based on example deliverables. Generally not normalized between groups or teams. We will utilize ~30min to equal 1 SP</a:t>
            </a:r>
          </a:p>
          <a:p>
            <a:r>
              <a:rPr lang="en-US" sz="1000" dirty="0"/>
              <a:t>Hand out sprint planning sheet… 1 sheet per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84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ine.microsoft.com/en-u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app-service/app-service-web-get-started-nodejs" TargetMode="External"/><Relationship Id="rId5" Type="http://schemas.openxmlformats.org/officeDocument/2006/relationships/hyperlink" Target="http://www.epogue.info/cpsc-24700/assignments/my-first-website.html" TargetMode="External"/><Relationship Id="rId4" Type="http://schemas.openxmlformats.org/officeDocument/2006/relationships/hyperlink" Target="https://docs.microsoft.com/en-us/azure/app-service/app-service-web-get-started-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categories/teaching-and-learning-with-github-educatio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uides.github.com/activities/hello-world/" TargetMode="External"/><Relationship Id="rId4" Type="http://schemas.openxmlformats.org/officeDocument/2006/relationships/hyperlink" Target="https://product.hubspot.com/blog/git-and-github-tutorial-for-beginner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ine.microsoft.com/en-u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app-service/app-service-web-get-started-nodejs" TargetMode="External"/><Relationship Id="rId5" Type="http://schemas.openxmlformats.org/officeDocument/2006/relationships/hyperlink" Target="https://docs.microsoft.com/en-us/azure/app-service/app-service-web-get-started-html" TargetMode="External"/><Relationship Id="rId4" Type="http://schemas.openxmlformats.org/officeDocument/2006/relationships/hyperlink" Target="http://www.epogue.info/cpsc-24700/assignments/my-first-website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Software Engineering</a:t>
            </a:r>
            <a:br>
              <a:rPr lang="en-US" dirty="0"/>
            </a:br>
            <a:r>
              <a:rPr lang="en-US" sz="1800" dirty="0"/>
              <a:t>Session: Week 2 Session 1</a:t>
            </a:r>
            <a:br>
              <a:rPr lang="en-US" sz="1800" dirty="0"/>
            </a:br>
            <a:r>
              <a:rPr lang="en-US" sz="1800" dirty="0"/>
              <a:t>Instructor: 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5025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Review through Scrum of Scrums Stand-up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Git/GitHub Demo… Thank you, Alex!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Chapter 1 Discussion: Introduction to </a:t>
            </a:r>
            <a:r>
              <a:rPr lang="en-US" sz="2000" dirty="0" err="1"/>
              <a:t>Saas</a:t>
            </a:r>
            <a:r>
              <a:rPr lang="en-US" sz="2000" dirty="0"/>
              <a:t> and Agile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Agile Manifesto (February 2001)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Virtuous Triangle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People, Process, and Technology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Wrap-up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(for a full week instead if one class period)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364776"/>
            <a:ext cx="10515601" cy="5213445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Sprint 1b Product Backlog: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Create a public GitHub repository and share it with another Team Member… carry over from last assignment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Be the recipient of a shared public GitHub repository from a Team Member… carry over from last assignment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Individually setup a Microsoft Imagine Azure account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Individually complete the Azure static website tutorial... leave the site in place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As a Class agree on a </a:t>
            </a:r>
            <a:r>
              <a:rPr lang="en-US" sz="2000" u="sng" dirty="0"/>
              <a:t>standard</a:t>
            </a:r>
            <a:r>
              <a:rPr lang="en-US" sz="2000" dirty="0"/>
              <a:t> and extensible “My Information” JSON format and data requirements that include FirstName, </a:t>
            </a:r>
            <a:r>
              <a:rPr lang="en-US" sz="2000" dirty="0" err="1"/>
              <a:t>LastName</a:t>
            </a:r>
            <a:r>
              <a:rPr lang="en-US" sz="2000" dirty="0"/>
              <a:t>, </a:t>
            </a:r>
            <a:r>
              <a:rPr lang="en-US" sz="2000" dirty="0" err="1"/>
              <a:t>PreferredName</a:t>
            </a:r>
            <a:r>
              <a:rPr lang="en-US" sz="2000" dirty="0"/>
              <a:t>, </a:t>
            </a:r>
            <a:r>
              <a:rPr lang="en-US" sz="2000" dirty="0" err="1"/>
              <a:t>TeamName</a:t>
            </a:r>
            <a:r>
              <a:rPr lang="en-US" sz="2000" dirty="0"/>
              <a:t>, </a:t>
            </a:r>
            <a:r>
              <a:rPr lang="en-US" sz="2000" dirty="0" err="1"/>
              <a:t>SeatLocation</a:t>
            </a:r>
            <a:r>
              <a:rPr lang="en-US" sz="2000" dirty="0"/>
              <a:t>, and Roles* in a standard file name (e.g. “my-</a:t>
            </a:r>
            <a:r>
              <a:rPr lang="en-US" sz="2000" dirty="0" err="1"/>
              <a:t>information.json</a:t>
            </a:r>
            <a:r>
              <a:rPr lang="en-US" sz="2000" dirty="0"/>
              <a:t>”) at a minimum… Product Owners to discuss/lead and elect someone to play the Product Architect role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Individually complete a “permanent” personal static website where you will initially host your “My Information” JSON file for this class utilizing the previous tutorial to create the new website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Sprint 2 Planning Session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Individually complete Quiz 1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Read Chapter 2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As a Class commit each Team to research, discuss, and present on one of the following topics… Scrum Masters to discuss/lead and to elect someone to play the Project Manager role:</a:t>
            </a:r>
          </a:p>
          <a:p>
            <a:pPr lvl="1"/>
            <a:r>
              <a:rPr lang="en-US" sz="1600" dirty="0"/>
              <a:t>SaaS Client Frameworks including “HTML/JavaScript vs AngularJS vs Angular2 vs React vs others”</a:t>
            </a:r>
          </a:p>
          <a:p>
            <a:pPr lvl="1"/>
            <a:r>
              <a:rPr lang="en-US" sz="1600" dirty="0"/>
              <a:t>SaaS Frameworks including “MEAN vs LAMP vs Ruby on Rails”</a:t>
            </a:r>
          </a:p>
          <a:p>
            <a:pPr lvl="1"/>
            <a:r>
              <a:rPr lang="en-US" sz="1600" dirty="0"/>
              <a:t>File Formats including “HTML vs XML vs JSON vs Key/Value Pair Text Files”</a:t>
            </a:r>
          </a:p>
          <a:p>
            <a:pPr lvl="1"/>
            <a:r>
              <a:rPr lang="en-US" sz="1600" dirty="0"/>
              <a:t>Service Oriented Architectures including “Web Services and SOAP/WSAD vs REST vs Sockets”</a:t>
            </a:r>
          </a:p>
          <a:p>
            <a:pPr lvl="1"/>
            <a:r>
              <a:rPr lang="en-US" sz="1600" dirty="0"/>
              <a:t>Databases on Azure including “Azure tables vs Azure MongoDB vs Azure other DBs”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Individually review, but do no complete, Eric’s Azure Static website tutorial video </a:t>
            </a:r>
            <a:r>
              <a:rPr lang="en-US" sz="2000" dirty="0">
                <a:hlinkClick r:id="rId5"/>
              </a:rPr>
              <a:t>[link]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Individually complete the dynamic NodeJS website… leave the site in place </a:t>
            </a:r>
            <a:r>
              <a:rPr lang="en-US" sz="2000" dirty="0">
                <a:hlinkClick r:id="rId6"/>
              </a:rPr>
              <a:t>[link]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0026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5"/>
            <a:ext cx="9144000" cy="808793"/>
          </a:xfrm>
        </p:spPr>
        <p:txBody>
          <a:bodyPr>
            <a:normAutofit/>
          </a:bodyPr>
          <a:lstStyle/>
          <a:p>
            <a:r>
              <a:rPr lang="en-US" sz="4800" dirty="0"/>
              <a:t>Lab (report-out at 12:08)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868E-346E-4359-BF4F-AAEC6F6AA8BC}"/>
              </a:ext>
            </a:extLst>
          </p:cNvPr>
          <p:cNvSpPr txBox="1">
            <a:spLocks/>
          </p:cNvSpPr>
          <p:nvPr/>
        </p:nvSpPr>
        <p:spPr>
          <a:xfrm>
            <a:off x="838199" y="2019869"/>
            <a:ext cx="10515601" cy="47152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000" u="sng" dirty="0"/>
              <a:t>Lab Activities: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Elect or confirm a Product Owner who will be in the roll through at least Sprint 2</a:t>
            </a:r>
          </a:p>
          <a:p>
            <a:pPr marL="457200" indent="-457200" algn="l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Discuss assignment item #10 and which area(s) your Team would like to… be ready send your Scrum Master to discuss options with the other Scrum Masters</a:t>
            </a:r>
          </a:p>
          <a:p>
            <a:pPr marL="457200" indent="-457200" algn="l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Complete Sprint 1b Planning and Planning Sheet... note that your Team’s capacity should be ~14 Story Points (SP) per person because we have decided that 1 SP = ~30min and we* anticipate approximately 1 hour in class and 6 hours outside of class </a:t>
            </a:r>
            <a:r>
              <a:rPr lang="en-US" sz="2000" u="sng" dirty="0"/>
              <a:t>per team member</a:t>
            </a:r>
            <a:r>
              <a:rPr lang="en-US" sz="2000" dirty="0"/>
              <a:t> for next week… discuss and make your own Capacity estimate</a:t>
            </a:r>
          </a:p>
          <a:p>
            <a:pPr marL="457200" indent="-457200" algn="l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Consider Individual and Team estimates for each Product Backlog Item </a:t>
            </a:r>
          </a:p>
          <a:p>
            <a:pPr marL="457200" indent="-457200" algn="l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Report-out on assumptions, estimates, commitments, and proposed “Cut-line”</a:t>
            </a:r>
          </a:p>
          <a:p>
            <a:pPr marL="457200" indent="-457200" algn="l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After completing planning activities, work on committed Backlog items</a:t>
            </a:r>
          </a:p>
          <a:p>
            <a:pPr marL="457200" indent="-457200" algn="l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Assist each other with assignment outside of class</a:t>
            </a:r>
          </a:p>
          <a:p>
            <a:pPr algn="l">
              <a:spcBef>
                <a:spcPts val="0"/>
              </a:spcBef>
            </a:pPr>
            <a:endParaRPr lang="en-US" sz="2000" dirty="0"/>
          </a:p>
          <a:p>
            <a:pPr algn="l">
              <a:spcBef>
                <a:spcPts val="0"/>
              </a:spcBef>
            </a:pPr>
            <a:r>
              <a:rPr lang="en-US" sz="2000" dirty="0"/>
              <a:t>* Your Product Owner or another Team Member may need to step in to lead this activity initially as the Scrum Master will be participating on Activity #2</a:t>
            </a:r>
          </a:p>
        </p:txBody>
      </p:sp>
    </p:spTree>
    <p:extLst>
      <p:ext uri="{BB962C8B-B14F-4D97-AF65-F5344CB8AC3E}">
        <p14:creationId xmlns:p14="http://schemas.microsoft.com/office/powerpoint/2010/main" val="1514881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3531524"/>
          </a:xfrm>
        </p:spPr>
        <p:txBody>
          <a:bodyPr>
            <a:normAutofit/>
          </a:bodyPr>
          <a:lstStyle/>
          <a:p>
            <a:r>
              <a:rPr lang="en-US" sz="4800" dirty="0"/>
              <a:t>Wrap-up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9434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13779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dirty="0"/>
              <a:t>Prior to class on Tuesday: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“Scrum-</a:t>
            </a:r>
            <a:r>
              <a:rPr lang="en-US" sz="2000" dirty="0" err="1"/>
              <a:t>ify</a:t>
            </a:r>
            <a:r>
              <a:rPr lang="en-US" sz="2000" dirty="0"/>
              <a:t>” Ourselves… our </a:t>
            </a:r>
            <a:r>
              <a:rPr lang="en-US" sz="2000" u="sng" dirty="0"/>
              <a:t>second</a:t>
            </a:r>
            <a:r>
              <a:rPr lang="en-US" sz="2000" dirty="0"/>
              <a:t> chance to demonstrate our capabilities as self-organizing Scrum team members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Discussion Board “Introduction” </a:t>
            </a:r>
            <a:r>
              <a:rPr lang="en-US" sz="2000" u="sng" dirty="0"/>
              <a:t>before you leave class today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Read and be prepared to discuss Preface &amp; Chapter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Install MS PowerPoint &amp; MS Word Viewers (if you do not have access to the full products)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Setup a GitHub account with a Student Developer Pack/Plan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Utilize Git &amp; GitHub to create, update, branch, and merge local and remote projects utilizing several beginner level tutorials:</a:t>
            </a:r>
          </a:p>
          <a:p>
            <a:pPr lvl="1"/>
            <a:r>
              <a:rPr lang="en-US" sz="1600" dirty="0"/>
              <a:t>One option would be “An Intro to Git and GitHub for Beginners” tutorial </a:t>
            </a:r>
            <a:r>
              <a:rPr lang="en-US" sz="1600" dirty="0">
                <a:hlinkClick r:id="rId4"/>
              </a:rPr>
              <a:t>[link]</a:t>
            </a:r>
            <a:endParaRPr lang="en-US" sz="1600" dirty="0"/>
          </a:p>
          <a:p>
            <a:pPr lvl="1"/>
            <a:r>
              <a:rPr lang="en-US" sz="1600" dirty="0"/>
              <a:t>Another option would be the GitHub “Hello World” tutorial </a:t>
            </a:r>
            <a:r>
              <a:rPr lang="en-US" sz="1600" dirty="0">
                <a:hlinkClick r:id="rId5"/>
              </a:rPr>
              <a:t>[link] 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a public GitHub repository and share it with another Team Member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the recipient of a shared public GitHub repository from a Team Member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Estimate: 3 hours… “Fist of Five” Agile polling</a:t>
            </a:r>
          </a:p>
        </p:txBody>
      </p:sp>
    </p:spTree>
    <p:extLst>
      <p:ext uri="{BB962C8B-B14F-4D97-AF65-F5344CB8AC3E}">
        <p14:creationId xmlns:p14="http://schemas.microsoft.com/office/powerpoint/2010/main" val="421664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3388221"/>
          </a:xfrm>
        </p:spPr>
        <p:txBody>
          <a:bodyPr>
            <a:normAutofit/>
          </a:bodyPr>
          <a:lstStyle/>
          <a:p>
            <a:r>
              <a:rPr lang="en-US" sz="4800" dirty="0"/>
              <a:t>Git/GitHub Demo</a:t>
            </a:r>
            <a:br>
              <a:rPr lang="en-US" sz="4800" dirty="0"/>
            </a:br>
            <a:r>
              <a:rPr lang="en-US" sz="4800" dirty="0"/>
              <a:t>…Thank you, Alex!</a:t>
            </a:r>
          </a:p>
        </p:txBody>
      </p:sp>
    </p:spTree>
    <p:extLst>
      <p:ext uri="{BB962C8B-B14F-4D97-AF65-F5344CB8AC3E}">
        <p14:creationId xmlns:p14="http://schemas.microsoft.com/office/powerpoint/2010/main" val="294924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616786"/>
          </a:xfrm>
        </p:spPr>
        <p:txBody>
          <a:bodyPr>
            <a:normAutofit/>
          </a:bodyPr>
          <a:lstStyle/>
          <a:p>
            <a:r>
              <a:rPr lang="en-US" sz="4800" dirty="0"/>
              <a:t>Chapter 1 Discussion: </a:t>
            </a:r>
            <a:br>
              <a:rPr lang="en-US" sz="4800" dirty="0"/>
            </a:br>
            <a:r>
              <a:rPr lang="en-US" sz="4800" dirty="0"/>
              <a:t>Introduction to </a:t>
            </a:r>
            <a:r>
              <a:rPr lang="en-US" sz="4800" dirty="0" err="1"/>
              <a:t>Saas</a:t>
            </a:r>
            <a:r>
              <a:rPr lang="en-US" sz="4800" dirty="0"/>
              <a:t> and Agile Development</a:t>
            </a:r>
          </a:p>
        </p:txBody>
      </p:sp>
    </p:spTree>
    <p:extLst>
      <p:ext uri="{BB962C8B-B14F-4D97-AF65-F5344CB8AC3E}">
        <p14:creationId xmlns:p14="http://schemas.microsoft.com/office/powerpoint/2010/main" val="192493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Agile Manifesto (February 2001)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“We are uncovering better ways of developing software by doing it and helping others do it. Through this work we have come to value: </a:t>
            </a:r>
          </a:p>
          <a:p>
            <a:pPr lvl="1"/>
            <a:r>
              <a:rPr lang="en-US" sz="2000" u="sng" dirty="0"/>
              <a:t>Individuals and interactions</a:t>
            </a:r>
            <a:r>
              <a:rPr lang="en-US" sz="2000" dirty="0"/>
              <a:t> over processes and tools </a:t>
            </a:r>
          </a:p>
          <a:p>
            <a:pPr lvl="1"/>
            <a:r>
              <a:rPr lang="en-US" sz="2000" u="sng" dirty="0"/>
              <a:t>Working software</a:t>
            </a:r>
            <a:r>
              <a:rPr lang="en-US" sz="2000" dirty="0"/>
              <a:t> over comprehensive documentation </a:t>
            </a:r>
          </a:p>
          <a:p>
            <a:pPr lvl="1"/>
            <a:r>
              <a:rPr lang="en-US" sz="2000" u="sng" dirty="0"/>
              <a:t>Customer collaboration</a:t>
            </a:r>
            <a:r>
              <a:rPr lang="en-US" sz="2000" dirty="0"/>
              <a:t> over contract negotiation </a:t>
            </a:r>
          </a:p>
          <a:p>
            <a:pPr lvl="1"/>
            <a:r>
              <a:rPr lang="en-US" sz="2000" u="sng" dirty="0"/>
              <a:t>Responding to change</a:t>
            </a:r>
            <a:r>
              <a:rPr lang="en-US" sz="2000" dirty="0"/>
              <a:t> over following a plan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That is, while there is value in the items on the right, we value the items on the left more.”</a:t>
            </a:r>
          </a:p>
        </p:txBody>
      </p:sp>
    </p:spTree>
    <p:extLst>
      <p:ext uri="{BB962C8B-B14F-4D97-AF65-F5344CB8AC3E}">
        <p14:creationId xmlns:p14="http://schemas.microsoft.com/office/powerpoint/2010/main" val="2501252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23" y="963877"/>
            <a:ext cx="3722573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…And the Virtuous Triangle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BDE36E-E6B0-491A-9796-40B75A65D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306" y="1239770"/>
            <a:ext cx="5976800" cy="44738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C69819-C7C6-490B-9BE9-E603C9A2FA89}"/>
              </a:ext>
            </a:extLst>
          </p:cNvPr>
          <p:cNvSpPr/>
          <p:nvPr/>
        </p:nvSpPr>
        <p:spPr>
          <a:xfrm rot="3044438">
            <a:off x="4007065" y="5239454"/>
            <a:ext cx="31517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Productivity Technology</a:t>
            </a:r>
            <a:r>
              <a:rPr lang="en-US" dirty="0"/>
              <a:t>: Configuration Management, Source Code Management, Automated Testing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0222AF-8FE4-45C3-AE8C-DD30CF0581BC}"/>
              </a:ext>
            </a:extLst>
          </p:cNvPr>
          <p:cNvSpPr/>
          <p:nvPr/>
        </p:nvSpPr>
        <p:spPr>
          <a:xfrm>
            <a:off x="6759095" y="338123"/>
            <a:ext cx="30479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Hosting Technology</a:t>
            </a:r>
            <a:r>
              <a:rPr lang="en-US" dirty="0"/>
              <a:t>: Cloud, Scriptable Infrastructure, Software as a Service (SaaS)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35CC6A-C032-41D6-9EEF-4AB5BE181ED3}"/>
              </a:ext>
            </a:extLst>
          </p:cNvPr>
          <p:cNvSpPr/>
          <p:nvPr/>
        </p:nvSpPr>
        <p:spPr>
          <a:xfrm rot="18320691">
            <a:off x="9022777" y="4585035"/>
            <a:ext cx="35782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Process</a:t>
            </a:r>
            <a:r>
              <a:rPr lang="en-US" dirty="0"/>
              <a:t>: Agile, Portfolio Management, Project Management, Funding, Prioritization, Metrics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01A5D7-1576-4C33-9DF9-EC3AE8287537}"/>
              </a:ext>
            </a:extLst>
          </p:cNvPr>
          <p:cNvSpPr/>
          <p:nvPr/>
        </p:nvSpPr>
        <p:spPr>
          <a:xfrm>
            <a:off x="648852" y="660809"/>
            <a:ext cx="30479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People</a:t>
            </a:r>
            <a:r>
              <a:rPr lang="en-US" dirty="0"/>
              <a:t>: Teams, Optimism, Engagement, Ambition, Dedication, Leadership, Skills, Experience, Domain Knowledge</a:t>
            </a:r>
          </a:p>
        </p:txBody>
      </p:sp>
    </p:spTree>
    <p:extLst>
      <p:ext uri="{BB962C8B-B14F-4D97-AF65-F5344CB8AC3E}">
        <p14:creationId xmlns:p14="http://schemas.microsoft.com/office/powerpoint/2010/main" val="179752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23" y="963877"/>
            <a:ext cx="3722573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People, Process,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and Technology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	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Software Engineering: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u="sng" dirty="0"/>
              <a:t>People</a:t>
            </a:r>
            <a:r>
              <a:rPr lang="en-US" sz="2400" dirty="0"/>
              <a:t>: Teams, Skills, Experience, Domain Knowledge, Optimism, Engagement, Dedication, Leadership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u="sng" dirty="0"/>
              <a:t>Process</a:t>
            </a:r>
            <a:r>
              <a:rPr lang="en-US" sz="2400" dirty="0"/>
              <a:t>: Waterfall/Iterative/Agile, Portfolio Management, Project Management, Funding, Prioritization, Metrics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u="sng" dirty="0"/>
              <a:t>Technology</a:t>
            </a:r>
            <a:r>
              <a:rPr lang="en-US" sz="2400" dirty="0"/>
              <a:t>: Configuration Management, Cloud Hosting, Scriptable Infrastructure, Source Code Management, Automated Testing</a:t>
            </a: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36264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(for a full week instead if one class period)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364776"/>
            <a:ext cx="10515601" cy="5213445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Sprint 1b Product Backlog: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Create a public GitHub repository and share it with another Team Member… carry over from last assignment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Be the recipient of a shared public GitHub repository from a Team Member… carry over from last assignment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Individually setup a Microsoft Imagine Azure account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Individually review, but do no complete, Eric’s Azure Static website tutorial video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Individually complete the Azure static website tutorial... leave the site in place </a:t>
            </a:r>
            <a:r>
              <a:rPr lang="en-US" sz="2000" dirty="0">
                <a:hlinkClick r:id="rId5"/>
              </a:rPr>
              <a:t>[link]</a:t>
            </a:r>
            <a:endParaRPr lang="en-US" sz="200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Individually complete a “permanent” personal static website where you will initially host your “My Information” JSON file for this class utilizing the previous tutorial to create the new website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Individually complete the dynamic NodeJS website… leave the site in place </a:t>
            </a:r>
            <a:r>
              <a:rPr lang="en-US" sz="2000" dirty="0">
                <a:hlinkClick r:id="rId6"/>
              </a:rPr>
              <a:t>[link]</a:t>
            </a:r>
            <a:endParaRPr lang="en-US" sz="200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Read Chapter 2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Individually complete Quiz 1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As a Class agree on a </a:t>
            </a:r>
            <a:r>
              <a:rPr lang="en-US" sz="2000" u="sng" dirty="0"/>
              <a:t>standard</a:t>
            </a:r>
            <a:r>
              <a:rPr lang="en-US" sz="2000" dirty="0"/>
              <a:t> and extensible “My Information” JSON format and data requirements that include FirstName, </a:t>
            </a:r>
            <a:r>
              <a:rPr lang="en-US" sz="2000" dirty="0" err="1"/>
              <a:t>LastName</a:t>
            </a:r>
            <a:r>
              <a:rPr lang="en-US" sz="2000" dirty="0"/>
              <a:t>, </a:t>
            </a:r>
            <a:r>
              <a:rPr lang="en-US" sz="2000" dirty="0" err="1"/>
              <a:t>PreferredName</a:t>
            </a:r>
            <a:r>
              <a:rPr lang="en-US" sz="2000" dirty="0"/>
              <a:t>, </a:t>
            </a:r>
            <a:r>
              <a:rPr lang="en-US" sz="2000" dirty="0" err="1"/>
              <a:t>TeamName</a:t>
            </a:r>
            <a:r>
              <a:rPr lang="en-US" sz="2000" dirty="0"/>
              <a:t>, </a:t>
            </a:r>
            <a:r>
              <a:rPr lang="en-US" sz="2000" dirty="0" err="1"/>
              <a:t>SeatLocation</a:t>
            </a:r>
            <a:r>
              <a:rPr lang="en-US" sz="2000" dirty="0"/>
              <a:t>, and Roles* in a standard file name (e.g. “my-</a:t>
            </a:r>
            <a:r>
              <a:rPr lang="en-US" sz="2000" dirty="0" err="1"/>
              <a:t>information.json</a:t>
            </a:r>
            <a:r>
              <a:rPr lang="en-US" sz="2000" dirty="0"/>
              <a:t>”) at a minimum… Product Owners to discuss/lead and elect someone to play the Product Architect role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As a Class commit each Team to research, discuss, and present on one of the following topics… Scrum Masters to discuss/lead and to elect someone to play the Project Manager role: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SaaS Client Frameworks including “HTML/JavaScript vs AngularJS vs Angular2 vs React vs others”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SaaS Frameworks including “MEAN vs LAMP vs Ruby on Rails”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File Formats including “HTML vs XML vs JSON vs Key/Value Pair Text Files”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Service Oriented Architectures including “Web Services and SOAP/WSAD vs REST vs Sockets”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Databases on Azure including “Azure tables vs Azure MongoDB vs Azure other DBs”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Sprint 2 Planning Session</a:t>
            </a:r>
          </a:p>
        </p:txBody>
      </p:sp>
    </p:spTree>
    <p:extLst>
      <p:ext uri="{BB962C8B-B14F-4D97-AF65-F5344CB8AC3E}">
        <p14:creationId xmlns:p14="http://schemas.microsoft.com/office/powerpoint/2010/main" val="581885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3388221"/>
          </a:xfrm>
        </p:spPr>
        <p:txBody>
          <a:bodyPr>
            <a:normAutofit/>
          </a:bodyPr>
          <a:lstStyle/>
          <a:p>
            <a:r>
              <a:rPr lang="en-US" sz="4800" dirty="0"/>
              <a:t>Prioritize List</a:t>
            </a:r>
            <a:br>
              <a:rPr lang="en-US" sz="4800" dirty="0"/>
            </a:br>
            <a:r>
              <a:rPr lang="en-US" sz="4800" dirty="0"/>
              <a:t>and Consider Dependencies</a:t>
            </a:r>
          </a:p>
        </p:txBody>
      </p:sp>
    </p:spTree>
    <p:extLst>
      <p:ext uri="{BB962C8B-B14F-4D97-AF65-F5344CB8AC3E}">
        <p14:creationId xmlns:p14="http://schemas.microsoft.com/office/powerpoint/2010/main" val="163494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1852</Words>
  <Application>Microsoft Office PowerPoint</Application>
  <PresentationFormat>Widescreen</PresentationFormat>
  <Paragraphs>153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Software Engineering Session: Week 2 Session 1 Instructor: Eric Pogue</vt:lpstr>
      <vt:lpstr>Assignment</vt:lpstr>
      <vt:lpstr>Git/GitHub Demo …Thank you, Alex!</vt:lpstr>
      <vt:lpstr>Chapter 1 Discussion:  Introduction to Saas and Agile Development</vt:lpstr>
      <vt:lpstr>Agile Manifesto (February 2001)</vt:lpstr>
      <vt:lpstr>…And the Virtuous Triangle </vt:lpstr>
      <vt:lpstr>People, Process,  and Technology  </vt:lpstr>
      <vt:lpstr>Assignment (for a full week instead if one class period)</vt:lpstr>
      <vt:lpstr>Prioritize List and Consider Dependencies</vt:lpstr>
      <vt:lpstr>Assignment (for a full week instead if one class period)</vt:lpstr>
      <vt:lpstr>Lab (report-out at 12:08)</vt:lpstr>
      <vt:lpstr>Wrap-up 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112</cp:revision>
  <cp:lastPrinted>2017-08-28T20:16:11Z</cp:lastPrinted>
  <dcterms:created xsi:type="dcterms:W3CDTF">2017-08-24T13:36:27Z</dcterms:created>
  <dcterms:modified xsi:type="dcterms:W3CDTF">2018-01-23T16:57:58Z</dcterms:modified>
</cp:coreProperties>
</file>