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316" r:id="rId3"/>
    <p:sldId id="315" r:id="rId4"/>
    <p:sldId id="311" r:id="rId5"/>
    <p:sldId id="309" r:id="rId6"/>
    <p:sldId id="298" r:id="rId7"/>
    <p:sldId id="281" r:id="rId8"/>
    <p:sldId id="321" r:id="rId9"/>
    <p:sldId id="320" r:id="rId10"/>
    <p:sldId id="318" r:id="rId11"/>
    <p:sldId id="322" r:id="rId12"/>
    <p:sldId id="299" r:id="rId13"/>
    <p:sldId id="301" r:id="rId14"/>
    <p:sldId id="263" r:id="rId15"/>
    <p:sldId id="317" r:id="rId16"/>
    <p:sldId id="319" r:id="rId1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95530" autoAdjust="0"/>
  </p:normalViewPr>
  <p:slideViewPr>
    <p:cSldViewPr snapToGrid="0">
      <p:cViewPr varScale="1">
        <p:scale>
          <a:sx n="88" d="100"/>
          <a:sy n="88" d="100"/>
        </p:scale>
        <p:origin x="120" y="49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3164" tIns="46582" rIns="93164" bIns="4658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6434"/>
          </a:xfrm>
          <a:prstGeom prst="rect">
            <a:avLst/>
          </a:prstGeom>
        </p:spPr>
        <p:txBody>
          <a:bodyPr vert="horz" lIns="93164" tIns="46582" rIns="93164" bIns="46582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4" tIns="46582" rIns="93164" bIns="4658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64" tIns="46582" rIns="93164" bIns="46582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6433"/>
          </a:xfrm>
          <a:prstGeom prst="rect">
            <a:avLst/>
          </a:prstGeom>
        </p:spPr>
        <p:txBody>
          <a:bodyPr vert="horz" lIns="93164" tIns="46582" rIns="93164" bIns="4658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8"/>
            <a:ext cx="3037840" cy="466433"/>
          </a:xfrm>
          <a:prstGeom prst="rect">
            <a:avLst/>
          </a:prstGeom>
        </p:spPr>
        <p:txBody>
          <a:bodyPr vert="horz" lIns="93164" tIns="46582" rIns="93164" bIns="46582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1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Who will volunteer to bring us a “Friendly Conversation” topic Thursday?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1436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69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we want to “Scrum-</a:t>
            </a:r>
            <a:r>
              <a:rPr lang="en-US" dirty="0" err="1"/>
              <a:t>ify</a:t>
            </a:r>
            <a:r>
              <a:rPr lang="en-US" dirty="0"/>
              <a:t>” ourselves again… possibly with more a focused effort on technical specialization? Or should we keep the teams and team </a:t>
            </a:r>
            <a:r>
              <a:rPr lang="en-US" dirty="0" err="1"/>
              <a:t>nams</a:t>
            </a:r>
            <a:r>
              <a:rPr lang="en-US" dirty="0"/>
              <a:t>?</a:t>
            </a:r>
          </a:p>
          <a:p>
            <a:r>
              <a:rPr lang="en-US" dirty="0"/>
              <a:t>Possible Team Name categories:</a:t>
            </a:r>
          </a:p>
          <a:p>
            <a:pPr marL="165261" indent="-165261">
              <a:buFont typeface="Arial" panose="020B0604020202020204" pitchFamily="34" charset="0"/>
              <a:buChar char="•"/>
            </a:pPr>
            <a:r>
              <a:rPr lang="en-US" dirty="0"/>
              <a:t>Space Shuttles… nobody wanted to be Challenger</a:t>
            </a:r>
          </a:p>
          <a:p>
            <a:pPr marL="165261" indent="-165261">
              <a:buFont typeface="Arial" panose="020B0604020202020204" pitchFamily="34" charset="0"/>
              <a:buChar char="•"/>
            </a:pPr>
            <a:r>
              <a:rPr lang="en-US" dirty="0"/>
              <a:t>World War I battles in Europe… did not go very well</a:t>
            </a:r>
          </a:p>
          <a:p>
            <a:pPr marL="165261" indent="-165261">
              <a:buFont typeface="Arial" panose="020B0604020202020204" pitchFamily="34" charset="0"/>
              <a:buChar char="•"/>
            </a:pPr>
            <a:r>
              <a:rPr lang="en-US" dirty="0"/>
              <a:t>Thoughts?</a:t>
            </a:r>
          </a:p>
          <a:p>
            <a:pPr marL="165261" indent="-165261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Discussion Board items are ALWAYS due by Thursday at 11:59… You should include them in your own or your teams backlog (to-do list)</a:t>
            </a:r>
          </a:p>
          <a:p>
            <a:endParaRPr lang="en-US" dirty="0"/>
          </a:p>
          <a:p>
            <a:r>
              <a:rPr lang="en-US" dirty="0"/>
              <a:t>Excellent link for additional GitHub tutorials:</a:t>
            </a:r>
          </a:p>
          <a:p>
            <a:r>
              <a:rPr lang="en-US" dirty="0"/>
              <a:t>https://www.youtube.com/GitHubGuides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52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Backlog is a prioritized list of request deliverables. It exists at the Team and Product (and possibly Portfolio) levels… Stories, Features, Epics</a:t>
            </a:r>
          </a:p>
          <a:p>
            <a:endParaRPr lang="en-US" dirty="0"/>
          </a:p>
          <a:p>
            <a:r>
              <a:rPr lang="en-US" dirty="0"/>
              <a:t>Sprint 1b will end next Monday at 11:59pm… approximately 1 week</a:t>
            </a:r>
          </a:p>
          <a:p>
            <a:endParaRPr lang="en-US" dirty="0"/>
          </a:p>
          <a:p>
            <a:r>
              <a:rPr lang="en-US" dirty="0"/>
              <a:t>Notes:</a:t>
            </a:r>
          </a:p>
          <a:p>
            <a:pPr marL="165261" indent="-165261">
              <a:buFont typeface="Arial" panose="020B0604020202020204" pitchFamily="34" charset="0"/>
              <a:buChar char="•"/>
            </a:pPr>
            <a:r>
              <a:rPr lang="en-US" dirty="0"/>
              <a:t>All agile Backlogs must be a list of Features or Stores based prioritized on business value</a:t>
            </a:r>
          </a:p>
          <a:p>
            <a:pPr marL="165261" indent="-165261">
              <a:buFont typeface="Arial" panose="020B0604020202020204" pitchFamily="34" charset="0"/>
              <a:buChar char="•"/>
            </a:pPr>
            <a:r>
              <a:rPr lang="en-US" dirty="0"/>
              <a:t>Dependencies should be identified</a:t>
            </a:r>
          </a:p>
          <a:p>
            <a:pPr marL="165261" indent="-165261">
              <a:buFont typeface="Arial" panose="020B0604020202020204" pitchFamily="34" charset="0"/>
              <a:buChar char="•"/>
            </a:pPr>
            <a:r>
              <a:rPr lang="en-US" dirty="0"/>
              <a:t>The optimal order and method of completing them is up to the individual teams</a:t>
            </a:r>
          </a:p>
          <a:p>
            <a:pPr marL="165261" indent="-165261">
              <a:buFont typeface="Arial" panose="020B0604020202020204" pitchFamily="34" charset="0"/>
              <a:buChar char="•"/>
            </a:pPr>
            <a:r>
              <a:rPr lang="en-US" dirty="0"/>
              <a:t>Eventually we will need to provide a definition of “Done”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43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Backlog is a prioritized list of request deliverables. It exists at the Team and Product (and possibly Portfolio) levels… Stories, Features, Epics</a:t>
            </a:r>
          </a:p>
          <a:p>
            <a:endParaRPr lang="en-US" dirty="0"/>
          </a:p>
          <a:p>
            <a:r>
              <a:rPr lang="en-US" dirty="0"/>
              <a:t>Sprint 1b will end next Monday at 11:59pm… approximately 1 week</a:t>
            </a:r>
          </a:p>
          <a:p>
            <a:endParaRPr lang="en-US" dirty="0"/>
          </a:p>
          <a:p>
            <a:r>
              <a:rPr lang="en-US" dirty="0"/>
              <a:t>Notes:</a:t>
            </a:r>
          </a:p>
          <a:p>
            <a:pPr marL="165261" indent="-165261">
              <a:buFont typeface="Arial" panose="020B0604020202020204" pitchFamily="34" charset="0"/>
              <a:buChar char="•"/>
            </a:pPr>
            <a:r>
              <a:rPr lang="en-US" dirty="0"/>
              <a:t>All agile Backlogs must be a list of Features or Stores based prioritized on business value</a:t>
            </a:r>
          </a:p>
          <a:p>
            <a:pPr marL="165261" indent="-165261">
              <a:buFont typeface="Arial" panose="020B0604020202020204" pitchFamily="34" charset="0"/>
              <a:buChar char="•"/>
            </a:pPr>
            <a:r>
              <a:rPr lang="en-US" dirty="0"/>
              <a:t>Dependencies should be identified</a:t>
            </a:r>
          </a:p>
          <a:p>
            <a:pPr marL="165261" indent="-165261">
              <a:buFont typeface="Arial" panose="020B0604020202020204" pitchFamily="34" charset="0"/>
              <a:buChar char="•"/>
            </a:pPr>
            <a:r>
              <a:rPr lang="en-US" dirty="0"/>
              <a:t>The optimal order and method of completing them is up to the individual teams</a:t>
            </a:r>
          </a:p>
          <a:p>
            <a:pPr marL="165261" indent="-165261">
              <a:buFont typeface="Arial" panose="020B0604020202020204" pitchFamily="34" charset="0"/>
              <a:buChar char="•"/>
            </a:pPr>
            <a:r>
              <a:rPr lang="en-US" dirty="0"/>
              <a:t>Eventually we will need to provide a definition of “Done”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06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Who will volunteer to bring us a “Friendly Conversation” topic Thursday?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024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Optimism, good natured humor, and effectively working together is immensely important to delivering good software… and likely equally important to delivering just about any quality product</a:t>
            </a:r>
          </a:p>
          <a:p>
            <a:endParaRPr lang="en-US" sz="1000" dirty="0"/>
          </a:p>
          <a:p>
            <a:r>
              <a:rPr lang="en-US" sz="1000" dirty="0"/>
              <a:t>Even if you don’t intend to be a professional software developer, many of the things that we learn will be valuable in related areas. </a:t>
            </a:r>
          </a:p>
          <a:p>
            <a:endParaRPr lang="en-US" sz="1000" dirty="0"/>
          </a:p>
          <a:p>
            <a:r>
              <a:rPr lang="en-US" sz="1000" dirty="0" err="1"/>
              <a:t>Soooo</a:t>
            </a:r>
            <a:r>
              <a:rPr lang="en-US" sz="1000" dirty="0"/>
              <a:t>… We have 16 weeks to learn something valuable and interesting. Let’s enjoy our time together and make the most out of it. </a:t>
            </a:r>
          </a:p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640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Eric’s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53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Who will volunteer to bring us a “Friendly Conversation” topic Thursday?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463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40695" indent="-440695">
              <a:spcBef>
                <a:spcPts val="578"/>
              </a:spcBef>
              <a:buFont typeface="+mj-lt"/>
              <a:buAutoNum type="arabicPeriod"/>
            </a:pPr>
            <a:r>
              <a:rPr lang="en-US" sz="1700" dirty="0"/>
              <a:t>As a </a:t>
            </a:r>
            <a:r>
              <a:rPr lang="en-US" sz="1700" u="sng" dirty="0"/>
              <a:t>Class</a:t>
            </a:r>
            <a:r>
              <a:rPr lang="en-US" sz="1700" dirty="0"/>
              <a:t> commit each </a:t>
            </a:r>
            <a:r>
              <a:rPr lang="en-US" sz="1700" u="sng" dirty="0"/>
              <a:t>Team</a:t>
            </a:r>
            <a:r>
              <a:rPr lang="en-US" sz="1700" dirty="0"/>
              <a:t> to research, discuss, and present at least one of the following topics:</a:t>
            </a:r>
          </a:p>
          <a:p>
            <a:pPr marL="771216" lvl="1" indent="-330521">
              <a:buFont typeface="+mj-lt"/>
              <a:buAutoNum type="alphaLcParenR"/>
            </a:pPr>
            <a:r>
              <a:rPr lang="en-US" sz="1300" dirty="0"/>
              <a:t>Databases on Azure including “Azure tables vs Azure MongoDB vs Azure other DBs”**</a:t>
            </a:r>
          </a:p>
          <a:p>
            <a:pPr marL="771216" lvl="1" indent="-330521">
              <a:buFont typeface="+mj-lt"/>
              <a:buAutoNum type="alphaLcParenR"/>
            </a:pPr>
            <a:r>
              <a:rPr lang="en-US" sz="1300" dirty="0"/>
              <a:t>Cloud/Azure based Authentication/Authorization services and who they could be integrated into a NodeJS based application*</a:t>
            </a:r>
          </a:p>
          <a:p>
            <a:pPr marL="771216" lvl="1" indent="-330521">
              <a:buFont typeface="+mj-lt"/>
              <a:buAutoNum type="alphaLcParenR"/>
            </a:pPr>
            <a:r>
              <a:rPr lang="en-US" sz="1300" dirty="0"/>
              <a:t>JavaScript and NodeJS  with a focus on Azure and including the best Internet based tutorials and/or books on the topic</a:t>
            </a:r>
          </a:p>
          <a:p>
            <a:pPr marL="771216" lvl="1" indent="-330521">
              <a:buFont typeface="+mj-lt"/>
              <a:buAutoNum type="alphaLcParenR"/>
            </a:pPr>
            <a:r>
              <a:rPr lang="en-US" sz="1300" dirty="0"/>
              <a:t>SaaS Frameworks including “MEAN vs LAMP vs Ruby on Rails”</a:t>
            </a:r>
          </a:p>
          <a:p>
            <a:pPr marL="771216" lvl="1" indent="-330521">
              <a:buFont typeface="+mj-lt"/>
              <a:buAutoNum type="alphaLcParenR"/>
            </a:pPr>
            <a:r>
              <a:rPr lang="en-US" sz="1300" dirty="0"/>
              <a:t>Service Oriented Architectures including “Web Services and SOAP/WSAD vs REST vs Sockets”</a:t>
            </a:r>
          </a:p>
          <a:p>
            <a:pPr marL="771216" lvl="1" indent="-330521">
              <a:buFont typeface="+mj-lt"/>
              <a:buAutoNum type="alphaLcParenR"/>
            </a:pPr>
            <a:r>
              <a:rPr lang="en-US" sz="1300" dirty="0"/>
              <a:t>SaaS Client Frameworks including “HTML/JavaScript vs AngularJS vs Angular2 vs React vs others”</a:t>
            </a:r>
          </a:p>
          <a:p>
            <a:pPr marL="771216" lvl="1" indent="-330521">
              <a:buFont typeface="+mj-lt"/>
              <a:buAutoNum type="alphaLcParenR"/>
            </a:pPr>
            <a:r>
              <a:rPr lang="en-US" sz="1300" dirty="0"/>
              <a:t>File Formats including “HTML vs XML vs JSON vs Key/Value Pair Text Files”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84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40695" indent="-440695">
              <a:spcBef>
                <a:spcPts val="578"/>
              </a:spcBef>
              <a:buFont typeface="+mj-lt"/>
              <a:buAutoNum type="arabicPeriod"/>
            </a:pPr>
            <a:r>
              <a:rPr lang="en-US" sz="1700" dirty="0"/>
              <a:t>As a </a:t>
            </a:r>
            <a:r>
              <a:rPr lang="en-US" sz="1700" u="sng" dirty="0"/>
              <a:t>Class</a:t>
            </a:r>
            <a:r>
              <a:rPr lang="en-US" sz="1700" dirty="0"/>
              <a:t> commit each </a:t>
            </a:r>
            <a:r>
              <a:rPr lang="en-US" sz="1700" u="sng" dirty="0"/>
              <a:t>Team</a:t>
            </a:r>
            <a:r>
              <a:rPr lang="en-US" sz="1700" dirty="0"/>
              <a:t> to research, discuss, and present at least one of the following topics:</a:t>
            </a:r>
          </a:p>
          <a:p>
            <a:pPr marL="771216" lvl="1" indent="-330521">
              <a:buFont typeface="+mj-lt"/>
              <a:buAutoNum type="alphaLcParenR"/>
            </a:pPr>
            <a:r>
              <a:rPr lang="en-US" sz="1300" dirty="0"/>
              <a:t>Databases on Azure including “Azure tables vs Azure MongoDB vs Azure other DBs”**</a:t>
            </a:r>
          </a:p>
          <a:p>
            <a:pPr marL="771216" lvl="1" indent="-330521">
              <a:buFont typeface="+mj-lt"/>
              <a:buAutoNum type="alphaLcParenR"/>
            </a:pPr>
            <a:r>
              <a:rPr lang="en-US" sz="1300" dirty="0"/>
              <a:t>Cloud/Azure based Authentication/Authorization services and who they could be integrated into a NodeJS based application*</a:t>
            </a:r>
          </a:p>
          <a:p>
            <a:pPr marL="771216" lvl="1" indent="-330521">
              <a:buFont typeface="+mj-lt"/>
              <a:buAutoNum type="alphaLcParenR"/>
            </a:pPr>
            <a:r>
              <a:rPr lang="en-US" sz="1300" dirty="0"/>
              <a:t>JavaScript and NodeJS  with a focus on Azure and including the best Internet based tutorials and/or books on the topic</a:t>
            </a:r>
          </a:p>
          <a:p>
            <a:pPr marL="771216" lvl="1" indent="-330521">
              <a:buFont typeface="+mj-lt"/>
              <a:buAutoNum type="alphaLcParenR"/>
            </a:pPr>
            <a:r>
              <a:rPr lang="en-US" sz="1300" dirty="0"/>
              <a:t>SaaS Frameworks including “MEAN vs LAMP vs Ruby on Rails”</a:t>
            </a:r>
          </a:p>
          <a:p>
            <a:pPr marL="771216" lvl="1" indent="-330521">
              <a:buFont typeface="+mj-lt"/>
              <a:buAutoNum type="alphaLcParenR"/>
            </a:pPr>
            <a:r>
              <a:rPr lang="en-US" sz="1300" dirty="0"/>
              <a:t>Service Oriented Architectures including “Web Services and SOAP/WSAD vs REST vs Sockets”</a:t>
            </a:r>
          </a:p>
          <a:p>
            <a:pPr marL="771216" lvl="1" indent="-330521">
              <a:buFont typeface="+mj-lt"/>
              <a:buAutoNum type="alphaLcParenR"/>
            </a:pPr>
            <a:r>
              <a:rPr lang="en-US" sz="1300" dirty="0"/>
              <a:t>SaaS Client Frameworks including “HTML/JavaScript vs AngularJS vs Angular2 vs React vs others”</a:t>
            </a:r>
          </a:p>
          <a:p>
            <a:pPr marL="771216" lvl="1" indent="-330521">
              <a:buFont typeface="+mj-lt"/>
              <a:buAutoNum type="alphaLcParenR"/>
            </a:pPr>
            <a:r>
              <a:rPr lang="en-US" sz="1300" dirty="0"/>
              <a:t>File Formats including “HTML vs XML vs JSON vs Key/Value Pair Text Files”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90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Sprints: 2 Week periods where deliverables are due and demos should be complete</a:t>
            </a:r>
          </a:p>
          <a:p>
            <a:r>
              <a:rPr lang="en-US" sz="1000" dirty="0"/>
              <a:t>Story Points (SP): Estimate of work that should be based on example deliverables. Generally not normalized between groups or teams. We will utilize ~30min to equal 1 SP</a:t>
            </a:r>
          </a:p>
          <a:p>
            <a:r>
              <a:rPr lang="en-US" sz="1000" dirty="0"/>
              <a:t>Hand out sprint planning sheet… 1 sheet per team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284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pp-service/app-service-web-get-started-nodej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ogue.info/cpsc-24700/assignments/my-first-website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github.com/categories/teaching-and-learning-with-github-education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uides.github.com/activities/hello-world/" TargetMode="External"/><Relationship Id="rId4" Type="http://schemas.openxmlformats.org/officeDocument/2006/relationships/hyperlink" Target="https://product.hubspot.com/blog/git-and-github-tutorial-for-beginner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ine.microsoft.com/en-u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azure/app-service/app-service-web-get-started-nodejs" TargetMode="External"/><Relationship Id="rId5" Type="http://schemas.openxmlformats.org/officeDocument/2006/relationships/hyperlink" Target="http://www.epogue.info/cpsc-24700/assignments/my-first-website.html" TargetMode="External"/><Relationship Id="rId4" Type="http://schemas.openxmlformats.org/officeDocument/2006/relationships/hyperlink" Target="https://docs.microsoft.com/en-us/azure/app-service/app-service-web-get-started-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ine.microsoft.com/en-u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azure/app-service/app-service-web-get-started-nodejs" TargetMode="External"/><Relationship Id="rId5" Type="http://schemas.openxmlformats.org/officeDocument/2006/relationships/hyperlink" Target="http://www.epogue.info/cpsc-24700/assignments/my-first-website.html" TargetMode="External"/><Relationship Id="rId4" Type="http://schemas.openxmlformats.org/officeDocument/2006/relationships/hyperlink" Target="https://docs.microsoft.com/en-us/azure/app-service/app-service-web-get-started-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/>
              <a:t>Software Engineering</a:t>
            </a:r>
            <a:br>
              <a:rPr lang="en-US"/>
            </a:br>
            <a:r>
              <a:rPr lang="en-US" sz="1800"/>
              <a:t>Session: Week 2 Session 2</a:t>
            </a:r>
            <a:br>
              <a:rPr lang="en-US" sz="1800"/>
            </a:br>
            <a:r>
              <a:rPr lang="en-US" sz="1800"/>
              <a:t>Instructor: Eric Pogue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50252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 Review through Scrum of Scrums Stand-up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Demo of Sharing Repositories in GitHub… Thank you, John!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Chapter 1 Discussion: Introduction to </a:t>
            </a:r>
            <a:r>
              <a:rPr lang="en-US" sz="2000" dirty="0" err="1"/>
              <a:t>Saas</a:t>
            </a:r>
            <a:r>
              <a:rPr lang="en-US" sz="2000" dirty="0"/>
              <a:t> and Agile Development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Agile Manifesto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Virtuous Triangle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People, Process, and Technology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Planning for Sprint 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 Report-out &amp; Wrap-up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58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Sprint 2 Product Backlog… page 1 of 2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364776"/>
            <a:ext cx="10515601" cy="5213445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600" dirty="0"/>
              <a:t>As a </a:t>
            </a:r>
            <a:r>
              <a:rPr lang="en-US" sz="2600" u="sng" dirty="0"/>
              <a:t>Class</a:t>
            </a:r>
            <a:r>
              <a:rPr lang="en-US" sz="2600" dirty="0"/>
              <a:t> document a standard “My Information” JSON format that at a minimum include one or more “records” that each include FirstName, </a:t>
            </a:r>
            <a:r>
              <a:rPr lang="en-US" sz="2600" dirty="0" err="1"/>
              <a:t>LastName</a:t>
            </a:r>
            <a:r>
              <a:rPr lang="en-US" sz="2600" dirty="0"/>
              <a:t>, </a:t>
            </a:r>
            <a:r>
              <a:rPr lang="en-US" sz="2600" dirty="0" err="1"/>
              <a:t>PreferredName</a:t>
            </a:r>
            <a:r>
              <a:rPr lang="en-US" sz="2600" dirty="0"/>
              <a:t>, </a:t>
            </a:r>
            <a:r>
              <a:rPr lang="en-US" sz="2600" dirty="0" err="1"/>
              <a:t>TeamName</a:t>
            </a:r>
            <a:r>
              <a:rPr lang="en-US" sz="2600" dirty="0"/>
              <a:t>, </a:t>
            </a:r>
            <a:r>
              <a:rPr lang="en-US" sz="2600" dirty="0" err="1"/>
              <a:t>SeatLocation</a:t>
            </a:r>
            <a:r>
              <a:rPr lang="en-US" sz="2600" dirty="0"/>
              <a:t>, and Roles in a standard file name (e.g. “my-</a:t>
            </a:r>
            <a:r>
              <a:rPr lang="en-US" sz="2600" dirty="0" err="1"/>
              <a:t>information.json</a:t>
            </a:r>
            <a:r>
              <a:rPr lang="en-US" sz="2600" dirty="0"/>
              <a:t>”)… Product Owners and the Product Architect will lead this effort 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600" dirty="0"/>
              <a:t>As a </a:t>
            </a:r>
            <a:r>
              <a:rPr lang="en-US" sz="2600" u="sng" dirty="0"/>
              <a:t>Class</a:t>
            </a:r>
            <a:r>
              <a:rPr lang="en-US" sz="2600" dirty="0"/>
              <a:t> commit each </a:t>
            </a:r>
            <a:r>
              <a:rPr lang="en-US" sz="2600" u="sng" dirty="0"/>
              <a:t>Team</a:t>
            </a:r>
            <a:r>
              <a:rPr lang="en-US" sz="2600" dirty="0"/>
              <a:t> to research, discuss, and present at least one of the following topics: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2000" dirty="0"/>
              <a:t>Databases on Azure including “Azure tables vs Azure MongoDB vs Azure other DBs”**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2000" dirty="0"/>
              <a:t>Cloud/Azure based Authentication/Authorization services and who they could be integrated into a NodeJS based application*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2000" dirty="0"/>
              <a:t>JavaScript and NodeJS  with a focus on Azure and including the best Internet based tutorials and/or books on the topic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2000" dirty="0"/>
              <a:t>SaaS Frameworks including “MEAN vs LAMP vs Ruby on Rails”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2000" dirty="0"/>
              <a:t>Service Oriented Architectures including “Web Services and SOAP/WSAD vs REST vs Sockets”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600" dirty="0"/>
              <a:t>As a </a:t>
            </a:r>
            <a:r>
              <a:rPr lang="en-US" sz="2600" u="sng" dirty="0"/>
              <a:t>Team</a:t>
            </a:r>
            <a:r>
              <a:rPr lang="en-US" sz="2600" dirty="0"/>
              <a:t> select one or two team members who will lead the team’s effort to research and discuss the above topic and then delivery a (~10min) presentation on the topic to the class on Tuesday, February 13.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600" dirty="0"/>
              <a:t>Read and be prepared to discuss Chapter 6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600" dirty="0"/>
              <a:t>Complete the dynamic Azure NodeJS website tutorial… leave the site in place </a:t>
            </a:r>
            <a:r>
              <a:rPr lang="en-US" sz="2600" dirty="0">
                <a:hlinkClick r:id="rId3"/>
              </a:rPr>
              <a:t>[link]</a:t>
            </a:r>
            <a:endParaRPr lang="en-US" sz="2600" dirty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600" dirty="0"/>
              <a:t>As a </a:t>
            </a:r>
            <a:r>
              <a:rPr lang="en-US" sz="2600" u="sng" dirty="0"/>
              <a:t>Team</a:t>
            </a:r>
            <a:r>
              <a:rPr lang="en-US" sz="2600" dirty="0"/>
              <a:t> Test each other’s Personal Static Website, verify JSON formats, and report sites tested and defects found as a MS Word or JSON file to your Product Owner and to the owner of the site(s) where the defect was found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600" dirty="0"/>
              <a:t>Find and complete an additional HTML/NodeJS tutorial on Azure… leave it in place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600" dirty="0"/>
              <a:t>Complete Sprint 2 Quiz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600" dirty="0"/>
              <a:t>Complete and document Sprint 2 Retrospective and summarization/prioritization of Team level Continuous Improvement (CI) items... be prepared to include one CI item on in your Sprint 3 backlog </a:t>
            </a:r>
          </a:p>
        </p:txBody>
      </p:sp>
    </p:spTree>
    <p:extLst>
      <p:ext uri="{BB962C8B-B14F-4D97-AF65-F5344CB8AC3E}">
        <p14:creationId xmlns:p14="http://schemas.microsoft.com/office/powerpoint/2010/main" val="2016437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Sprint 2 Product Backlog… page 2 of 2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364776"/>
            <a:ext cx="10515601" cy="5338174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spcBef>
                <a:spcPts val="600"/>
              </a:spcBef>
              <a:buFont typeface="+mj-lt"/>
              <a:buAutoNum type="arabicPeriod" startAt="10"/>
            </a:pPr>
            <a:r>
              <a:rPr lang="en-US" sz="2100" dirty="0"/>
              <a:t>Complete Sprint 3 Planning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 startAt="10"/>
            </a:pPr>
            <a:r>
              <a:rPr lang="en-US" sz="2000" dirty="0"/>
              <a:t>Download class materials utilizing Git client and cloning “https://github.com/</a:t>
            </a:r>
            <a:r>
              <a:rPr lang="en-US" sz="2000" dirty="0" err="1"/>
              <a:t>EricJPogue</a:t>
            </a:r>
            <a:r>
              <a:rPr lang="en-US" sz="2000" dirty="0"/>
              <a:t>/sp18-cpsc-44000-001.git”</a:t>
            </a:r>
            <a:endParaRPr lang="en-US" sz="1900" dirty="0"/>
          </a:p>
          <a:p>
            <a:pPr marL="457200" indent="-457200">
              <a:spcBef>
                <a:spcPts val="600"/>
              </a:spcBef>
              <a:buFont typeface="+mj-lt"/>
              <a:buAutoNum type="arabicPeriod" startAt="10"/>
            </a:pPr>
            <a:r>
              <a:rPr lang="en-US" sz="1900" dirty="0"/>
              <a:t>As a </a:t>
            </a:r>
            <a:r>
              <a:rPr lang="en-US" sz="1900" u="sng" dirty="0"/>
              <a:t>Team</a:t>
            </a:r>
            <a:r>
              <a:rPr lang="en-US" sz="1900" dirty="0"/>
              <a:t> define the “Team Information Service” project by writing the necessary </a:t>
            </a:r>
            <a:r>
              <a:rPr lang="en-US" sz="1900" u="sng" dirty="0"/>
              <a:t>Team</a:t>
            </a:r>
            <a:r>
              <a:rPr lang="en-US" sz="1900" dirty="0"/>
              <a:t> level User Stories for the project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 startAt="10"/>
            </a:pPr>
            <a:r>
              <a:rPr lang="en-US" sz="1900" dirty="0"/>
              <a:t>As a </a:t>
            </a:r>
            <a:r>
              <a:rPr lang="en-US" sz="1900" u="sng" dirty="0"/>
              <a:t>Team</a:t>
            </a:r>
            <a:r>
              <a:rPr lang="en-US" sz="1900" dirty="0"/>
              <a:t> create a shared private “Team Information Service” GitHub repository that is shared with everyone on the team and with the Instructor… name the repository “Team Information Service for [Team Name]”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 startAt="10"/>
            </a:pPr>
            <a:r>
              <a:rPr lang="en-US" sz="1900" dirty="0"/>
              <a:t>Review, but do no complete, Eric’s Azure Static website tutorial video </a:t>
            </a:r>
            <a:r>
              <a:rPr lang="en-US" sz="1900" dirty="0">
                <a:hlinkClick r:id="rId3"/>
              </a:rPr>
              <a:t>[link]</a:t>
            </a:r>
            <a:endParaRPr lang="en-US" sz="1900" dirty="0"/>
          </a:p>
          <a:p>
            <a:pPr marL="457200" indent="-457200">
              <a:spcBef>
                <a:spcPts val="600"/>
              </a:spcBef>
              <a:buFont typeface="+mj-lt"/>
              <a:buAutoNum type="arabicPeriod" startAt="10"/>
            </a:pPr>
            <a:r>
              <a:rPr lang="en-US" sz="1900" dirty="0"/>
              <a:t>As a </a:t>
            </a:r>
            <a:r>
              <a:rPr lang="en-US" sz="1900" u="sng" dirty="0"/>
              <a:t>Team</a:t>
            </a:r>
            <a:r>
              <a:rPr lang="en-US" sz="1900" dirty="0"/>
              <a:t> create a “Team Information Service” Production site on Azure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 startAt="10"/>
            </a:pPr>
            <a:r>
              <a:rPr lang="en-US" sz="1900" dirty="0"/>
              <a:t>As a </a:t>
            </a:r>
            <a:r>
              <a:rPr lang="en-US" sz="1900" u="sng" dirty="0"/>
              <a:t>Team</a:t>
            </a:r>
            <a:r>
              <a:rPr lang="en-US" sz="1900" dirty="0"/>
              <a:t> develop, test, and deploy “Team Information Service” Release 1 to Test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 startAt="10"/>
            </a:pPr>
            <a:r>
              <a:rPr lang="en-US" sz="1900" dirty="0"/>
              <a:t>As a </a:t>
            </a:r>
            <a:r>
              <a:rPr lang="en-US" sz="1900" u="sng" dirty="0"/>
              <a:t>Team</a:t>
            </a:r>
            <a:r>
              <a:rPr lang="en-US" sz="1900" dirty="0"/>
              <a:t> develop, test, and deploy “Team Information Service” Release 2 to Test and Production</a:t>
            </a:r>
          </a:p>
          <a:p>
            <a:pPr marL="0" indent="0">
              <a:spcBef>
                <a:spcPts val="600"/>
              </a:spcBef>
              <a:buNone/>
            </a:pPr>
            <a:endParaRPr lang="en-US" sz="1900" dirty="0"/>
          </a:p>
          <a:p>
            <a:pPr marL="0" indent="0">
              <a:spcBef>
                <a:spcPts val="600"/>
              </a:spcBef>
              <a:buNone/>
            </a:pPr>
            <a:endParaRPr lang="en-US" sz="19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1900" dirty="0"/>
              <a:t>Our “Team Information Service” product should include:</a:t>
            </a:r>
          </a:p>
          <a:p>
            <a:pPr>
              <a:spcBef>
                <a:spcPts val="600"/>
              </a:spcBef>
            </a:pPr>
            <a:r>
              <a:rPr lang="en-US" sz="1900" dirty="0"/>
              <a:t>Reading each team member’s “My Information” JSON files from each of their Person Static Websites</a:t>
            </a:r>
          </a:p>
          <a:p>
            <a:pPr>
              <a:spcBef>
                <a:spcPts val="600"/>
              </a:spcBef>
            </a:pPr>
            <a:r>
              <a:rPr lang="en-US" sz="1900" dirty="0"/>
              <a:t>Validating the JSON formats</a:t>
            </a:r>
          </a:p>
          <a:p>
            <a:pPr>
              <a:spcBef>
                <a:spcPts val="600"/>
              </a:spcBef>
            </a:pPr>
            <a:r>
              <a:rPr lang="en-US" sz="1900" dirty="0"/>
              <a:t>Consolidating the data into the Class standard JSON format</a:t>
            </a:r>
          </a:p>
          <a:p>
            <a:pPr>
              <a:spcBef>
                <a:spcPts val="600"/>
              </a:spcBef>
            </a:pPr>
            <a:r>
              <a:rPr lang="en-US" sz="1900" dirty="0"/>
              <a:t>Publishing the consolidated data to a simple HTML/JavaScript web page</a:t>
            </a:r>
          </a:p>
          <a:p>
            <a:pPr>
              <a:spcBef>
                <a:spcPts val="600"/>
              </a:spcBef>
            </a:pPr>
            <a:r>
              <a:rPr lang="en-US" sz="1900" dirty="0"/>
              <a:t>Publishing the consolidated data to a Web Service</a:t>
            </a:r>
          </a:p>
        </p:txBody>
      </p:sp>
    </p:spTree>
    <p:extLst>
      <p:ext uri="{BB962C8B-B14F-4D97-AF65-F5344CB8AC3E}">
        <p14:creationId xmlns:p14="http://schemas.microsoft.com/office/powerpoint/2010/main" val="3544078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5"/>
            <a:ext cx="9144000" cy="808793"/>
          </a:xfrm>
        </p:spPr>
        <p:txBody>
          <a:bodyPr>
            <a:normAutofit/>
          </a:bodyPr>
          <a:lstStyle/>
          <a:p>
            <a:r>
              <a:rPr lang="en-US" sz="4800" dirty="0"/>
              <a:t>Lab (report-out at 12:08)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C868E-346E-4359-BF4F-AAEC6F6AA8BC}"/>
              </a:ext>
            </a:extLst>
          </p:cNvPr>
          <p:cNvSpPr txBox="1">
            <a:spLocks/>
          </p:cNvSpPr>
          <p:nvPr/>
        </p:nvSpPr>
        <p:spPr>
          <a:xfrm>
            <a:off x="838199" y="2019869"/>
            <a:ext cx="10515601" cy="47152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1800" u="sng" dirty="0"/>
              <a:t>Lab Activities:</a:t>
            </a:r>
          </a:p>
          <a:p>
            <a:pPr marL="457200" indent="-457200" algn="l">
              <a:spcBef>
                <a:spcPts val="600"/>
              </a:spcBef>
              <a:buFont typeface="+mj-lt"/>
              <a:buAutoNum type="arabicPeriod"/>
            </a:pPr>
            <a:r>
              <a:rPr lang="en-US" sz="1800" dirty="0"/>
              <a:t>All Product Owners should immediately meet to discuss Item #1. They will need to identify which Product Owner will also play the Product Architect role for the </a:t>
            </a:r>
            <a:r>
              <a:rPr lang="en-US" sz="1800" u="sng" dirty="0"/>
              <a:t>Class</a:t>
            </a:r>
            <a:r>
              <a:rPr lang="en-US" sz="1800" dirty="0"/>
              <a:t> through Sprint 3 </a:t>
            </a:r>
          </a:p>
          <a:p>
            <a:pPr marL="457200" indent="-457200" algn="l">
              <a:spcBef>
                <a:spcPts val="600"/>
              </a:spcBef>
              <a:buFont typeface="+mj-lt"/>
              <a:buAutoNum type="arabicPeriod"/>
            </a:pPr>
            <a:r>
              <a:rPr lang="en-US" sz="1800" dirty="0"/>
              <a:t>Scrum Master will lead Sprint 2 Planning activities and completion of the Sprint 2 Planning Sheet. Note that your Team’s capacity should be 20 to 28 Story Points (SP) per person because we:</a:t>
            </a:r>
          </a:p>
          <a:p>
            <a:pPr marL="914400" lvl="1" indent="-4572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Are planning for two full weeks </a:t>
            </a:r>
          </a:p>
          <a:p>
            <a:pPr marL="914400" lvl="1" indent="-4572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Have decided that 1 SP = the effort it takes to read a chapter = ~30min. </a:t>
            </a:r>
          </a:p>
          <a:p>
            <a:pPr marL="914400" lvl="1" indent="-4572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Assume approximately 1 hour in class and 6 hours outside of class </a:t>
            </a:r>
            <a:r>
              <a:rPr lang="en-US" sz="1600" u="sng" dirty="0"/>
              <a:t>per team member</a:t>
            </a:r>
            <a:r>
              <a:rPr lang="en-US" sz="1600" dirty="0"/>
              <a:t> per week</a:t>
            </a:r>
          </a:p>
          <a:p>
            <a:pPr marL="914400" lvl="1" indent="-4572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Do not have any holidays or vacations planned</a:t>
            </a:r>
          </a:p>
          <a:p>
            <a:pPr marL="457200" indent="-457200" algn="l">
              <a:spcBef>
                <a:spcPts val="600"/>
              </a:spcBef>
              <a:buFont typeface="+mj-lt"/>
              <a:buAutoNum type="arabicPeriod"/>
            </a:pPr>
            <a:r>
              <a:rPr lang="en-US" sz="1800" dirty="0"/>
              <a:t>Be prepared to report-out on assumptions, estimates, commitments, and a proposed Backlog “cut-line”… I will be collecting the completed Sprint 2 Planning sheets at that time</a:t>
            </a:r>
          </a:p>
          <a:p>
            <a:pPr marL="457200" indent="-457200" algn="l">
              <a:spcBef>
                <a:spcPts val="600"/>
              </a:spcBef>
              <a:buFont typeface="+mj-lt"/>
              <a:buAutoNum type="arabicPeriod"/>
            </a:pPr>
            <a:r>
              <a:rPr lang="en-US" sz="1800" dirty="0"/>
              <a:t>Each team member should retain a copy of the completed planning sheet (Excel, Pdf, or JPEG/PNG) to be submitted as part of their Sprint 2 Quiz</a:t>
            </a:r>
          </a:p>
          <a:p>
            <a:pPr marL="457200" indent="-457200" algn="l">
              <a:spcBef>
                <a:spcPts val="600"/>
              </a:spcBef>
              <a:buFont typeface="+mj-lt"/>
              <a:buAutoNum type="arabicPeriod"/>
            </a:pPr>
            <a:r>
              <a:rPr lang="en-US" sz="1800" dirty="0"/>
              <a:t>After completing planning activities, work on Individual or Team committed Backlog items</a:t>
            </a:r>
          </a:p>
          <a:p>
            <a:pPr marL="457200" indent="-457200" algn="l">
              <a:spcBef>
                <a:spcPts val="600"/>
              </a:spcBef>
              <a:buFont typeface="+mj-lt"/>
              <a:buAutoNum type="arabicPeriod"/>
            </a:pPr>
            <a:r>
              <a:rPr lang="en-US" sz="1800" dirty="0"/>
              <a:t>Scrum Masters to meet on Item #2. They will need to identify which Scrum Master will also play the role of Project Manager for the Class through Sprint 3</a:t>
            </a:r>
          </a:p>
        </p:txBody>
      </p:sp>
    </p:spTree>
    <p:extLst>
      <p:ext uri="{BB962C8B-B14F-4D97-AF65-F5344CB8AC3E}">
        <p14:creationId xmlns:p14="http://schemas.microsoft.com/office/powerpoint/2010/main" val="1514881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3461563"/>
          </a:xfrm>
        </p:spPr>
        <p:txBody>
          <a:bodyPr>
            <a:normAutofit/>
          </a:bodyPr>
          <a:lstStyle/>
          <a:p>
            <a:r>
              <a:rPr lang="en-US" sz="4800" dirty="0"/>
              <a:t>Lab Report-out &amp; Wrap-up</a:t>
            </a:r>
            <a:br>
              <a:rPr lang="en-US" sz="4800" dirty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59434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13779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(Sprint 1)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dirty="0"/>
              <a:t>Prior to class on Tuesday: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“Scrum-</a:t>
            </a:r>
            <a:r>
              <a:rPr lang="en-US" sz="2000" dirty="0" err="1"/>
              <a:t>ify</a:t>
            </a:r>
            <a:r>
              <a:rPr lang="en-US" sz="2000" dirty="0"/>
              <a:t>” Ourselves… our </a:t>
            </a:r>
            <a:r>
              <a:rPr lang="en-US" sz="2000" u="sng" dirty="0"/>
              <a:t>second</a:t>
            </a:r>
            <a:r>
              <a:rPr lang="en-US" sz="2000" dirty="0"/>
              <a:t> chance to demonstrate our capabilities as self-organizing Scrum team members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Discussion Board “Introduction” </a:t>
            </a:r>
            <a:r>
              <a:rPr lang="en-US" sz="2000" u="sng" dirty="0"/>
              <a:t>before you leave class today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Read and be prepared to discuss Preface &amp; Chapter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Install MS PowerPoint &amp; MS Word Viewers (if you do not have access to the full products)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Setup a GitHub account with a Student Developer Pack/Plan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Utilize Git &amp; GitHub to create, update, branch, and merge local and remote projects utilizing several beginner level tutorials:</a:t>
            </a:r>
          </a:p>
          <a:p>
            <a:pPr lvl="1"/>
            <a:r>
              <a:rPr lang="en-US" sz="1600" dirty="0"/>
              <a:t>One option would be “An Intro to Git and GitHub for Beginners” tutorial </a:t>
            </a:r>
            <a:r>
              <a:rPr lang="en-US" sz="1600" dirty="0">
                <a:hlinkClick r:id="rId4"/>
              </a:rPr>
              <a:t>[link]</a:t>
            </a:r>
            <a:endParaRPr lang="en-US" sz="1600" dirty="0"/>
          </a:p>
          <a:p>
            <a:pPr lvl="1"/>
            <a:r>
              <a:rPr lang="en-US" sz="1600" dirty="0"/>
              <a:t>Another option would be the GitHub “Hello World” tutorial </a:t>
            </a:r>
            <a:r>
              <a:rPr lang="en-US" sz="1600" dirty="0">
                <a:hlinkClick r:id="rId5"/>
              </a:rPr>
              <a:t>[link] </a:t>
            </a:r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Create a public GitHub repository and share it with another Team Member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the recipient of a shared public GitHub repository from a Team Member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Estimate: 3 hours… “Fist of Five” Agile polling</a:t>
            </a:r>
          </a:p>
        </p:txBody>
      </p:sp>
    </p:spTree>
    <p:extLst>
      <p:ext uri="{BB962C8B-B14F-4D97-AF65-F5344CB8AC3E}">
        <p14:creationId xmlns:p14="http://schemas.microsoft.com/office/powerpoint/2010/main" val="2108127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(Sprint 1b)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364776"/>
            <a:ext cx="10515601" cy="5213445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Sprint 1b Product Backlog… due Monday night (11:59pm):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Create a public GitHub repository and share it with another Team Member… carry over from last assignment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Be the recipient of a shared public GitHub repository from a Team Member… carry over from last assignment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Individually setup a Microsoft Imagine Azure account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Individually complete the Azure static website tutorial... leave the site in place </a:t>
            </a:r>
            <a:r>
              <a:rPr lang="en-US" sz="2000" dirty="0">
                <a:hlinkClick r:id="rId4"/>
              </a:rPr>
              <a:t>[link]</a:t>
            </a:r>
            <a:endParaRPr lang="en-US" sz="2000" dirty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As a Team agree on a </a:t>
            </a:r>
            <a:r>
              <a:rPr lang="en-US" sz="2000" u="sng" dirty="0"/>
              <a:t>standard</a:t>
            </a:r>
            <a:r>
              <a:rPr lang="en-US" sz="2000" dirty="0"/>
              <a:t> and extensible “My Information” JSON format and data requirements that include FirstName, </a:t>
            </a:r>
            <a:r>
              <a:rPr lang="en-US" sz="2000" dirty="0" err="1"/>
              <a:t>LastName</a:t>
            </a:r>
            <a:r>
              <a:rPr lang="en-US" sz="2000" dirty="0"/>
              <a:t>, </a:t>
            </a:r>
            <a:r>
              <a:rPr lang="en-US" sz="2000" dirty="0" err="1"/>
              <a:t>PreferredName</a:t>
            </a:r>
            <a:r>
              <a:rPr lang="en-US" sz="2000" dirty="0"/>
              <a:t>, </a:t>
            </a:r>
            <a:r>
              <a:rPr lang="en-US" sz="2000" dirty="0" err="1"/>
              <a:t>TeamName</a:t>
            </a:r>
            <a:r>
              <a:rPr lang="en-US" sz="2000" dirty="0"/>
              <a:t>, </a:t>
            </a:r>
            <a:r>
              <a:rPr lang="en-US" sz="2000" dirty="0" err="1"/>
              <a:t>SeatLocation</a:t>
            </a:r>
            <a:r>
              <a:rPr lang="en-US" sz="2000" dirty="0"/>
              <a:t>, and Roles* in a standard file name (e.g. “my-</a:t>
            </a:r>
            <a:r>
              <a:rPr lang="en-US" sz="2000" dirty="0" err="1"/>
              <a:t>information.json</a:t>
            </a:r>
            <a:r>
              <a:rPr lang="en-US" sz="2000" dirty="0"/>
              <a:t>”) at a minimum… Product Owners to discuss/lead and elect someone to play the Product Architect role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Individually complete a “permanent” personal static website where you will initially host your “My Information” JSON file for this class utilizing the previous tutorial to create the new website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Sprint 2 Planning Session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Individually complete Quiz 1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Read Chapter 2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As a Class commit each Team to research, discuss, and present on one of the following topics… Scrum Masters to discuss/lead and to elect someone to play the Project Manager role:</a:t>
            </a:r>
          </a:p>
          <a:p>
            <a:pPr lvl="1"/>
            <a:r>
              <a:rPr lang="en-US" sz="1600" dirty="0"/>
              <a:t>SaaS Client Frameworks including “HTML/JavaScript vs AngularJS vs Angular2 vs React vs others”</a:t>
            </a:r>
          </a:p>
          <a:p>
            <a:pPr lvl="1"/>
            <a:r>
              <a:rPr lang="en-US" sz="1600" dirty="0"/>
              <a:t>SaaS Frameworks including “MEAN vs LAMP vs Ruby on Rails”</a:t>
            </a:r>
          </a:p>
          <a:p>
            <a:pPr lvl="1"/>
            <a:r>
              <a:rPr lang="en-US" sz="1600" dirty="0"/>
              <a:t>File Formats including “HTML vs XML vs JSON vs Key/Value Pair Text Files”</a:t>
            </a:r>
          </a:p>
          <a:p>
            <a:pPr lvl="1"/>
            <a:r>
              <a:rPr lang="en-US" sz="1600" dirty="0"/>
              <a:t>Service Oriented Architectures including “Web Services and SOAP/WSAD vs REST vs Sockets”</a:t>
            </a:r>
          </a:p>
          <a:p>
            <a:pPr lvl="1"/>
            <a:r>
              <a:rPr lang="en-US" sz="1600" dirty="0"/>
              <a:t>Databases on Azure including “Azure tables vs Azure MongoDB vs Azure other DBs”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Individually review, but do no complete, Eric’s Azure Static website tutorial video </a:t>
            </a:r>
            <a:r>
              <a:rPr lang="en-US" sz="2000" dirty="0">
                <a:hlinkClick r:id="rId5"/>
              </a:rPr>
              <a:t>[link]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Individually complete the dynamic NodeJS website… leave the site in place </a:t>
            </a:r>
            <a:r>
              <a:rPr lang="en-US" sz="2000" dirty="0">
                <a:hlinkClick r:id="rId6"/>
              </a:rPr>
              <a:t>[link]</a:t>
            </a:r>
            <a:endParaRPr lang="en-US" sz="20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DF822AB-AA7F-4E05-9084-77BD89B32807}"/>
              </a:ext>
            </a:extLst>
          </p:cNvPr>
          <p:cNvCxnSpPr/>
          <p:nvPr/>
        </p:nvCxnSpPr>
        <p:spPr>
          <a:xfrm>
            <a:off x="627797" y="4537880"/>
            <a:ext cx="1072600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03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4964"/>
          </a:xfrm>
        </p:spPr>
        <p:txBody>
          <a:bodyPr>
            <a:normAutofit/>
          </a:bodyPr>
          <a:lstStyle/>
          <a:p>
            <a:r>
              <a:rPr lang="en-US" sz="3600" dirty="0"/>
              <a:t>Assignment (for a full week instead if one class period)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197627"/>
            <a:ext cx="10515601" cy="5439147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Sprint 1b Product Backlog… due Monday night (11:59pm):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Create a public GitHub repository and share it with another Team Member… carry over from last assignment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Be the recipient of a shared public GitHub repository from a Team Member… carry over from last assignment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Individually setup a Microsoft Imagine Azure account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Individually complete the Azure static website tutorial... leave the site in place </a:t>
            </a:r>
            <a:r>
              <a:rPr lang="en-US" sz="2000" dirty="0">
                <a:hlinkClick r:id="rId4"/>
              </a:rPr>
              <a:t>[link]</a:t>
            </a:r>
            <a:endParaRPr lang="en-US" sz="2000" dirty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As a Team agree on a </a:t>
            </a:r>
            <a:r>
              <a:rPr lang="en-US" sz="2000" u="sng" dirty="0"/>
              <a:t>standard</a:t>
            </a:r>
            <a:r>
              <a:rPr lang="en-US" sz="2000" dirty="0"/>
              <a:t> and extensible “My Information” JSON format and data requirements that include FirstName, </a:t>
            </a:r>
            <a:r>
              <a:rPr lang="en-US" sz="2000" dirty="0" err="1"/>
              <a:t>LastName</a:t>
            </a:r>
            <a:r>
              <a:rPr lang="en-US" sz="2000" dirty="0"/>
              <a:t>, </a:t>
            </a:r>
            <a:r>
              <a:rPr lang="en-US" sz="2000" dirty="0" err="1"/>
              <a:t>PreferredName</a:t>
            </a:r>
            <a:r>
              <a:rPr lang="en-US" sz="2000" dirty="0"/>
              <a:t>, </a:t>
            </a:r>
            <a:r>
              <a:rPr lang="en-US" sz="2000" dirty="0" err="1"/>
              <a:t>TeamName</a:t>
            </a:r>
            <a:r>
              <a:rPr lang="en-US" sz="2000" dirty="0"/>
              <a:t>, </a:t>
            </a:r>
            <a:r>
              <a:rPr lang="en-US" sz="2000" dirty="0" err="1"/>
              <a:t>SeatLocation</a:t>
            </a:r>
            <a:r>
              <a:rPr lang="en-US" sz="2000" dirty="0"/>
              <a:t>, and Roles* in a standard file name (e.g. “my-</a:t>
            </a:r>
            <a:r>
              <a:rPr lang="en-US" sz="2000" dirty="0" err="1"/>
              <a:t>information.json</a:t>
            </a:r>
            <a:r>
              <a:rPr lang="en-US" sz="2000" dirty="0"/>
              <a:t>”) at a minimum… Product Owners to discuss/lead and elect someone to play the Product Architect role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Individually complete a “permanent” personal static website where you will initially host your “My Information” JSON file for this class utilizing the previous tutorial to create the new website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Sprint 2 Planning Session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Individually complete Quiz 1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Read Chapter 2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As a Class commit each Team to research, discuss, and present on one of the following topics… Scrum Masters to discuss/lead and to elect someone to play the Project Manager role:</a:t>
            </a:r>
          </a:p>
          <a:p>
            <a:pPr lvl="1"/>
            <a:r>
              <a:rPr lang="en-US" sz="1600" dirty="0"/>
              <a:t>SaaS Client Frameworks including “HTML/JavaScript vs AngularJS vs Angular2 vs React vs others”</a:t>
            </a:r>
          </a:p>
          <a:p>
            <a:pPr lvl="1"/>
            <a:r>
              <a:rPr lang="en-US" sz="1600" dirty="0"/>
              <a:t>SaaS Frameworks including “MEAN vs LAMP vs Ruby on Rails”</a:t>
            </a:r>
          </a:p>
          <a:p>
            <a:pPr lvl="1"/>
            <a:r>
              <a:rPr lang="en-US" sz="1600" dirty="0"/>
              <a:t>File Formats including “HTML vs XML vs JSON vs Key/Value Pair Text Files”</a:t>
            </a:r>
          </a:p>
          <a:p>
            <a:pPr lvl="1"/>
            <a:r>
              <a:rPr lang="en-US" sz="1600" dirty="0"/>
              <a:t>Service Oriented Architectures including “Web Services and SOAP/WSAD vs REST vs Sockets”</a:t>
            </a:r>
          </a:p>
          <a:p>
            <a:pPr lvl="1"/>
            <a:r>
              <a:rPr lang="en-US" sz="1600" dirty="0"/>
              <a:t>Databases on Azure including “Azure tables vs Azure MongoDB vs Azure other DBs”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Individually review, but do no complete, Eric’s Azure Static website tutorial video </a:t>
            </a:r>
            <a:r>
              <a:rPr lang="en-US" sz="2000" dirty="0">
                <a:hlinkClick r:id="rId5"/>
              </a:rPr>
              <a:t>[link]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Individually complete the dynamic NodeJS website… leave the site in place </a:t>
            </a:r>
            <a:r>
              <a:rPr lang="en-US" sz="2000" dirty="0">
                <a:hlinkClick r:id="rId6"/>
              </a:rPr>
              <a:t>[link]</a:t>
            </a:r>
            <a:endParaRPr lang="en-US" sz="20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DF822AB-AA7F-4E05-9084-77BD89B32807}"/>
              </a:ext>
            </a:extLst>
          </p:cNvPr>
          <p:cNvCxnSpPr/>
          <p:nvPr/>
        </p:nvCxnSpPr>
        <p:spPr>
          <a:xfrm>
            <a:off x="627797" y="4537880"/>
            <a:ext cx="1072600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96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8451" y="1122364"/>
            <a:ext cx="9915098" cy="3388221"/>
          </a:xfrm>
        </p:spPr>
        <p:txBody>
          <a:bodyPr>
            <a:normAutofit/>
          </a:bodyPr>
          <a:lstStyle/>
          <a:p>
            <a:r>
              <a:rPr lang="en-US" sz="4800" dirty="0"/>
              <a:t>Demo of Sharing Repositories in GitHub</a:t>
            </a:r>
            <a:br>
              <a:rPr lang="en-US" sz="4800" dirty="0"/>
            </a:br>
            <a:r>
              <a:rPr lang="en-US" sz="4800" dirty="0"/>
              <a:t>…Thank you, John!</a:t>
            </a:r>
          </a:p>
        </p:txBody>
      </p:sp>
    </p:spTree>
    <p:extLst>
      <p:ext uri="{BB962C8B-B14F-4D97-AF65-F5344CB8AC3E}">
        <p14:creationId xmlns:p14="http://schemas.microsoft.com/office/powerpoint/2010/main" val="2949240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616786"/>
          </a:xfrm>
        </p:spPr>
        <p:txBody>
          <a:bodyPr>
            <a:normAutofit/>
          </a:bodyPr>
          <a:lstStyle/>
          <a:p>
            <a:r>
              <a:rPr lang="en-US" sz="4800" dirty="0"/>
              <a:t>Chapter 1 Discussion: </a:t>
            </a:r>
            <a:br>
              <a:rPr lang="en-US" sz="4800" dirty="0"/>
            </a:br>
            <a:r>
              <a:rPr lang="en-US" sz="4800" dirty="0"/>
              <a:t>Introduction to </a:t>
            </a:r>
            <a:r>
              <a:rPr lang="en-US" sz="4800" dirty="0" err="1"/>
              <a:t>Saas</a:t>
            </a:r>
            <a:r>
              <a:rPr lang="en-US" sz="4800" dirty="0"/>
              <a:t> and Agile Development</a:t>
            </a:r>
          </a:p>
        </p:txBody>
      </p:sp>
    </p:spTree>
    <p:extLst>
      <p:ext uri="{BB962C8B-B14F-4D97-AF65-F5344CB8AC3E}">
        <p14:creationId xmlns:p14="http://schemas.microsoft.com/office/powerpoint/2010/main" val="1924930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Agile Manifesto (February 2001)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“We are uncovering better ways of developing software by doing it and helping others do it. Through this work we have come to value: </a:t>
            </a:r>
          </a:p>
          <a:p>
            <a:pPr lvl="1"/>
            <a:r>
              <a:rPr lang="en-US" sz="2000" u="sng" dirty="0"/>
              <a:t>Individuals and interactions</a:t>
            </a:r>
            <a:r>
              <a:rPr lang="en-US" sz="2000" dirty="0"/>
              <a:t> over processes and tools </a:t>
            </a:r>
          </a:p>
          <a:p>
            <a:pPr lvl="1"/>
            <a:r>
              <a:rPr lang="en-US" sz="2000" u="sng" dirty="0"/>
              <a:t>Working software</a:t>
            </a:r>
            <a:r>
              <a:rPr lang="en-US" sz="2000" dirty="0"/>
              <a:t> over comprehensive documentation </a:t>
            </a:r>
          </a:p>
          <a:p>
            <a:pPr lvl="1"/>
            <a:r>
              <a:rPr lang="en-US" sz="2000" u="sng" dirty="0"/>
              <a:t>Customer collaboration</a:t>
            </a:r>
            <a:r>
              <a:rPr lang="en-US" sz="2000" dirty="0"/>
              <a:t> over contract negotiation </a:t>
            </a:r>
          </a:p>
          <a:p>
            <a:pPr lvl="1"/>
            <a:r>
              <a:rPr lang="en-US" sz="2000" u="sng" dirty="0"/>
              <a:t>Responding to change</a:t>
            </a:r>
            <a:r>
              <a:rPr lang="en-US" sz="2000" dirty="0"/>
              <a:t> over following a plan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That is, while there is value in the items on the right, we value the items on the left more.”</a:t>
            </a:r>
          </a:p>
        </p:txBody>
      </p:sp>
    </p:spTree>
    <p:extLst>
      <p:ext uri="{BB962C8B-B14F-4D97-AF65-F5344CB8AC3E}">
        <p14:creationId xmlns:p14="http://schemas.microsoft.com/office/powerpoint/2010/main" val="2501252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723" y="963877"/>
            <a:ext cx="3722573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…And the Virtuous Triangle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BDE36E-E6B0-491A-9796-40B75A65D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306" y="1239770"/>
            <a:ext cx="5976800" cy="44738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0C69819-C7C6-490B-9BE9-E603C9A2FA89}"/>
              </a:ext>
            </a:extLst>
          </p:cNvPr>
          <p:cNvSpPr/>
          <p:nvPr/>
        </p:nvSpPr>
        <p:spPr>
          <a:xfrm rot="3044438">
            <a:off x="4007065" y="5239454"/>
            <a:ext cx="31517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Productivity Technology</a:t>
            </a:r>
            <a:r>
              <a:rPr lang="en-US" dirty="0"/>
              <a:t>: Configuration Management, Source Code Management, Automated Testing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0222AF-8FE4-45C3-AE8C-DD30CF0581BC}"/>
              </a:ext>
            </a:extLst>
          </p:cNvPr>
          <p:cNvSpPr/>
          <p:nvPr/>
        </p:nvSpPr>
        <p:spPr>
          <a:xfrm>
            <a:off x="6759095" y="338123"/>
            <a:ext cx="30479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Hosting Technology</a:t>
            </a:r>
            <a:r>
              <a:rPr lang="en-US" dirty="0"/>
              <a:t>: Cloud, Scriptable Infrastructure, Software as a Service (SaaS)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35CC6A-C032-41D6-9EEF-4AB5BE181ED3}"/>
              </a:ext>
            </a:extLst>
          </p:cNvPr>
          <p:cNvSpPr/>
          <p:nvPr/>
        </p:nvSpPr>
        <p:spPr>
          <a:xfrm rot="18320691">
            <a:off x="9022777" y="4585035"/>
            <a:ext cx="35782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Process</a:t>
            </a:r>
            <a:r>
              <a:rPr lang="en-US" dirty="0"/>
              <a:t>: Agile, Portfolio Management, Project Management, Funding, Prioritization, Metrics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01A5D7-1576-4C33-9DF9-EC3AE8287537}"/>
              </a:ext>
            </a:extLst>
          </p:cNvPr>
          <p:cNvSpPr/>
          <p:nvPr/>
        </p:nvSpPr>
        <p:spPr>
          <a:xfrm>
            <a:off x="648852" y="660809"/>
            <a:ext cx="30479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People</a:t>
            </a:r>
            <a:r>
              <a:rPr lang="en-US" dirty="0"/>
              <a:t>: Teams, Optimism, Engagement, Ambition, Dedication, Leadership, Skills, Experience, Domain Knowledge</a:t>
            </a:r>
          </a:p>
        </p:txBody>
      </p:sp>
    </p:spTree>
    <p:extLst>
      <p:ext uri="{BB962C8B-B14F-4D97-AF65-F5344CB8AC3E}">
        <p14:creationId xmlns:p14="http://schemas.microsoft.com/office/powerpoint/2010/main" val="179752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723" y="963877"/>
            <a:ext cx="3722573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People, Process,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and Technology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	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Software Engineering: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u="sng" dirty="0"/>
              <a:t>People</a:t>
            </a:r>
            <a:r>
              <a:rPr lang="en-US" sz="2400" dirty="0"/>
              <a:t>: Teams, Skills, Experience, Domain Knowledge, Optimism, Engagement, Dedication, Leadership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u="sng" dirty="0"/>
              <a:t>Process</a:t>
            </a:r>
            <a:r>
              <a:rPr lang="en-US" sz="2400" dirty="0"/>
              <a:t>: Waterfall/Iterative/Agile, Portfolio Management, Project Management, Funding, Prioritization, Metrics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u="sng" dirty="0"/>
              <a:t>Technology</a:t>
            </a:r>
            <a:r>
              <a:rPr lang="en-US" sz="2400" dirty="0"/>
              <a:t>: Configuration Management, Cloud Hosting, Scriptable Infrastructure, Source Code Management, Automated Testing</a:t>
            </a: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36264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3531524"/>
          </a:xfrm>
        </p:spPr>
        <p:txBody>
          <a:bodyPr>
            <a:normAutofit/>
          </a:bodyPr>
          <a:lstStyle/>
          <a:p>
            <a:r>
              <a:rPr lang="en-US" sz="4800" dirty="0"/>
              <a:t>Sprint Planning for Sprint 2</a:t>
            </a:r>
            <a:br>
              <a:rPr lang="en-US" sz="4800" dirty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030395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5ADCBC-15A4-4374-B6EB-1A8C305CC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866" y="705464"/>
            <a:ext cx="5742267" cy="544707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ACC36A-61FD-4C35-8D71-C168E780DF6F}"/>
              </a:ext>
            </a:extLst>
          </p:cNvPr>
          <p:cNvCxnSpPr>
            <a:cxnSpLocks/>
          </p:cNvCxnSpPr>
          <p:nvPr/>
        </p:nvCxnSpPr>
        <p:spPr>
          <a:xfrm>
            <a:off x="3136490" y="2281376"/>
            <a:ext cx="561422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94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1960</TotalTime>
  <Words>2714</Words>
  <Application>Microsoft Office PowerPoint</Application>
  <PresentationFormat>Widescreen</PresentationFormat>
  <Paragraphs>199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Software Engineering Session: Week 2 Session 2 Instructor: Eric Pogue</vt:lpstr>
      <vt:lpstr>Assignment (for a full week instead if one class period)</vt:lpstr>
      <vt:lpstr>Demo of Sharing Repositories in GitHub …Thank you, John!</vt:lpstr>
      <vt:lpstr>Chapter 1 Discussion:  Introduction to Saas and Agile Development</vt:lpstr>
      <vt:lpstr>Agile Manifesto (February 2001)</vt:lpstr>
      <vt:lpstr>…And the Virtuous Triangle </vt:lpstr>
      <vt:lpstr>People, Process,  and Technology  </vt:lpstr>
      <vt:lpstr>Sprint Planning for Sprint 2 </vt:lpstr>
      <vt:lpstr>PowerPoint Presentation</vt:lpstr>
      <vt:lpstr>Sprint 2 Product Backlog… page 1 of 2</vt:lpstr>
      <vt:lpstr>Sprint 2 Product Backlog… page 2 of 2</vt:lpstr>
      <vt:lpstr>Lab (report-out at 12:08)</vt:lpstr>
      <vt:lpstr>Lab Report-out &amp; Wrap-up </vt:lpstr>
      <vt:lpstr>End of Session</vt:lpstr>
      <vt:lpstr>Assignment (Sprint 1)</vt:lpstr>
      <vt:lpstr>Assignment (Sprint 1b)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137</cp:revision>
  <cp:lastPrinted>2018-01-25T14:28:13Z</cp:lastPrinted>
  <dcterms:created xsi:type="dcterms:W3CDTF">2017-08-24T13:36:27Z</dcterms:created>
  <dcterms:modified xsi:type="dcterms:W3CDTF">2018-01-25T14:32:03Z</dcterms:modified>
</cp:coreProperties>
</file>