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26" r:id="rId3"/>
    <p:sldId id="311" r:id="rId4"/>
    <p:sldId id="315" r:id="rId5"/>
    <p:sldId id="320" r:id="rId6"/>
    <p:sldId id="324" r:id="rId7"/>
    <p:sldId id="325" r:id="rId8"/>
    <p:sldId id="299" r:id="rId9"/>
    <p:sldId id="301" r:id="rId10"/>
    <p:sldId id="263" r:id="rId11"/>
    <p:sldId id="327" r:id="rId12"/>
    <p:sldId id="317" r:id="rId13"/>
    <p:sldId id="319" r:id="rId14"/>
    <p:sldId id="323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5530" autoAdjust="0"/>
  </p:normalViewPr>
  <p:slideViewPr>
    <p:cSldViewPr snapToGrid="0">
      <p:cViewPr varScale="1">
        <p:scale>
          <a:sx n="107" d="100"/>
          <a:sy n="107" d="100"/>
        </p:scale>
        <p:origin x="65" y="2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want to “Scrum-</a:t>
            </a:r>
            <a:r>
              <a:rPr lang="en-US" dirty="0" err="1"/>
              <a:t>ify</a:t>
            </a:r>
            <a:r>
              <a:rPr lang="en-US" dirty="0"/>
              <a:t>” ourselves again… possibly with more a focused effort on technical specialization? Or should we keep the teams and team </a:t>
            </a:r>
            <a:r>
              <a:rPr lang="en-US" dirty="0" err="1"/>
              <a:t>nams</a:t>
            </a:r>
            <a:r>
              <a:rPr lang="en-US" dirty="0"/>
              <a:t>?</a:t>
            </a:r>
          </a:p>
          <a:p>
            <a:r>
              <a:rPr lang="en-US" dirty="0"/>
              <a:t>Possible Team Name categories: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Space Shuttles… nobody wanted to be Challenger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World War I battles in Europe… did not go very well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Thoughts?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Discussion Board items are ALWAYS due by Thursday at 11:59… You should include them in your own or your teams backlog (to-do list)</a:t>
            </a:r>
          </a:p>
          <a:p>
            <a:endParaRPr lang="en-US" dirty="0"/>
          </a:p>
          <a:p>
            <a:r>
              <a:rPr lang="en-US" dirty="0"/>
              <a:t>Excellent link for additional GitHub tutorials:</a:t>
            </a:r>
          </a:p>
          <a:p>
            <a:r>
              <a:rPr lang="en-US" dirty="0"/>
              <a:t>https://www.youtube.com/GitHubGuides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Backlog is a prioritized list of request deliverables. It exists at the Team and Product (and possibly Portfolio) levels… Stories, Features, Epics</a:t>
            </a:r>
          </a:p>
          <a:p>
            <a:endParaRPr lang="en-US" dirty="0"/>
          </a:p>
          <a:p>
            <a:r>
              <a:rPr lang="en-US" dirty="0"/>
              <a:t>Sprint 1b will end next Monday at 11:59pm… approximately 1 week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All agile Backlogs must be a list of Features or Stores based prioritized on business value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Dependencies should be identified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The optimal order and method of completing them is up to the individual teams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Eventually we will need to provide a definition of “Done”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3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Backlog is a prioritized list of request deliverables. It exists at the Team and Product (and possibly Portfolio) levels… Stories, Features, Epics</a:t>
            </a:r>
          </a:p>
          <a:p>
            <a:endParaRPr lang="en-US" dirty="0"/>
          </a:p>
          <a:p>
            <a:r>
              <a:rPr lang="en-US" dirty="0"/>
              <a:t>Sprint 1b will end next Monday at 11:59pm… approximately 1 week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All agile Backlogs must be a list of Features or Stores based prioritized on business value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Dependencies should be identified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The optimal order and method of completing them is up to the individual teams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Eventually we will need to provide a definition of “Done”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Backlog is a prioritized list of request deliverables. It exists at the Team and Product (and possibly Portfolio) levels… Stories, Features, Epics</a:t>
            </a:r>
          </a:p>
          <a:p>
            <a:endParaRPr lang="en-US" dirty="0"/>
          </a:p>
          <a:p>
            <a:r>
              <a:rPr lang="en-US" dirty="0"/>
              <a:t>Sprint 1b will end next Monday at 11:59pm… approximately 1 week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All agile Backlogs must be a list of Features or Stores based prioritized on business value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Dependencies should be identified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The optimal order and method of completing them is up to the individual teams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/>
              <a:t>Eventually we will need to provide a definition of “Done”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0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0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Who will volunteer to bring us a “Friendly Conversation” topic Thursday?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2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0695" indent="-440695">
              <a:spcBef>
                <a:spcPts val="578"/>
              </a:spcBef>
              <a:buFont typeface="+mj-lt"/>
              <a:buAutoNum type="arabicPeriod"/>
            </a:pPr>
            <a:r>
              <a:rPr lang="en-US" sz="1700" dirty="0"/>
              <a:t>As a </a:t>
            </a:r>
            <a:r>
              <a:rPr lang="en-US" sz="1700" u="sng" dirty="0"/>
              <a:t>Class</a:t>
            </a:r>
            <a:r>
              <a:rPr lang="en-US" sz="1700" dirty="0"/>
              <a:t> commit each </a:t>
            </a:r>
            <a:r>
              <a:rPr lang="en-US" sz="1700" u="sng" dirty="0"/>
              <a:t>Team</a:t>
            </a:r>
            <a:r>
              <a:rPr lang="en-US" sz="1700" dirty="0"/>
              <a:t> to research, discuss, and present at least one of the following topics: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Databases on Azure including “Azure tables vs Azure MongoDB vs Azure other DBs”**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Cloud/Azure based Authentication/Authorization services and who they could be integrated into a NodeJS based application*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JavaScript and NodeJS  with a focus on Azure and including the best Internet based tutorials and/or books on the topic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SaaS Frameworks including “MEAN vs LAMP vs Ruby on Rails”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Service Oriented Architectures including “Web Services and SOAP/WSAD vs REST vs Sockets”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SaaS Client Frameworks including “HTML/JavaScript vs AngularJS vs Angular2 vs React vs others”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File Formats including “HTML vs XML vs JSON vs Key/Value Pair Text Files”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6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0695" indent="-440695">
              <a:spcBef>
                <a:spcPts val="578"/>
              </a:spcBef>
              <a:buFont typeface="+mj-lt"/>
              <a:buAutoNum type="arabicPeriod"/>
            </a:pPr>
            <a:r>
              <a:rPr lang="en-US" sz="1700" dirty="0"/>
              <a:t>As a </a:t>
            </a:r>
            <a:r>
              <a:rPr lang="en-US" sz="1700" u="sng" dirty="0"/>
              <a:t>Class</a:t>
            </a:r>
            <a:r>
              <a:rPr lang="en-US" sz="1700" dirty="0"/>
              <a:t> commit each </a:t>
            </a:r>
            <a:r>
              <a:rPr lang="en-US" sz="1700" u="sng" dirty="0"/>
              <a:t>Team</a:t>
            </a:r>
            <a:r>
              <a:rPr lang="en-US" sz="1700" dirty="0"/>
              <a:t> to research, discuss, and present at least one of the following topics: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Databases on Azure including “Azure tables vs Azure MongoDB vs Azure other DBs”**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Cloud/Azure based Authentication/Authorization services and who they could be integrated into a NodeJS based application*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JavaScript and NodeJS  with a focus on Azure and including the best Internet based tutorials and/or books on the topic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SaaS Frameworks including “MEAN vs LAMP vs Ruby on Rails”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Service Oriented Architectures including “Web Services and SOAP/WSAD vs REST vs Sockets”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SaaS Client Frameworks including “HTML/JavaScript vs AngularJS vs Angular2 vs React vs others”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File Formats including “HTML vs XML vs JSON vs Key/Value Pair Text Files”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3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Sprints: 2 Week periods where deliverables are due and demos should be complete</a:t>
            </a:r>
          </a:p>
          <a:p>
            <a:r>
              <a:rPr lang="en-US" sz="1000" dirty="0"/>
              <a:t>Story Points (SP): Estimate of work that should be based on example deliverables. Generally not normalized between groups or teams. We will utilize ~30min to equal 1 SP</a:t>
            </a:r>
          </a:p>
          <a:p>
            <a:r>
              <a:rPr lang="en-US" sz="1000" dirty="0"/>
              <a:t>Hand out sprint planning sheet… 1 sheet per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8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Who will volunteer to bring us a “Friendly Conversation” topic Thursday?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43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categories/teaching-and-learning-with-github-educatio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github.com/activities/hello-world/" TargetMode="External"/><Relationship Id="rId4" Type="http://schemas.openxmlformats.org/officeDocument/2006/relationships/hyperlink" Target="https://product.hubspot.com/blog/git-and-github-tutorial-for-beginner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ine.microsoft.com/en-u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pp-service/app-service-web-get-started-nodejs" TargetMode="External"/><Relationship Id="rId5" Type="http://schemas.openxmlformats.org/officeDocument/2006/relationships/hyperlink" Target="http://www.epogue.info/cpsc-24700/assignments/my-first-website.html" TargetMode="External"/><Relationship Id="rId4" Type="http://schemas.openxmlformats.org/officeDocument/2006/relationships/hyperlink" Target="https://docs.microsoft.com/en-us/azure/app-service/app-service-web-get-started-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ine.microsoft.com/en-u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pp-service/app-service-web-get-started-nodejs" TargetMode="External"/><Relationship Id="rId5" Type="http://schemas.openxmlformats.org/officeDocument/2006/relationships/hyperlink" Target="http://www.epogue.info/cpsc-24700/assignments/my-first-website.html" TargetMode="External"/><Relationship Id="rId4" Type="http://schemas.openxmlformats.org/officeDocument/2006/relationships/hyperlink" Target="https://docs.microsoft.com/en-us/azure/app-service/app-service-web-get-started-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ine.microsoft.com/en-u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pp-service/app-service-web-get-started-nodejs" TargetMode="External"/><Relationship Id="rId5" Type="http://schemas.openxmlformats.org/officeDocument/2006/relationships/hyperlink" Target="http://www.epogue.info/cpsc-24700/assignments/my-first-website.html" TargetMode="External"/><Relationship Id="rId4" Type="http://schemas.openxmlformats.org/officeDocument/2006/relationships/hyperlink" Target="https://docs.microsoft.com/en-us/azure/app-service/app-service-web-get-started-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app-service-web-get-started-nodej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assignments/my-first-websit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</a:t>
            </a:r>
            <a:br>
              <a:rPr lang="en-US" dirty="0"/>
            </a:br>
            <a:r>
              <a:rPr lang="en-US" sz="1800" dirty="0"/>
              <a:t>Session: Week 3 Session 1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5025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1b mini-Retrospective through Scrum of Scrums Stand-up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Chapter 2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 &amp; Commitment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Report-out &amp; Wrap-up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13779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13779"/>
          </a:xfrm>
        </p:spPr>
        <p:txBody>
          <a:bodyPr>
            <a:normAutofit/>
          </a:bodyPr>
          <a:lstStyle/>
          <a:p>
            <a:r>
              <a:rPr lang="en-US" sz="4800" dirty="0"/>
              <a:t>Previous Assignments</a:t>
            </a:r>
          </a:p>
        </p:txBody>
      </p:sp>
    </p:spTree>
    <p:extLst>
      <p:ext uri="{BB962C8B-B14F-4D97-AF65-F5344CB8AC3E}">
        <p14:creationId xmlns:p14="http://schemas.microsoft.com/office/powerpoint/2010/main" val="111045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(Sprint 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dirty="0"/>
              <a:t>Prior to class on Tuesday: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“Scrum-</a:t>
            </a:r>
            <a:r>
              <a:rPr lang="en-US" sz="2000" dirty="0" err="1"/>
              <a:t>ify</a:t>
            </a:r>
            <a:r>
              <a:rPr lang="en-US" sz="2000" dirty="0"/>
              <a:t>” Ourselves… our </a:t>
            </a:r>
            <a:r>
              <a:rPr lang="en-US" sz="2000" u="sng" dirty="0"/>
              <a:t>second</a:t>
            </a:r>
            <a:r>
              <a:rPr lang="en-US" sz="2000" dirty="0"/>
              <a:t> chance to demonstrate our capabilities as self-organizing Scrum team members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Discussion Board “Introduction” </a:t>
            </a:r>
            <a:r>
              <a:rPr lang="en-US" sz="2000" u="sng" dirty="0"/>
              <a:t>before you leave class today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and be prepared to discuss Preface &amp; Chapter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Install MS PowerPoint &amp; MS Word Viewers (if you do not have access to the full products)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Setup a GitHub account with a Student Developer Pack/Plan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Utilize Git &amp; GitHub to create, update, branch, and merge local and remote projects utilizing several beginner level tutorials:</a:t>
            </a:r>
          </a:p>
          <a:p>
            <a:pPr lvl="1"/>
            <a:r>
              <a:rPr lang="en-US" sz="1600" dirty="0"/>
              <a:t>One option would be “An Intro to Git and GitHub for Beginners” tutorial </a:t>
            </a:r>
            <a:r>
              <a:rPr lang="en-US" sz="1600" dirty="0">
                <a:hlinkClick r:id="rId4"/>
              </a:rPr>
              <a:t>[link]</a:t>
            </a:r>
            <a:endParaRPr lang="en-US" sz="1600" dirty="0"/>
          </a:p>
          <a:p>
            <a:pPr lvl="1"/>
            <a:r>
              <a:rPr lang="en-US" sz="1600" dirty="0"/>
              <a:t>Another option would be the GitHub “Hello World” tutorial </a:t>
            </a:r>
            <a:r>
              <a:rPr lang="en-US" sz="1600" dirty="0">
                <a:hlinkClick r:id="rId5"/>
              </a:rPr>
              <a:t>[link] 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public GitHub repository and share it with another Team Member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the recipient of a shared public GitHub repository from a Team Member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Estimate: 3 hours… “Fist of Five” Agile polling</a:t>
            </a:r>
          </a:p>
        </p:txBody>
      </p:sp>
    </p:spTree>
    <p:extLst>
      <p:ext uri="{BB962C8B-B14F-4D97-AF65-F5344CB8AC3E}">
        <p14:creationId xmlns:p14="http://schemas.microsoft.com/office/powerpoint/2010/main" val="210812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(Sprint 1b)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64776"/>
            <a:ext cx="10515601" cy="521344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Sprint 1b Product Backlog… due Monday night (11:59pm):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Create a public GitHub repository and share it with another Team Member… carry over from last assignment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Be the recipient of a shared public GitHub repository from a Team Member… carry over from last assignment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setup a Microsoft Imagine Azure account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the Azure static website tutorial... leave the site in place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 a Team agree on a </a:t>
            </a:r>
            <a:r>
              <a:rPr lang="en-US" sz="2000" u="sng" dirty="0"/>
              <a:t>standard</a:t>
            </a:r>
            <a:r>
              <a:rPr lang="en-US" sz="2000" dirty="0"/>
              <a:t> and extensible “My Information” JSON format and data requirements that include FirstName, </a:t>
            </a:r>
            <a:r>
              <a:rPr lang="en-US" sz="2000" dirty="0" err="1"/>
              <a:t>LastName</a:t>
            </a:r>
            <a:r>
              <a:rPr lang="en-US" sz="2000" dirty="0"/>
              <a:t>, </a:t>
            </a:r>
            <a:r>
              <a:rPr lang="en-US" sz="2000" dirty="0" err="1"/>
              <a:t>PreferredName</a:t>
            </a:r>
            <a:r>
              <a:rPr lang="en-US" sz="2000" dirty="0"/>
              <a:t>, </a:t>
            </a:r>
            <a:r>
              <a:rPr lang="en-US" sz="2000" dirty="0" err="1"/>
              <a:t>TeamName</a:t>
            </a:r>
            <a:r>
              <a:rPr lang="en-US" sz="2000" dirty="0"/>
              <a:t>, </a:t>
            </a:r>
            <a:r>
              <a:rPr lang="en-US" sz="2000" dirty="0" err="1"/>
              <a:t>SeatLocation</a:t>
            </a:r>
            <a:r>
              <a:rPr lang="en-US" sz="2000" dirty="0"/>
              <a:t>, and Roles* in a standard file name (e.g. “my-</a:t>
            </a:r>
            <a:r>
              <a:rPr lang="en-US" sz="2000" dirty="0" err="1"/>
              <a:t>information.json</a:t>
            </a:r>
            <a:r>
              <a:rPr lang="en-US" sz="2000" dirty="0"/>
              <a:t>”) at a minimum… Product Owners to discuss/lead and elect someone to play the Product Architect role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a “permanent” personal static website where you will initially host your “My Information” JSON file for this class utilizing the previous tutorial to create the new website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Sprint 2 Planning Session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Quiz 1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Read Chapter 2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 a Class commit each Team to research, discuss, and present on one of the following topics… Scrum Masters to discuss/lead and to elect someone to play the Project Manager role:</a:t>
            </a:r>
          </a:p>
          <a:p>
            <a:pPr lvl="1"/>
            <a:r>
              <a:rPr lang="en-US" sz="1600" dirty="0"/>
              <a:t>SaaS Client Frameworks including “HTML/JavaScript vs AngularJS vs Angular2 vs React vs others”</a:t>
            </a:r>
          </a:p>
          <a:p>
            <a:pPr lvl="1"/>
            <a:r>
              <a:rPr lang="en-US" sz="1600" dirty="0"/>
              <a:t>SaaS Frameworks including “MEAN vs LAMP vs Ruby on Rails”</a:t>
            </a:r>
          </a:p>
          <a:p>
            <a:pPr lvl="1"/>
            <a:r>
              <a:rPr lang="en-US" sz="1600" dirty="0"/>
              <a:t>File Formats including “HTML vs XML vs JSON vs Key/Value Pair Text Files”</a:t>
            </a:r>
          </a:p>
          <a:p>
            <a:pPr lvl="1"/>
            <a:r>
              <a:rPr lang="en-US" sz="1600" dirty="0"/>
              <a:t>Service Oriented Architectures including “Web Services and SOAP/WSAD vs REST vs Sockets”</a:t>
            </a:r>
          </a:p>
          <a:p>
            <a:pPr lvl="1"/>
            <a:r>
              <a:rPr lang="en-US" sz="1600" dirty="0"/>
              <a:t>Databases on Azure including “Azure tables vs Azure MongoDB vs Azure other DBs”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review, but do no complete, Eric’s Azure Static website tutorial video </a:t>
            </a:r>
            <a:r>
              <a:rPr lang="en-US" sz="2000" dirty="0">
                <a:hlinkClick r:id="rId5"/>
              </a:rPr>
              <a:t>[link]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the dynamic NodeJS website… leave the site in place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F822AB-AA7F-4E05-9084-77BD89B32807}"/>
              </a:ext>
            </a:extLst>
          </p:cNvPr>
          <p:cNvCxnSpPr/>
          <p:nvPr/>
        </p:nvCxnSpPr>
        <p:spPr>
          <a:xfrm>
            <a:off x="627797" y="4537880"/>
            <a:ext cx="107260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03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964"/>
          </a:xfrm>
        </p:spPr>
        <p:txBody>
          <a:bodyPr>
            <a:normAutofit/>
          </a:bodyPr>
          <a:lstStyle/>
          <a:p>
            <a:r>
              <a:rPr lang="en-US" sz="3600" dirty="0"/>
              <a:t>Assignment (for a full week instead if one class period)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197627"/>
            <a:ext cx="10515601" cy="5439147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Sprint 1b Product Backlog… due Monday night (11:59pm):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Create a public GitHub repository and share it with another Team Member… carry over from last assignment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Be the recipient of a shared public GitHub repository from a Team Member… carry over from last assignment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setup a Microsoft Imagine Azure account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the Azure static website tutorial... leave the site in place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 a Team agree on a </a:t>
            </a:r>
            <a:r>
              <a:rPr lang="en-US" sz="2000" u="sng" dirty="0"/>
              <a:t>standard</a:t>
            </a:r>
            <a:r>
              <a:rPr lang="en-US" sz="2000" dirty="0"/>
              <a:t> and extensible “My Information” JSON format and data requirements that include FirstName, </a:t>
            </a:r>
            <a:r>
              <a:rPr lang="en-US" sz="2000" dirty="0" err="1"/>
              <a:t>LastName</a:t>
            </a:r>
            <a:r>
              <a:rPr lang="en-US" sz="2000" dirty="0"/>
              <a:t>, </a:t>
            </a:r>
            <a:r>
              <a:rPr lang="en-US" sz="2000" dirty="0" err="1"/>
              <a:t>PreferredName</a:t>
            </a:r>
            <a:r>
              <a:rPr lang="en-US" sz="2000" dirty="0"/>
              <a:t>, </a:t>
            </a:r>
            <a:r>
              <a:rPr lang="en-US" sz="2000" dirty="0" err="1"/>
              <a:t>TeamName</a:t>
            </a:r>
            <a:r>
              <a:rPr lang="en-US" sz="2000" dirty="0"/>
              <a:t>, </a:t>
            </a:r>
            <a:r>
              <a:rPr lang="en-US" sz="2000" dirty="0" err="1"/>
              <a:t>SeatLocation</a:t>
            </a:r>
            <a:r>
              <a:rPr lang="en-US" sz="2000" dirty="0"/>
              <a:t>, and Roles* in a standard file name (e.g. “my-</a:t>
            </a:r>
            <a:r>
              <a:rPr lang="en-US" sz="2000" dirty="0" err="1"/>
              <a:t>information.json</a:t>
            </a:r>
            <a:r>
              <a:rPr lang="en-US" sz="2000" dirty="0"/>
              <a:t>”) at a minimum… Product Owners to discuss/lead and elect someone to play the Product Architect role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a “permanent” personal static website where you will initially host your “My Information” JSON file for this class utilizing the previous tutorial to create the new website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Sprint 2 Planning Session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Quiz 1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Read Chapter 2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 a Class commit each Team to research, discuss, and present on one of the following topics… Scrum Masters to discuss/lead and to elect someone to play the Project Manager role:</a:t>
            </a:r>
          </a:p>
          <a:p>
            <a:pPr lvl="1"/>
            <a:r>
              <a:rPr lang="en-US" sz="1600" dirty="0"/>
              <a:t>SaaS Client Frameworks including “HTML/JavaScript vs AngularJS vs Angular2 vs React vs others”</a:t>
            </a:r>
          </a:p>
          <a:p>
            <a:pPr lvl="1"/>
            <a:r>
              <a:rPr lang="en-US" sz="1600" dirty="0"/>
              <a:t>SaaS Frameworks including “MEAN vs LAMP vs Ruby on Rails”</a:t>
            </a:r>
          </a:p>
          <a:p>
            <a:pPr lvl="1"/>
            <a:r>
              <a:rPr lang="en-US" sz="1600" dirty="0"/>
              <a:t>File Formats including “HTML vs XML vs JSON vs Key/Value Pair Text Files”</a:t>
            </a:r>
          </a:p>
          <a:p>
            <a:pPr lvl="1"/>
            <a:r>
              <a:rPr lang="en-US" sz="1600" dirty="0"/>
              <a:t>Service Oriented Architectures including “Web Services and SOAP/WSAD vs REST vs Sockets”</a:t>
            </a:r>
          </a:p>
          <a:p>
            <a:pPr lvl="1"/>
            <a:r>
              <a:rPr lang="en-US" sz="1600" dirty="0"/>
              <a:t>Databases on Azure including “Azure tables vs Azure MongoDB vs Azure other DBs”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review, but do no complete, Eric’s Azure Static website tutorial video </a:t>
            </a:r>
            <a:r>
              <a:rPr lang="en-US" sz="2000" dirty="0">
                <a:hlinkClick r:id="rId5"/>
              </a:rPr>
              <a:t>[link]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the dynamic NodeJS website… leave the site in place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F822AB-AA7F-4E05-9084-77BD89B32807}"/>
              </a:ext>
            </a:extLst>
          </p:cNvPr>
          <p:cNvCxnSpPr/>
          <p:nvPr/>
        </p:nvCxnSpPr>
        <p:spPr>
          <a:xfrm>
            <a:off x="627797" y="4537880"/>
            <a:ext cx="107260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2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964"/>
          </a:xfrm>
        </p:spPr>
        <p:txBody>
          <a:bodyPr>
            <a:normAutofit/>
          </a:bodyPr>
          <a:lstStyle/>
          <a:p>
            <a:r>
              <a:rPr lang="en-US" sz="3600" dirty="0"/>
              <a:t>Assignment (for a full week instead if one class period)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197627"/>
            <a:ext cx="10515601" cy="5439147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Sprint 1b Product Backlog… due Monday night (11:59pm):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Create a public GitHub repository and share it with another Team Member… carry over from last assignment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Be the recipient of a shared public GitHub repository from a Team Member… carry over from last assignment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setup a Microsoft Imagine Azure account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the Azure static website tutorial... leave the site in place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 a Team agree on a </a:t>
            </a:r>
            <a:r>
              <a:rPr lang="en-US" sz="2000" u="sng" dirty="0"/>
              <a:t>standard</a:t>
            </a:r>
            <a:r>
              <a:rPr lang="en-US" sz="2000" dirty="0"/>
              <a:t> and extensible “My Information” JSON format and data requirements that include FirstName, </a:t>
            </a:r>
            <a:r>
              <a:rPr lang="en-US" sz="2000" dirty="0" err="1"/>
              <a:t>LastName</a:t>
            </a:r>
            <a:r>
              <a:rPr lang="en-US" sz="2000" dirty="0"/>
              <a:t>, </a:t>
            </a:r>
            <a:r>
              <a:rPr lang="en-US" sz="2000" dirty="0" err="1"/>
              <a:t>PreferredName</a:t>
            </a:r>
            <a:r>
              <a:rPr lang="en-US" sz="2000" dirty="0"/>
              <a:t>, </a:t>
            </a:r>
            <a:r>
              <a:rPr lang="en-US" sz="2000" dirty="0" err="1"/>
              <a:t>TeamName</a:t>
            </a:r>
            <a:r>
              <a:rPr lang="en-US" sz="2000" dirty="0"/>
              <a:t>, </a:t>
            </a:r>
            <a:r>
              <a:rPr lang="en-US" sz="2000" dirty="0" err="1"/>
              <a:t>SeatLocation</a:t>
            </a:r>
            <a:r>
              <a:rPr lang="en-US" sz="2000" dirty="0"/>
              <a:t>, and Roles* in a standard file name (e.g. “my-</a:t>
            </a:r>
            <a:r>
              <a:rPr lang="en-US" sz="2000" dirty="0" err="1"/>
              <a:t>information.json</a:t>
            </a:r>
            <a:r>
              <a:rPr lang="en-US" sz="2000" dirty="0"/>
              <a:t>”) at a minimum… Product Owners to discuss/lead and elect someone to play the Product Architect role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a “permanent” personal static website where you will initially host your “My Information” JSON file for this class utilizing the previous tutorial to create the new website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Complete Sprint 2 Planning Session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Quiz 1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Read Chapter 2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 a Class commit each Team to research, discuss, and present on one of the following topics… Scrum Masters to discuss/lead and to elect someone to play the Project Manager role:</a:t>
            </a:r>
          </a:p>
          <a:p>
            <a:pPr lvl="1"/>
            <a:r>
              <a:rPr lang="en-US" sz="1600" dirty="0"/>
              <a:t>SaaS Client Frameworks including “HTML/JavaScript vs AngularJS vs Angular2 vs React vs others”</a:t>
            </a:r>
          </a:p>
          <a:p>
            <a:pPr lvl="1"/>
            <a:r>
              <a:rPr lang="en-US" sz="1600" dirty="0"/>
              <a:t>SaaS Frameworks including “MEAN vs LAMP vs Ruby on Rails”</a:t>
            </a:r>
          </a:p>
          <a:p>
            <a:pPr lvl="1"/>
            <a:r>
              <a:rPr lang="en-US" sz="1600" dirty="0"/>
              <a:t>File Formats including “HTML vs XML vs JSON vs Key/Value Pair Text Files”</a:t>
            </a:r>
          </a:p>
          <a:p>
            <a:pPr lvl="1"/>
            <a:r>
              <a:rPr lang="en-US" sz="1600" dirty="0"/>
              <a:t>Service Oriented Architectures including “Web Services and SOAP/WSAD vs REST vs Sockets”</a:t>
            </a:r>
          </a:p>
          <a:p>
            <a:pPr lvl="1"/>
            <a:r>
              <a:rPr lang="en-US" sz="1600" dirty="0"/>
              <a:t>Databases on Azure including “Azure tables vs Azure MongoDB vs Azure other DBs”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review, but do no complete, Eric’s Azure Static website tutorial video </a:t>
            </a:r>
            <a:r>
              <a:rPr lang="en-US" sz="2000" dirty="0">
                <a:hlinkClick r:id="rId5"/>
              </a:rPr>
              <a:t>[link]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Individually complete the dynamic NodeJS website… leave the site in place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F822AB-AA7F-4E05-9084-77BD89B32807}"/>
              </a:ext>
            </a:extLst>
          </p:cNvPr>
          <p:cNvCxnSpPr/>
          <p:nvPr/>
        </p:nvCxnSpPr>
        <p:spPr>
          <a:xfrm>
            <a:off x="627797" y="4483450"/>
            <a:ext cx="107260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3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5772"/>
            <a:ext cx="9144000" cy="3457588"/>
          </a:xfrm>
        </p:spPr>
        <p:txBody>
          <a:bodyPr>
            <a:normAutofit/>
          </a:bodyPr>
          <a:lstStyle/>
          <a:p>
            <a:r>
              <a:rPr lang="en-US" sz="4800" dirty="0"/>
              <a:t>Chapter 2 Discussion</a:t>
            </a:r>
          </a:p>
        </p:txBody>
      </p:sp>
    </p:spTree>
    <p:extLst>
      <p:ext uri="{BB962C8B-B14F-4D97-AF65-F5344CB8AC3E}">
        <p14:creationId xmlns:p14="http://schemas.microsoft.com/office/powerpoint/2010/main" val="192493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451" y="1122364"/>
            <a:ext cx="9915098" cy="3291793"/>
          </a:xfrm>
        </p:spPr>
        <p:txBody>
          <a:bodyPr>
            <a:normAutofit/>
          </a:bodyPr>
          <a:lstStyle/>
          <a:p>
            <a:r>
              <a:rPr lang="en-US" sz="4800" dirty="0"/>
              <a:t>Sprint 2 Planning &amp; </a:t>
            </a:r>
            <a:br>
              <a:rPr lang="en-US" sz="4800" dirty="0"/>
            </a:br>
            <a:r>
              <a:rPr lang="en-US" sz="4800" dirty="0"/>
              <a:t>Commitment Review</a:t>
            </a:r>
          </a:p>
        </p:txBody>
      </p:sp>
    </p:spTree>
    <p:extLst>
      <p:ext uri="{BB962C8B-B14F-4D97-AF65-F5344CB8AC3E}">
        <p14:creationId xmlns:p14="http://schemas.microsoft.com/office/powerpoint/2010/main" val="294924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5ADCBC-15A4-4374-B6EB-1A8C305C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866" y="705464"/>
            <a:ext cx="5742267" cy="544707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ACC36A-61FD-4C35-8D71-C168E780DF6F}"/>
              </a:ext>
            </a:extLst>
          </p:cNvPr>
          <p:cNvCxnSpPr>
            <a:cxnSpLocks/>
          </p:cNvCxnSpPr>
          <p:nvPr/>
        </p:nvCxnSpPr>
        <p:spPr>
          <a:xfrm>
            <a:off x="3136490" y="2281376"/>
            <a:ext cx="56142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87E5DD-0154-4D99-A474-60C3685325E8}"/>
              </a:ext>
            </a:extLst>
          </p:cNvPr>
          <p:cNvCxnSpPr>
            <a:cxnSpLocks/>
          </p:cNvCxnSpPr>
          <p:nvPr/>
        </p:nvCxnSpPr>
        <p:spPr>
          <a:xfrm>
            <a:off x="3136490" y="1965686"/>
            <a:ext cx="56142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94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Sprint 2 Product Backlog… page 1 of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64776"/>
            <a:ext cx="10515601" cy="5213445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As a </a:t>
            </a:r>
            <a:r>
              <a:rPr lang="en-US" sz="2600" u="sng" dirty="0"/>
              <a:t>Class</a:t>
            </a:r>
            <a:r>
              <a:rPr lang="en-US" sz="2600" dirty="0"/>
              <a:t> document a standard “My Information” JSON format that at a minimum include one or more “records” that each include FirstName, </a:t>
            </a:r>
            <a:r>
              <a:rPr lang="en-US" sz="2600" dirty="0" err="1"/>
              <a:t>LastName</a:t>
            </a:r>
            <a:r>
              <a:rPr lang="en-US" sz="2600" dirty="0"/>
              <a:t>, </a:t>
            </a:r>
            <a:r>
              <a:rPr lang="en-US" sz="2600" dirty="0" err="1"/>
              <a:t>PreferredName</a:t>
            </a:r>
            <a:r>
              <a:rPr lang="en-US" sz="2600" dirty="0"/>
              <a:t>, </a:t>
            </a:r>
            <a:r>
              <a:rPr lang="en-US" sz="2600" dirty="0" err="1"/>
              <a:t>TeamName</a:t>
            </a:r>
            <a:r>
              <a:rPr lang="en-US" sz="2600" dirty="0"/>
              <a:t>, </a:t>
            </a:r>
            <a:r>
              <a:rPr lang="en-US" sz="2600" dirty="0" err="1"/>
              <a:t>SeatLocation</a:t>
            </a:r>
            <a:r>
              <a:rPr lang="en-US" sz="2600" dirty="0"/>
              <a:t>, and Roles in a standard file name (e.g. “my-</a:t>
            </a:r>
            <a:r>
              <a:rPr lang="en-US" sz="2600" dirty="0" err="1"/>
              <a:t>information.json</a:t>
            </a:r>
            <a:r>
              <a:rPr lang="en-US" sz="2600" dirty="0"/>
              <a:t>”)… Product Owners and the Product Architect will lead this effort 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As a </a:t>
            </a:r>
            <a:r>
              <a:rPr lang="en-US" sz="2600" u="sng" dirty="0"/>
              <a:t>Class</a:t>
            </a:r>
            <a:r>
              <a:rPr lang="en-US" sz="2600" dirty="0"/>
              <a:t> commit each </a:t>
            </a:r>
            <a:r>
              <a:rPr lang="en-US" sz="2600" u="sng" dirty="0"/>
              <a:t>Team</a:t>
            </a:r>
            <a:r>
              <a:rPr lang="en-US" sz="2600" dirty="0"/>
              <a:t> to research, discuss, and present at least one of the following topics: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Databases on Azure including “Azure tables vs Azure MongoDB vs Azure other DBs”**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Cloud/Azure based Authentication/Authorization services and who they could be integrated into a NodeJS based application*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JavaScript and NodeJS  with a focus on Azure and including the best Internet based tutorials and/or books on the topic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SaaS Frameworks including “MEAN vs LAMP vs Ruby on Rails”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Service Oriented Architectures including “Web Services and SOAP/WSAD vs REST vs Sockets”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As a </a:t>
            </a:r>
            <a:r>
              <a:rPr lang="en-US" sz="2600" u="sng" dirty="0"/>
              <a:t>Team</a:t>
            </a:r>
            <a:r>
              <a:rPr lang="en-US" sz="2600" dirty="0"/>
              <a:t> select one or two team members who will lead the team’s effort to research and discuss the above topic and then delivery a (~10min) presentation on the topic to the class on Tuesday, February 13.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Read and be prepared to discuss Chapter 6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Complete the dynamic Azure NodeJS website tutorial… leave the site in place </a:t>
            </a:r>
            <a:r>
              <a:rPr lang="en-US" sz="2600" dirty="0">
                <a:hlinkClick r:id="rId3"/>
              </a:rPr>
              <a:t>[link]</a:t>
            </a:r>
            <a:endParaRPr lang="en-US" sz="26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As a </a:t>
            </a:r>
            <a:r>
              <a:rPr lang="en-US" sz="2600" u="sng" dirty="0"/>
              <a:t>Team</a:t>
            </a:r>
            <a:r>
              <a:rPr lang="en-US" sz="2600" dirty="0"/>
              <a:t> Test each other’s Personal Static Website, verify JSON formats, and report sites tested and defects found as a MS Word or JSON file to your Product Owner and to the owner of the site(s) where the defect was found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Find and complete an additional HTML/NodeJS tutorial on Azure… leave it in place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Complete Sprint 2 Quiz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Complete and document Sprint 2 Retrospective and summarization/prioritization of Team level Continuous Improvement (CI) items... be prepared to include one CI item on in your Sprint 3 backlog </a:t>
            </a:r>
          </a:p>
        </p:txBody>
      </p:sp>
    </p:spTree>
    <p:extLst>
      <p:ext uri="{BB962C8B-B14F-4D97-AF65-F5344CB8AC3E}">
        <p14:creationId xmlns:p14="http://schemas.microsoft.com/office/powerpoint/2010/main" val="264654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Sprint 2 Product Backlog… page 2 of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64776"/>
            <a:ext cx="10515601" cy="53381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10"/>
            </a:pPr>
            <a:r>
              <a:rPr lang="en-US" sz="2100" dirty="0"/>
              <a:t>Complete Sprint 3 Planning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0"/>
            </a:pPr>
            <a:r>
              <a:rPr lang="en-US" sz="2000" dirty="0"/>
              <a:t>Download class materials utilizing Git client and cloning “https://github.com/</a:t>
            </a:r>
            <a:r>
              <a:rPr lang="en-US" sz="2000" dirty="0" err="1"/>
              <a:t>EricJPogue</a:t>
            </a:r>
            <a:r>
              <a:rPr lang="en-US" sz="2000" dirty="0"/>
              <a:t>/sp18-cpsc-44000-001.git”</a:t>
            </a:r>
            <a:endParaRPr lang="en-US" sz="1900" dirty="0"/>
          </a:p>
          <a:p>
            <a:pPr marL="457200" indent="-457200">
              <a:spcBef>
                <a:spcPts val="600"/>
              </a:spcBef>
              <a:buFont typeface="+mj-lt"/>
              <a:buAutoNum type="arabicPeriod" startAt="10"/>
            </a:pPr>
            <a:r>
              <a:rPr lang="en-US" sz="1900" dirty="0"/>
              <a:t>As a </a:t>
            </a:r>
            <a:r>
              <a:rPr lang="en-US" sz="1900" u="sng" dirty="0"/>
              <a:t>Team</a:t>
            </a:r>
            <a:r>
              <a:rPr lang="en-US" sz="1900" dirty="0"/>
              <a:t> define the “Team Information Service” project by writing the necessary </a:t>
            </a:r>
            <a:r>
              <a:rPr lang="en-US" sz="1900" u="sng" dirty="0"/>
              <a:t>Team</a:t>
            </a:r>
            <a:r>
              <a:rPr lang="en-US" sz="1900" dirty="0"/>
              <a:t> level User Stories for the project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0"/>
            </a:pPr>
            <a:r>
              <a:rPr lang="en-US" sz="1900" dirty="0"/>
              <a:t>As a </a:t>
            </a:r>
            <a:r>
              <a:rPr lang="en-US" sz="1900" u="sng" dirty="0"/>
              <a:t>Team</a:t>
            </a:r>
            <a:r>
              <a:rPr lang="en-US" sz="1900" dirty="0"/>
              <a:t> create a shared private “Team Information Service” GitHub repository that is shared with everyone on the team and with the Instructor… name the repository “Team Information Service for [Team Name]”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0"/>
            </a:pPr>
            <a:r>
              <a:rPr lang="en-US" sz="1900" dirty="0"/>
              <a:t>Review, but do no complete, Eric’s Azure Static website tutorial video </a:t>
            </a:r>
            <a:r>
              <a:rPr lang="en-US" sz="1900" dirty="0">
                <a:hlinkClick r:id="rId3"/>
              </a:rPr>
              <a:t>[link]</a:t>
            </a:r>
            <a:endParaRPr lang="en-US" sz="1900" dirty="0"/>
          </a:p>
          <a:p>
            <a:pPr marL="457200" indent="-457200">
              <a:spcBef>
                <a:spcPts val="600"/>
              </a:spcBef>
              <a:buFont typeface="+mj-lt"/>
              <a:buAutoNum type="arabicPeriod" startAt="10"/>
            </a:pPr>
            <a:r>
              <a:rPr lang="en-US" sz="1900" dirty="0"/>
              <a:t>As a </a:t>
            </a:r>
            <a:r>
              <a:rPr lang="en-US" sz="1900" u="sng" dirty="0"/>
              <a:t>Team</a:t>
            </a:r>
            <a:r>
              <a:rPr lang="en-US" sz="1900" dirty="0"/>
              <a:t> create a “Team Information Service” Production site on Azure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0"/>
            </a:pPr>
            <a:r>
              <a:rPr lang="en-US" sz="1900" dirty="0"/>
              <a:t>As a </a:t>
            </a:r>
            <a:r>
              <a:rPr lang="en-US" sz="1900" u="sng" dirty="0"/>
              <a:t>Team</a:t>
            </a:r>
            <a:r>
              <a:rPr lang="en-US" sz="1900" dirty="0"/>
              <a:t> develop, test, and deploy “Team Information Service” Release 1 to Test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0"/>
            </a:pPr>
            <a:r>
              <a:rPr lang="en-US" sz="1900" dirty="0"/>
              <a:t>As a </a:t>
            </a:r>
            <a:r>
              <a:rPr lang="en-US" sz="1900" u="sng" dirty="0"/>
              <a:t>Team</a:t>
            </a:r>
            <a:r>
              <a:rPr lang="en-US" sz="1900" dirty="0"/>
              <a:t> develop, test, and deploy “Team Information Service” Release 2 to Test and Production</a:t>
            </a:r>
          </a:p>
          <a:p>
            <a:pPr marL="0" indent="0">
              <a:spcBef>
                <a:spcPts val="600"/>
              </a:spcBef>
              <a:buNone/>
            </a:pPr>
            <a:endParaRPr lang="en-US" sz="1900" dirty="0"/>
          </a:p>
          <a:p>
            <a:pPr marL="0" indent="0">
              <a:spcBef>
                <a:spcPts val="600"/>
              </a:spcBef>
              <a:buNone/>
            </a:pPr>
            <a:endParaRPr lang="en-US" sz="19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900" dirty="0"/>
              <a:t>Our “Team Information Service” product should include:</a:t>
            </a:r>
          </a:p>
          <a:p>
            <a:pPr>
              <a:spcBef>
                <a:spcPts val="600"/>
              </a:spcBef>
            </a:pPr>
            <a:r>
              <a:rPr lang="en-US" sz="1900" dirty="0"/>
              <a:t>Reading each team member’s “My Information” JSON files from each of their Person Static Websites</a:t>
            </a:r>
          </a:p>
          <a:p>
            <a:pPr>
              <a:spcBef>
                <a:spcPts val="600"/>
              </a:spcBef>
            </a:pPr>
            <a:r>
              <a:rPr lang="en-US" sz="1900" dirty="0"/>
              <a:t>Validating the JSON formats</a:t>
            </a:r>
          </a:p>
          <a:p>
            <a:pPr>
              <a:spcBef>
                <a:spcPts val="600"/>
              </a:spcBef>
            </a:pPr>
            <a:r>
              <a:rPr lang="en-US" sz="1900" dirty="0"/>
              <a:t>Consolidating the data into the Class standard JSON format</a:t>
            </a:r>
          </a:p>
          <a:p>
            <a:pPr>
              <a:spcBef>
                <a:spcPts val="600"/>
              </a:spcBef>
            </a:pPr>
            <a:r>
              <a:rPr lang="en-US" sz="1900" dirty="0"/>
              <a:t>Publishing the consolidated data to a simple HTML/JavaScript web page</a:t>
            </a:r>
          </a:p>
          <a:p>
            <a:pPr>
              <a:spcBef>
                <a:spcPts val="600"/>
              </a:spcBef>
            </a:pPr>
            <a:r>
              <a:rPr lang="en-US" sz="1900" dirty="0"/>
              <a:t>Publishing the consolidated data to a Web Service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7C03C7-C47E-4B36-8059-5AED29807449}"/>
              </a:ext>
            </a:extLst>
          </p:cNvPr>
          <p:cNvCxnSpPr/>
          <p:nvPr/>
        </p:nvCxnSpPr>
        <p:spPr>
          <a:xfrm>
            <a:off x="627797" y="2101833"/>
            <a:ext cx="107260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7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808793"/>
          </a:xfrm>
        </p:spPr>
        <p:txBody>
          <a:bodyPr>
            <a:normAutofit/>
          </a:bodyPr>
          <a:lstStyle/>
          <a:p>
            <a:r>
              <a:rPr lang="en-US" sz="4800" dirty="0"/>
              <a:t>Lab (report-out at 12:00)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2019869"/>
            <a:ext cx="10515601" cy="4715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u="sng" dirty="0"/>
              <a:t>Lab Activities: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All Product Owners should meet to discuss Item #1. They will need to identify which Product Owner will also play the Product Architect role for the </a:t>
            </a:r>
            <a:r>
              <a:rPr lang="en-US" sz="1800" u="sng" dirty="0"/>
              <a:t>Class</a:t>
            </a:r>
            <a:r>
              <a:rPr lang="en-US" sz="1800" dirty="0"/>
              <a:t> through Sprint 3 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Scrum Masters to meet on Item #2. They will need to identify which Scrum Master will also play the role of Project Manager for the Class through Sprint 3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After completing planning activities, work on Individual or Team committed Backlog items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Identify the Team Member who will be playing the Scrum Master role in Sprint 3… and begin the transition so that it will be a non-event for the team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Identify your team’s presentation and the 1 or 2 people who will be giving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1488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3461563"/>
          </a:xfrm>
        </p:spPr>
        <p:txBody>
          <a:bodyPr>
            <a:normAutofit/>
          </a:bodyPr>
          <a:lstStyle/>
          <a:p>
            <a:r>
              <a:rPr lang="en-US" sz="4800" dirty="0"/>
              <a:t>Lab Report-out &amp; Wrap-up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943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2784</Words>
  <Application>Microsoft Office PowerPoint</Application>
  <PresentationFormat>Widescreen</PresentationFormat>
  <Paragraphs>199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Software Engineering Session: Week 3 Session 1 Instructor: Eric Pogue</vt:lpstr>
      <vt:lpstr>Assignment (for a full week instead if one class period)</vt:lpstr>
      <vt:lpstr>Chapter 2 Discussion</vt:lpstr>
      <vt:lpstr>Sprint 2 Planning &amp;  Commitment Review</vt:lpstr>
      <vt:lpstr>PowerPoint Presentation</vt:lpstr>
      <vt:lpstr>Sprint 2 Product Backlog… page 1 of 2</vt:lpstr>
      <vt:lpstr>Sprint 2 Product Backlog… page 2 of 2</vt:lpstr>
      <vt:lpstr>Lab (report-out at 12:00)</vt:lpstr>
      <vt:lpstr>Lab Report-out &amp; Wrap-up </vt:lpstr>
      <vt:lpstr>End of Session</vt:lpstr>
      <vt:lpstr>Previous Assignments</vt:lpstr>
      <vt:lpstr>Assignment (Sprint 1)</vt:lpstr>
      <vt:lpstr>Assignment (Sprint 1b)</vt:lpstr>
      <vt:lpstr>Assignment (for a full week instead if one class period)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144</cp:revision>
  <cp:lastPrinted>2018-01-25T14:28:13Z</cp:lastPrinted>
  <dcterms:created xsi:type="dcterms:W3CDTF">2017-08-24T13:36:27Z</dcterms:created>
  <dcterms:modified xsi:type="dcterms:W3CDTF">2018-01-30T15:59:56Z</dcterms:modified>
</cp:coreProperties>
</file>