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8" r:id="rId3"/>
    <p:sldId id="329" r:id="rId4"/>
    <p:sldId id="330" r:id="rId5"/>
    <p:sldId id="311" r:id="rId6"/>
    <p:sldId id="299" r:id="rId7"/>
    <p:sldId id="320" r:id="rId8"/>
    <p:sldId id="324" r:id="rId9"/>
    <p:sldId id="325" r:id="rId10"/>
    <p:sldId id="301" r:id="rId11"/>
    <p:sldId id="263" r:id="rId12"/>
    <p:sldId id="327" r:id="rId13"/>
    <p:sldId id="317" r:id="rId14"/>
    <p:sldId id="319" r:id="rId15"/>
    <p:sldId id="323"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530" autoAdjust="0"/>
  </p:normalViewPr>
  <p:slideViewPr>
    <p:cSldViewPr snapToGrid="0">
      <p:cViewPr varScale="1">
        <p:scale>
          <a:sx n="107" d="100"/>
          <a:sy n="107" d="100"/>
        </p:scale>
        <p:origin x="65" y="2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2/1/2018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want to “Scrum-</a:t>
            </a:r>
            <a:r>
              <a:rPr lang="en-US" dirty="0" err="1"/>
              <a:t>ify</a:t>
            </a:r>
            <a:r>
              <a:rPr lang="en-US" dirty="0"/>
              <a:t>” ourselves again… possibly with more a focused effort on technical specialization? Or should we keep the teams and team </a:t>
            </a:r>
            <a:r>
              <a:rPr lang="en-US" dirty="0" err="1"/>
              <a:t>nams</a:t>
            </a:r>
            <a:r>
              <a:rPr lang="en-US" dirty="0"/>
              <a:t>?</a:t>
            </a:r>
          </a:p>
          <a:p>
            <a:r>
              <a:rPr lang="en-US" dirty="0"/>
              <a:t>Possible Team Name categories:</a:t>
            </a:r>
          </a:p>
          <a:p>
            <a:pPr marL="165261" indent="-165261">
              <a:buFont typeface="Arial" panose="020B0604020202020204" pitchFamily="34" charset="0"/>
              <a:buChar char="•"/>
            </a:pPr>
            <a:r>
              <a:rPr lang="en-US" dirty="0"/>
              <a:t>Space Shuttles… nobody wanted to be Challenger</a:t>
            </a:r>
          </a:p>
          <a:p>
            <a:pPr marL="165261" indent="-165261">
              <a:buFont typeface="Arial" panose="020B0604020202020204" pitchFamily="34" charset="0"/>
              <a:buChar char="•"/>
            </a:pPr>
            <a:r>
              <a:rPr lang="en-US" dirty="0"/>
              <a:t>World War I battles in Europe… did not go very well</a:t>
            </a:r>
          </a:p>
          <a:p>
            <a:pPr marL="165261" indent="-165261">
              <a:buFont typeface="Arial" panose="020B0604020202020204" pitchFamily="34" charset="0"/>
              <a:buChar char="•"/>
            </a:pPr>
            <a:r>
              <a:rPr lang="en-US" dirty="0"/>
              <a:t>Thoughts?</a:t>
            </a:r>
          </a:p>
          <a:p>
            <a:pPr marL="165261" indent="-165261">
              <a:buFont typeface="Arial" panose="020B0604020202020204" pitchFamily="34" charset="0"/>
              <a:buChar char="•"/>
            </a:pPr>
            <a:endParaRPr lang="en-US" dirty="0"/>
          </a:p>
          <a:p>
            <a:r>
              <a:rPr lang="en-US" dirty="0"/>
              <a:t>Discussion Board items are ALWAYS due by Thursday at 11:59… You should include them in your own or your teams backlog (to-do list)</a:t>
            </a:r>
          </a:p>
          <a:p>
            <a:endParaRPr lang="en-US" dirty="0"/>
          </a:p>
          <a:p>
            <a:r>
              <a:rPr lang="en-US" dirty="0"/>
              <a:t>Excellent link for additional GitHub tutorials:</a:t>
            </a:r>
          </a:p>
          <a:p>
            <a:r>
              <a:rPr lang="en-US" dirty="0"/>
              <a:t>https://www.youtube.com/GitHubGuides</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71395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60714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Backlog is a prioritized list of request deliverables. It exists at the Team and Product (and possibly Portfolio) levels… Stories, Features, Epics</a:t>
            </a:r>
          </a:p>
          <a:p>
            <a:endParaRPr lang="en-US" dirty="0"/>
          </a:p>
          <a:p>
            <a:r>
              <a:rPr lang="en-US" dirty="0"/>
              <a:t>Sprint 1b will end next Monday at 11:59pm… approximately 1 week</a:t>
            </a:r>
          </a:p>
          <a:p>
            <a:endParaRPr lang="en-US" dirty="0"/>
          </a:p>
          <a:p>
            <a:r>
              <a:rPr lang="en-US" dirty="0"/>
              <a:t>Notes:</a:t>
            </a:r>
          </a:p>
          <a:p>
            <a:pPr marL="165261" indent="-165261">
              <a:buFont typeface="Arial" panose="020B0604020202020204" pitchFamily="34" charset="0"/>
              <a:buChar char="•"/>
            </a:pPr>
            <a:r>
              <a:rPr lang="en-US" dirty="0"/>
              <a:t>All agile Backlogs must be a list of Features or Stores based prioritized on business value</a:t>
            </a:r>
          </a:p>
          <a:p>
            <a:pPr marL="165261" indent="-165261">
              <a:buFont typeface="Arial" panose="020B0604020202020204" pitchFamily="34" charset="0"/>
              <a:buChar char="•"/>
            </a:pPr>
            <a:r>
              <a:rPr lang="en-US" dirty="0"/>
              <a:t>Dependencies should be identified</a:t>
            </a:r>
          </a:p>
          <a:p>
            <a:pPr marL="165261" indent="-165261">
              <a:buFont typeface="Arial" panose="020B0604020202020204" pitchFamily="34" charset="0"/>
              <a:buChar char="•"/>
            </a:pPr>
            <a:r>
              <a:rPr lang="en-US" dirty="0"/>
              <a:t>The optimal order and method of completing them is up to the individual teams</a:t>
            </a:r>
          </a:p>
          <a:p>
            <a:pPr marL="165261" indent="-165261">
              <a:buFont typeface="Arial" panose="020B0604020202020204" pitchFamily="34" charset="0"/>
              <a:buChar char="•"/>
            </a:pPr>
            <a:r>
              <a:rPr lang="en-US" dirty="0"/>
              <a:t>Eventually we will need to provide a definition of “Done”</a:t>
            </a:r>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55713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09745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Optimism, good natured humor, and effectively working together is immensely important to delivering good software… and likely equally important to delivering just about any quality product</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err="1"/>
              <a:t>Soooo</a:t>
            </a:r>
            <a:r>
              <a:rPr lang="en-US" sz="1000" dirty="0"/>
              <a:t>… We have 16 weeks to learn something valuable and interesting. Let’s enjoy our time together and make the most out of it.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4164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Sprints: 2 Week periods where deliverables are due and demos should be complete</a:t>
            </a:r>
          </a:p>
          <a:p>
            <a:r>
              <a:rPr lang="en-US" sz="1000" dirty="0"/>
              <a:t>Story Points (SP): Estimate of work that should be based on example deliverables. Generally not normalized between groups or teams. We will utilize ~30min to equal 1 SP</a:t>
            </a:r>
          </a:p>
          <a:p>
            <a:r>
              <a:rPr lang="en-US" sz="1000" dirty="0"/>
              <a:t>Hand out sprint planning sheet… 1 sheet per team</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02428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15033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90303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67514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7287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nodejs" TargetMode="External"/><Relationship Id="rId5" Type="http://schemas.openxmlformats.org/officeDocument/2006/relationships/hyperlink" Target="http://www.epogue.info/cpsc-24700/assignments/my-first-website.html" TargetMode="External"/><Relationship Id="rId4" Type="http://schemas.openxmlformats.org/officeDocument/2006/relationships/hyperlink" Target="https://docs.microsoft.com/en-us/azure/app-service/app-service-web-get-started-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nodejs" TargetMode="External"/><Relationship Id="rId5" Type="http://schemas.openxmlformats.org/officeDocument/2006/relationships/hyperlink" Target="http://www.epogue.info/cpsc-24700/assignments/my-first-website.html" TargetMode="Externa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nodej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pogue.info/cpsc-24700/assignments/my-first-websit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Week 3 Session 2</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5025246"/>
          </a:xfrm>
        </p:spPr>
        <p:txBody>
          <a:bodyPr>
            <a:normAutofit/>
          </a:bodyPr>
          <a:lstStyle/>
          <a:p>
            <a:pPr marL="0" indent="0">
              <a:buNone/>
            </a:pPr>
            <a:r>
              <a:rPr lang="en-US" sz="2000" dirty="0"/>
              <a:t>Agenda:</a:t>
            </a:r>
          </a:p>
          <a:p>
            <a:pPr marL="457200" indent="-457200">
              <a:buFont typeface="+mj-lt"/>
              <a:buAutoNum type="arabicPeriod"/>
            </a:pPr>
            <a:r>
              <a:rPr lang="en-US" sz="2000" dirty="0"/>
              <a:t>Scrum of Scrums Standup led by Shane (Project Manager)… Thank you, Shane!</a:t>
            </a:r>
          </a:p>
          <a:p>
            <a:pPr marL="457200" indent="-457200">
              <a:buFont typeface="+mj-lt"/>
              <a:buAutoNum type="arabicPeriod"/>
            </a:pPr>
            <a:r>
              <a:rPr lang="en-US" sz="2000" dirty="0"/>
              <a:t>A/V </a:t>
            </a:r>
            <a:r>
              <a:rPr lang="en-US" sz="2000"/>
              <a:t>Soundcheck Assistance… </a:t>
            </a:r>
            <a:r>
              <a:rPr lang="en-US" sz="2000" dirty="0"/>
              <a:t>https://www.join.me/ericjpogue</a:t>
            </a:r>
          </a:p>
          <a:p>
            <a:pPr marL="457200" indent="-457200">
              <a:buFont typeface="+mj-lt"/>
              <a:buAutoNum type="arabicPeriod"/>
            </a:pPr>
            <a:r>
              <a:rPr lang="en-US" sz="2000" dirty="0"/>
              <a:t>Review February 13 Presentation Schedule… Remember that we value </a:t>
            </a:r>
            <a:r>
              <a:rPr lang="en-US" sz="2000" u="sng" dirty="0"/>
              <a:t>working</a:t>
            </a:r>
            <a:r>
              <a:rPr lang="en-US" sz="2000" dirty="0"/>
              <a:t> </a:t>
            </a:r>
            <a:r>
              <a:rPr lang="en-US" sz="2000" u="sng" dirty="0"/>
              <a:t>code</a:t>
            </a:r>
            <a:r>
              <a:rPr lang="en-US" sz="2000" dirty="0"/>
              <a:t> over documentation/presentation</a:t>
            </a:r>
          </a:p>
          <a:p>
            <a:pPr marL="457200" indent="-457200">
              <a:buFont typeface="+mj-lt"/>
              <a:buAutoNum type="arabicPeriod"/>
            </a:pPr>
            <a:r>
              <a:rPr lang="en-US" sz="2000" dirty="0"/>
              <a:t>Assignment/Quiz Comments</a:t>
            </a:r>
          </a:p>
          <a:p>
            <a:pPr marL="457200" indent="-457200">
              <a:buFont typeface="+mj-lt"/>
              <a:buAutoNum type="arabicPeriod"/>
            </a:pPr>
            <a:r>
              <a:rPr lang="en-US" sz="2000" dirty="0"/>
              <a:t>Discussion Board Questions/Comments</a:t>
            </a:r>
          </a:p>
          <a:p>
            <a:pPr marL="457200" indent="-457200">
              <a:buFont typeface="+mj-lt"/>
              <a:buAutoNum type="arabicPeriod"/>
            </a:pPr>
            <a:r>
              <a:rPr lang="en-US" sz="2000" dirty="0"/>
              <a:t>Chapter 2 Discussion (continued)</a:t>
            </a:r>
          </a:p>
          <a:p>
            <a:pPr marL="457200" indent="-457200">
              <a:buFont typeface="+mj-lt"/>
              <a:buAutoNum type="arabicPeriod"/>
            </a:pPr>
            <a:r>
              <a:rPr lang="en-US" sz="2000" dirty="0"/>
              <a:t>Lab</a:t>
            </a:r>
          </a:p>
          <a:p>
            <a:pPr marL="457200" indent="-457200">
              <a:buFont typeface="+mj-lt"/>
              <a:buAutoNum type="arabicPeriod"/>
            </a:pPr>
            <a:r>
              <a:rPr lang="en-US" sz="2000" dirty="0"/>
              <a:t>Lab Report-out &amp; Wrap-up</a:t>
            </a:r>
          </a:p>
          <a:p>
            <a:pPr marL="0" indent="0">
              <a:spcBef>
                <a:spcPts val="24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Report-out &amp; Wrap-up</a:t>
            </a:r>
            <a:br>
              <a:rPr lang="en-US" sz="4800" dirty="0"/>
            </a:br>
            <a:endParaRPr lang="en-US" sz="4800" dirty="0"/>
          </a:p>
        </p:txBody>
      </p:sp>
    </p:spTree>
    <p:extLst>
      <p:ext uri="{BB962C8B-B14F-4D97-AF65-F5344CB8AC3E}">
        <p14:creationId xmlns:p14="http://schemas.microsoft.com/office/powerpoint/2010/main" val="155943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Previous Assignments</a:t>
            </a:r>
          </a:p>
        </p:txBody>
      </p:sp>
    </p:spTree>
    <p:extLst>
      <p:ext uri="{BB962C8B-B14F-4D97-AF65-F5344CB8AC3E}">
        <p14:creationId xmlns:p14="http://schemas.microsoft.com/office/powerpoint/2010/main" val="111045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(Sprint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fontScale="92500" lnSpcReduction="20000"/>
          </a:bodyPr>
          <a:lstStyle/>
          <a:p>
            <a:pPr marL="0" indent="0">
              <a:spcBef>
                <a:spcPts val="4800"/>
              </a:spcBef>
              <a:buNone/>
            </a:pPr>
            <a:r>
              <a:rPr lang="en-US" sz="2000" dirty="0"/>
              <a:t>Prior to class on Tuesday:</a:t>
            </a:r>
          </a:p>
          <a:p>
            <a:pPr marL="457200" indent="-457200">
              <a:buFont typeface="+mj-lt"/>
              <a:buAutoNum type="arabicPeriod"/>
            </a:pPr>
            <a:r>
              <a:rPr lang="en-US" sz="2000" dirty="0"/>
              <a:t>“Scrum-</a:t>
            </a:r>
            <a:r>
              <a:rPr lang="en-US" sz="2000" dirty="0" err="1"/>
              <a:t>ify</a:t>
            </a:r>
            <a:r>
              <a:rPr lang="en-US" sz="2000" dirty="0"/>
              <a:t>” Ourselves… our </a:t>
            </a:r>
            <a:r>
              <a:rPr lang="en-US" sz="2000" u="sng" dirty="0"/>
              <a:t>second</a:t>
            </a:r>
            <a:r>
              <a:rPr lang="en-US" sz="2000" dirty="0"/>
              <a:t> chance to demonstrate our capabilities as self-organizing Scrum team members</a:t>
            </a:r>
          </a:p>
          <a:p>
            <a:pPr marL="457200" indent="-457200">
              <a:buFont typeface="+mj-lt"/>
              <a:buAutoNum type="arabicPeriod"/>
            </a:pPr>
            <a:r>
              <a:rPr lang="en-US" sz="2000" dirty="0"/>
              <a:t>Complete Discussion Board “Introduction” </a:t>
            </a:r>
            <a:r>
              <a:rPr lang="en-US" sz="2000" u="sng" dirty="0"/>
              <a:t>before you leave class today</a:t>
            </a:r>
            <a:endParaRPr lang="en-US" sz="2000" dirty="0"/>
          </a:p>
          <a:p>
            <a:pPr marL="457200" indent="-457200">
              <a:buFont typeface="+mj-lt"/>
              <a:buAutoNum type="arabicPeriod"/>
            </a:pPr>
            <a:r>
              <a:rPr lang="en-US" sz="2000" dirty="0"/>
              <a:t>Read and be prepared to discuss Preface &amp; Chapter 1</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local and remote projects utilizing several beginner level tutorials:</a:t>
            </a:r>
          </a:p>
          <a:p>
            <a:pPr lvl="1"/>
            <a:r>
              <a:rPr lang="en-US" sz="1600" dirty="0"/>
              <a:t>One option would be “An Intro to Git and GitHub for Beginners” tutorial </a:t>
            </a:r>
            <a:r>
              <a:rPr lang="en-US" sz="1600" dirty="0">
                <a:hlinkClick r:id="rId4"/>
              </a:rPr>
              <a:t>[link]</a:t>
            </a:r>
            <a:endParaRPr lang="en-US" sz="1600" dirty="0"/>
          </a:p>
          <a:p>
            <a:pPr lvl="1"/>
            <a:r>
              <a:rPr lang="en-US" sz="1600" dirty="0"/>
              <a:t>Another option would be the GitHub “Hello World” tutorial </a:t>
            </a:r>
            <a:r>
              <a:rPr lang="en-US" sz="1600" dirty="0">
                <a:hlinkClick r:id="rId5"/>
              </a:rPr>
              <a:t>[link] </a:t>
            </a:r>
            <a:endParaRPr lang="en-US" sz="1600" dirty="0"/>
          </a:p>
          <a:p>
            <a:pPr marL="457200" indent="-457200">
              <a:buFont typeface="+mj-lt"/>
              <a:buAutoNum type="arabicPeriod"/>
            </a:pPr>
            <a:r>
              <a:rPr lang="en-US" sz="2000" dirty="0"/>
              <a:t>Create a public GitHub repository and share it with another Team Member</a:t>
            </a:r>
          </a:p>
          <a:p>
            <a:pPr marL="457200" indent="-457200">
              <a:buFont typeface="+mj-lt"/>
              <a:buAutoNum type="arabicPeriod"/>
            </a:pPr>
            <a:r>
              <a:rPr lang="en-US" sz="2000" dirty="0"/>
              <a:t>Be the recipient of a shared public GitHub repository from a Team Member</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812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(Sprint 1b)</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7500" lnSpcReduction="2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a:p>
            <a:pPr marL="457200" indent="-457200">
              <a:spcBef>
                <a:spcPts val="600"/>
              </a:spcBef>
              <a:buFont typeface="+mj-lt"/>
              <a:buAutoNum type="arabicPeriod"/>
            </a:pPr>
            <a:r>
              <a:rPr lang="en-US" sz="2000" dirty="0"/>
              <a:t>As a Class commit each Team to research, discuss, and present on one of the following topics… Scrum Masters to discuss/lead and to elect someone to play the Project Manager role:</a:t>
            </a:r>
          </a:p>
          <a:p>
            <a:pPr lvl="1"/>
            <a:r>
              <a:rPr lang="en-US" sz="1600" dirty="0"/>
              <a:t>SaaS Client Frameworks including “HTML/JavaScript vs AngularJS vs Angular2 vs React vs others”</a:t>
            </a:r>
          </a:p>
          <a:p>
            <a:pPr lvl="1"/>
            <a:r>
              <a:rPr lang="en-US" sz="1600" dirty="0"/>
              <a:t>SaaS Frameworks including “MEAN vs LAMP vs Ruby on Rails”</a:t>
            </a:r>
          </a:p>
          <a:p>
            <a:pPr lvl="1"/>
            <a:r>
              <a:rPr lang="en-US" sz="1600" dirty="0"/>
              <a:t>File Formats including “HTML vs XML vs JSON vs Key/Value Pair Text Files”</a:t>
            </a:r>
          </a:p>
          <a:p>
            <a:pPr lvl="1"/>
            <a:r>
              <a:rPr lang="en-US" sz="1600" dirty="0"/>
              <a:t>Service Oriented Architectures including “Web Services and SOAP/WSAD vs REST vs Sockets”</a:t>
            </a:r>
          </a:p>
          <a:p>
            <a:pPr lvl="1"/>
            <a:r>
              <a:rPr lang="en-US" sz="1600" dirty="0"/>
              <a:t>Databases on Azure including “Azure tables vs Azure MongoDB vs Azure other DBs”</a:t>
            </a:r>
          </a:p>
          <a:p>
            <a:pPr marL="457200" indent="-457200">
              <a:spcBef>
                <a:spcPts val="600"/>
              </a:spcBef>
              <a:buFont typeface="+mj-lt"/>
              <a:buAutoNum type="arabicPeriod"/>
            </a:pPr>
            <a:r>
              <a:rPr lang="en-US" sz="2000" dirty="0"/>
              <a:t>Individually review, but do no complete, Eric’s Azure Static website tutorial video </a:t>
            </a:r>
            <a:r>
              <a:rPr lang="en-US" sz="2000" dirty="0">
                <a:hlinkClick r:id="rId5"/>
              </a:rPr>
              <a:t>[link]</a:t>
            </a:r>
          </a:p>
          <a:p>
            <a:pPr marL="457200" indent="-457200">
              <a:spcBef>
                <a:spcPts val="600"/>
              </a:spcBef>
              <a:buFont typeface="+mj-lt"/>
              <a:buAutoNum type="arabicPeriod"/>
            </a:pPr>
            <a:r>
              <a:rPr lang="en-US" sz="2000" dirty="0"/>
              <a:t>Individually complete the dynamic NodeJS website… leave the site in place </a:t>
            </a:r>
            <a:r>
              <a:rPr lang="en-US" sz="2000" dirty="0">
                <a:hlinkClick r:id="rId6"/>
              </a:rPr>
              <a:t>[link]</a:t>
            </a:r>
            <a:endParaRPr lang="en-US" sz="2000" dirty="0"/>
          </a:p>
        </p:txBody>
      </p:sp>
      <p:cxnSp>
        <p:nvCxnSpPr>
          <p:cNvPr id="3" name="Straight Connector 2">
            <a:extLst>
              <a:ext uri="{FF2B5EF4-FFF2-40B4-BE49-F238E27FC236}">
                <a16:creationId xmlns:a16="http://schemas.microsoft.com/office/drawing/2014/main" id="{8DF822AB-AA7F-4E05-9084-77BD89B32807}"/>
              </a:ext>
            </a:extLst>
          </p:cNvPr>
          <p:cNvCxnSpPr/>
          <p:nvPr/>
        </p:nvCxnSpPr>
        <p:spPr>
          <a:xfrm>
            <a:off x="627797" y="4537880"/>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6"/>
            <a:ext cx="10515600" cy="1094964"/>
          </a:xfrm>
        </p:spPr>
        <p:txBody>
          <a:bodyPr>
            <a:normAutofit/>
          </a:bodyPr>
          <a:lstStyle/>
          <a:p>
            <a:r>
              <a:rPr lang="en-US" sz="3600" dirty="0"/>
              <a:t>Assignment (for a full week instead if one class period)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197627"/>
            <a:ext cx="10515601" cy="5439147"/>
          </a:xfrm>
        </p:spPr>
        <p:txBody>
          <a:bodyPr>
            <a:normAutofit fontScale="85000" lnSpcReduction="20000"/>
          </a:bodyPr>
          <a:lstStyle/>
          <a:p>
            <a:pPr marL="0" indent="0">
              <a:spcBef>
                <a:spcPts val="4800"/>
              </a:spcBef>
              <a:buNone/>
            </a:pPr>
            <a:r>
              <a:rPr lang="en-US" sz="2000" u="sng" dirty="0"/>
              <a:t>Sprint 1b Product Backlog… due Monday night (11:59pm):</a:t>
            </a:r>
          </a:p>
          <a:p>
            <a:pPr marL="457200" indent="-457200">
              <a:spcBef>
                <a:spcPts val="600"/>
              </a:spcBef>
              <a:buFont typeface="+mj-lt"/>
              <a:buAutoNum type="arabicPeriod"/>
            </a:pPr>
            <a:r>
              <a:rPr lang="en-US" sz="2000" dirty="0"/>
              <a:t>Create a public GitHub repository and share it with another Team Member… carry over from last assignment</a:t>
            </a:r>
          </a:p>
          <a:p>
            <a:pPr marL="457200" indent="-457200">
              <a:spcBef>
                <a:spcPts val="600"/>
              </a:spcBef>
              <a:buFont typeface="+mj-lt"/>
              <a:buAutoNum type="arabicPeriod"/>
            </a:pPr>
            <a:r>
              <a:rPr lang="en-US" sz="2000" dirty="0"/>
              <a:t>Be the recipient of a shared public GitHub repository from a Team Member… carry over from last assignment </a:t>
            </a:r>
          </a:p>
          <a:p>
            <a:pPr marL="457200" indent="-457200">
              <a:spcBef>
                <a:spcPts val="600"/>
              </a:spcBef>
              <a:buFont typeface="+mj-lt"/>
              <a:buAutoNum type="arabicPeriod"/>
            </a:pPr>
            <a:r>
              <a:rPr lang="en-US" sz="2000" dirty="0"/>
              <a:t>Individually setup a Microsoft Imagine Azure account </a:t>
            </a:r>
            <a:r>
              <a:rPr lang="en-US" sz="2000" dirty="0">
                <a:hlinkClick r:id="rId3"/>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4"/>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in a standard file name (e.g. “my-</a:t>
            </a:r>
            <a:r>
              <a:rPr lang="en-US" sz="2000" dirty="0" err="1"/>
              <a:t>information.json</a:t>
            </a:r>
            <a:r>
              <a:rPr lang="en-US" sz="2000" dirty="0"/>
              <a:t>”) at a minimum… Product Owners to discuss/lead and elect someone to play the Product Architect role</a:t>
            </a:r>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457200" indent="-457200">
              <a:buFont typeface="+mj-lt"/>
              <a:buAutoNum type="arabicPeriod"/>
            </a:pPr>
            <a:r>
              <a:rPr lang="en-US" sz="2000" dirty="0"/>
              <a:t>Complete Sprint 2 Planning Session</a:t>
            </a:r>
          </a:p>
          <a:p>
            <a:pPr marL="457200" indent="-457200">
              <a:spcBef>
                <a:spcPts val="600"/>
              </a:spcBef>
              <a:buFont typeface="+mj-lt"/>
              <a:buAutoNum type="arabicPeriod"/>
            </a:pPr>
            <a:r>
              <a:rPr lang="en-US" sz="2000" dirty="0"/>
              <a:t>Individually complete Quiz 1</a:t>
            </a:r>
          </a:p>
          <a:p>
            <a:pPr marL="457200" indent="-457200">
              <a:spcBef>
                <a:spcPts val="600"/>
              </a:spcBef>
              <a:buFont typeface="+mj-lt"/>
              <a:buAutoNum type="arabicPeriod"/>
            </a:pPr>
            <a:r>
              <a:rPr lang="en-US" sz="2000" dirty="0"/>
              <a:t>Read Chapter 2</a:t>
            </a:r>
          </a:p>
          <a:p>
            <a:pPr marL="457200" indent="-457200">
              <a:spcBef>
                <a:spcPts val="600"/>
              </a:spcBef>
              <a:buFont typeface="+mj-lt"/>
              <a:buAutoNum type="arabicPeriod"/>
            </a:pPr>
            <a:r>
              <a:rPr lang="en-US" sz="2000" dirty="0"/>
              <a:t>As a Class commit each Team to research, discuss, and present on one of the following topics… Scrum Masters to discuss/lead and to elect someone to play the Project Manager role:</a:t>
            </a:r>
          </a:p>
          <a:p>
            <a:pPr lvl="1"/>
            <a:r>
              <a:rPr lang="en-US" sz="1600" dirty="0"/>
              <a:t>SaaS Client Frameworks including “HTML/JavaScript vs AngularJS vs Angular2 vs React vs others”</a:t>
            </a:r>
          </a:p>
          <a:p>
            <a:pPr lvl="1"/>
            <a:r>
              <a:rPr lang="en-US" sz="1600" dirty="0"/>
              <a:t>SaaS Frameworks including “MEAN vs LAMP vs Ruby on Rails”</a:t>
            </a:r>
          </a:p>
          <a:p>
            <a:pPr lvl="1"/>
            <a:r>
              <a:rPr lang="en-US" sz="1600" dirty="0"/>
              <a:t>File Formats including “HTML vs XML vs JSON vs Key/Value Pair Text Files”</a:t>
            </a:r>
          </a:p>
          <a:p>
            <a:pPr lvl="1"/>
            <a:r>
              <a:rPr lang="en-US" sz="1600" dirty="0"/>
              <a:t>Service Oriented Architectures including “Web Services and SOAP/WSAD vs REST vs Sockets”</a:t>
            </a:r>
          </a:p>
          <a:p>
            <a:pPr lvl="1"/>
            <a:r>
              <a:rPr lang="en-US" sz="1600" dirty="0"/>
              <a:t>Databases on Azure including “Azure tables vs Azure MongoDB vs Azure other DBs”</a:t>
            </a:r>
          </a:p>
          <a:p>
            <a:pPr marL="457200" indent="-457200">
              <a:spcBef>
                <a:spcPts val="600"/>
              </a:spcBef>
              <a:buFont typeface="+mj-lt"/>
              <a:buAutoNum type="arabicPeriod"/>
            </a:pPr>
            <a:r>
              <a:rPr lang="en-US" sz="2000" dirty="0"/>
              <a:t>Individually review, but do no complete, Eric’s Azure Static website tutorial video </a:t>
            </a:r>
            <a:r>
              <a:rPr lang="en-US" sz="2000" dirty="0">
                <a:hlinkClick r:id="rId5"/>
              </a:rPr>
              <a:t>[link]</a:t>
            </a:r>
          </a:p>
          <a:p>
            <a:pPr marL="457200" indent="-457200">
              <a:spcBef>
                <a:spcPts val="600"/>
              </a:spcBef>
              <a:buFont typeface="+mj-lt"/>
              <a:buAutoNum type="arabicPeriod"/>
            </a:pPr>
            <a:r>
              <a:rPr lang="en-US" sz="2000" dirty="0"/>
              <a:t>Individually complete the dynamic NodeJS website… leave the site in place </a:t>
            </a:r>
            <a:r>
              <a:rPr lang="en-US" sz="2000" dirty="0">
                <a:hlinkClick r:id="rId6"/>
              </a:rPr>
              <a:t>[link]</a:t>
            </a:r>
            <a:endParaRPr lang="en-US" sz="2000" dirty="0"/>
          </a:p>
        </p:txBody>
      </p:sp>
      <p:cxnSp>
        <p:nvCxnSpPr>
          <p:cNvPr id="3" name="Straight Connector 2">
            <a:extLst>
              <a:ext uri="{FF2B5EF4-FFF2-40B4-BE49-F238E27FC236}">
                <a16:creationId xmlns:a16="http://schemas.microsoft.com/office/drawing/2014/main" id="{8DF822AB-AA7F-4E05-9084-77BD89B32807}"/>
              </a:ext>
            </a:extLst>
          </p:cNvPr>
          <p:cNvCxnSpPr/>
          <p:nvPr/>
        </p:nvCxnSpPr>
        <p:spPr>
          <a:xfrm>
            <a:off x="627797" y="4537880"/>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92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spcBef>
                <a:spcPts val="600"/>
              </a:spcBef>
              <a:buNone/>
            </a:pPr>
            <a:r>
              <a:rPr lang="en-US" sz="2000" dirty="0"/>
              <a:t>What will you do before our next standup?</a:t>
            </a:r>
          </a:p>
          <a:p>
            <a:pPr marL="0" indent="0">
              <a:spcBef>
                <a:spcPts val="600"/>
              </a:spcBef>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Repeat: 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spcBef>
                <a:spcPts val="600"/>
              </a:spcBef>
              <a:buNone/>
            </a:pPr>
            <a:r>
              <a:rPr lang="en-US" sz="2000" dirty="0"/>
              <a:t>What will you do before our next standup?</a:t>
            </a:r>
          </a:p>
          <a:p>
            <a:pPr marL="0" indent="0">
              <a:spcBef>
                <a:spcPts val="600"/>
              </a:spcBef>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408214"/>
            <a:ext cx="10515600" cy="6356380"/>
          </a:xfrm>
        </p:spPr>
        <p:txBody>
          <a:bodyPr>
            <a:normAutofit/>
          </a:bodyPr>
          <a:lstStyle/>
          <a:p>
            <a:pPr marL="0" indent="0">
              <a:buNone/>
            </a:pPr>
            <a:r>
              <a:rPr lang="en-US" sz="2000" dirty="0"/>
              <a:t>Presentation Schedule for Tuesday, February 13:</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Ocelots presented by Jake &amp; Thad</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Great White Buffalos presented by </a:t>
            </a:r>
            <a:r>
              <a:rPr lang="en-US" sz="1800" dirty="0" err="1"/>
              <a:t>Cris</a:t>
            </a:r>
            <a:r>
              <a:rPr lang="en-US" sz="1800" dirty="0"/>
              <a:t> &amp; Nick</a:t>
            </a:r>
          </a:p>
          <a:p>
            <a:pPr marL="457200" lvl="1" indent="0">
              <a:buNone/>
            </a:pPr>
            <a:endParaRPr lang="en-US" sz="1800" u="sng" dirty="0"/>
          </a:p>
          <a:p>
            <a:pPr marL="457200" lvl="1" indent="0">
              <a:buNone/>
            </a:pPr>
            <a:r>
              <a:rPr lang="en-US" sz="1800" u="sng" dirty="0"/>
              <a:t>Cloud/Azure based Authentication/Authorization services and how they could be integrated into a NodeJS based application</a:t>
            </a:r>
            <a:r>
              <a:rPr lang="en-US" sz="1800" dirty="0"/>
              <a:t> </a:t>
            </a:r>
          </a:p>
          <a:p>
            <a:pPr marL="457200" lvl="1" indent="0">
              <a:buNone/>
            </a:pPr>
            <a:r>
              <a:rPr lang="en-US" sz="1800" dirty="0"/>
              <a:t>– by the Lewis </a:t>
            </a:r>
            <a:r>
              <a:rPr lang="en-US" sz="1800" dirty="0" err="1"/>
              <a:t>Honeybadgers</a:t>
            </a:r>
            <a:r>
              <a:rPr lang="en-US" sz="1800" dirty="0"/>
              <a:t> presented by Kevin and Louie</a:t>
            </a:r>
          </a:p>
          <a:p>
            <a:pPr marL="457200" lvl="1" indent="0">
              <a:buNone/>
            </a:pPr>
            <a:endParaRPr lang="en-US" sz="1800" u="sng" dirty="0"/>
          </a:p>
          <a:p>
            <a:pPr marL="457200" lvl="1" indent="0">
              <a:buNone/>
            </a:pPr>
            <a:r>
              <a:rPr lang="en-US" sz="1800" u="sng" dirty="0"/>
              <a:t>Databases on Azure including “Azure tables vs Azure MongoDB vs Azure other DBs”</a:t>
            </a:r>
            <a:r>
              <a:rPr lang="en-US" sz="1800" dirty="0"/>
              <a:t> </a:t>
            </a:r>
          </a:p>
          <a:p>
            <a:pPr marL="457200" lvl="1" indent="0">
              <a:buNone/>
            </a:pPr>
            <a:r>
              <a:rPr lang="en-US" sz="1800" dirty="0"/>
              <a:t>– by the Back Row Bandicoots presented by Tyler and Joe</a:t>
            </a:r>
          </a:p>
          <a:p>
            <a:pPr marL="457200" lvl="1" indent="0">
              <a:buNone/>
            </a:pPr>
            <a:endParaRPr lang="en-US" sz="1800" u="sng" dirty="0"/>
          </a:p>
          <a:p>
            <a:pPr marL="457200" lvl="1" indent="0">
              <a:buNone/>
            </a:pPr>
            <a:r>
              <a:rPr lang="en-US" sz="1800" u="sng" dirty="0"/>
              <a:t>JavaScript and NodeJS  with a focus on Azure and including the best Internet based tutorials and/or books</a:t>
            </a:r>
            <a:r>
              <a:rPr lang="en-US" sz="1800" dirty="0"/>
              <a:t> </a:t>
            </a:r>
          </a:p>
          <a:p>
            <a:pPr marL="457200" lvl="1" indent="0">
              <a:buNone/>
            </a:pPr>
            <a:r>
              <a:rPr lang="en-US" sz="1800" dirty="0"/>
              <a:t>– by the Flamingos presented by Lenny</a:t>
            </a:r>
          </a:p>
          <a:p>
            <a:pPr marL="457200" lvl="1" indent="0">
              <a:buNone/>
            </a:pPr>
            <a:endParaRPr lang="en-US" sz="1800" u="sng" dirty="0"/>
          </a:p>
          <a:p>
            <a:pPr marL="457200" lvl="1" indent="0">
              <a:buNone/>
            </a:pPr>
            <a:endParaRPr lang="en-US" sz="1800" u="sng" dirty="0"/>
          </a:p>
          <a:p>
            <a:pPr marL="457200" lvl="1" indent="0">
              <a:buNone/>
            </a:pPr>
            <a:r>
              <a:rPr lang="en-US" sz="1800" dirty="0"/>
              <a:t>Note that presentations may carry over to Thursday as needed.</a:t>
            </a:r>
          </a:p>
        </p:txBody>
      </p:sp>
    </p:spTree>
    <p:extLst>
      <p:ext uri="{BB962C8B-B14F-4D97-AF65-F5344CB8AC3E}">
        <p14:creationId xmlns:p14="http://schemas.microsoft.com/office/powerpoint/2010/main" val="180515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5772"/>
            <a:ext cx="9144000" cy="3457588"/>
          </a:xfrm>
        </p:spPr>
        <p:txBody>
          <a:bodyPr>
            <a:normAutofit/>
          </a:bodyPr>
          <a:lstStyle/>
          <a:p>
            <a:r>
              <a:rPr lang="en-US" sz="4800" dirty="0"/>
              <a:t>Chapter 2 Discussion (continued)</a:t>
            </a:r>
          </a:p>
        </p:txBody>
      </p:sp>
    </p:spTree>
    <p:extLst>
      <p:ext uri="{BB962C8B-B14F-4D97-AF65-F5344CB8AC3E}">
        <p14:creationId xmlns:p14="http://schemas.microsoft.com/office/powerpoint/2010/main" val="192493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808793"/>
          </a:xfrm>
        </p:spPr>
        <p:txBody>
          <a:bodyPr>
            <a:normAutofit/>
          </a:bodyPr>
          <a:lstStyle/>
          <a:p>
            <a:r>
              <a:rPr lang="en-US" sz="4800" dirty="0"/>
              <a:t>Lab (report-out at 12:08)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019869"/>
            <a:ext cx="10515601" cy="47152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800" u="sng" dirty="0"/>
              <a:t>Lab Activities:</a:t>
            </a:r>
          </a:p>
          <a:p>
            <a:pPr marL="457200" indent="-457200" algn="l">
              <a:spcBef>
                <a:spcPts val="600"/>
              </a:spcBef>
              <a:buFont typeface="+mj-lt"/>
              <a:buAutoNum type="arabicPeriod"/>
            </a:pPr>
            <a:r>
              <a:rPr lang="en-US" sz="1800" dirty="0"/>
              <a:t>Product Architect and Product Owners consider Item #1… how should we implement </a:t>
            </a:r>
            <a:r>
              <a:rPr lang="en-US" sz="1800" dirty="0" err="1"/>
              <a:t>Web.config</a:t>
            </a:r>
            <a:r>
              <a:rPr lang="en-US" sz="1800" dirty="0"/>
              <a:t> successfully on an Azure static website</a:t>
            </a:r>
          </a:p>
          <a:p>
            <a:pPr marL="457200" indent="-457200" algn="l">
              <a:spcBef>
                <a:spcPts val="600"/>
              </a:spcBef>
              <a:buFont typeface="+mj-lt"/>
              <a:buAutoNum type="arabicPeriod"/>
            </a:pPr>
            <a:r>
              <a:rPr lang="en-US" sz="1800" dirty="0"/>
              <a:t>Confirm Team Member who will be playing the Scrum Master role in Sprint 3… and begin the transition so that it will be a non-event for the team</a:t>
            </a:r>
          </a:p>
          <a:p>
            <a:pPr marL="457200" indent="-457200" algn="l">
              <a:spcBef>
                <a:spcPts val="600"/>
              </a:spcBef>
              <a:buFont typeface="+mj-lt"/>
              <a:buAutoNum type="arabicPeriod"/>
            </a:pPr>
            <a:r>
              <a:rPr lang="en-US" sz="1800" dirty="0"/>
              <a:t>Identify Team Member who will be playing the Product Owner role in Sprint 4… and begin the transition so that it will be a non-event for the team</a:t>
            </a:r>
          </a:p>
          <a:p>
            <a:pPr marL="457200" indent="-457200" algn="l">
              <a:spcBef>
                <a:spcPts val="600"/>
              </a:spcBef>
              <a:buFont typeface="+mj-lt"/>
              <a:buAutoNum type="arabicPeriod"/>
            </a:pPr>
            <a:r>
              <a:rPr lang="en-US" sz="1800" dirty="0"/>
              <a:t>Work on Backlog items</a:t>
            </a:r>
          </a:p>
          <a:p>
            <a:pPr marL="457200" indent="-457200" algn="l">
              <a:spcBef>
                <a:spcPts val="600"/>
              </a:spcBef>
              <a:buFont typeface="+mj-lt"/>
              <a:buAutoNum type="arabicPeriod"/>
            </a:pPr>
            <a:endParaRPr lang="en-US" sz="1800" dirty="0"/>
          </a:p>
          <a:p>
            <a:pPr algn="l">
              <a:spcBef>
                <a:spcPts val="600"/>
              </a:spcBef>
            </a:pPr>
            <a:endParaRPr lang="en-US" sz="1800" dirty="0"/>
          </a:p>
          <a:p>
            <a:pPr algn="l">
              <a:spcBef>
                <a:spcPts val="600"/>
              </a:spcBef>
            </a:pPr>
            <a:endParaRPr lang="en-US" sz="1800" dirty="0"/>
          </a:p>
          <a:p>
            <a:pPr algn="l">
              <a:spcBef>
                <a:spcPts val="600"/>
              </a:spcBef>
            </a:pPr>
            <a:endParaRPr lang="en-US" sz="1800" dirty="0"/>
          </a:p>
          <a:p>
            <a:pPr algn="l">
              <a:spcBef>
                <a:spcPts val="600"/>
              </a:spcBef>
            </a:pPr>
            <a:endParaRPr lang="en-US" sz="1800" dirty="0"/>
          </a:p>
          <a:p>
            <a:pPr algn="l">
              <a:spcBef>
                <a:spcPts val="600"/>
              </a:spcBef>
            </a:pPr>
            <a:r>
              <a:rPr lang="en-US" sz="1800" dirty="0"/>
              <a:t>Note that the Sprint Dates and Sprint 2 Backlog is provided for reference on the following slides.</a:t>
            </a:r>
          </a:p>
        </p:txBody>
      </p:sp>
    </p:spTree>
    <p:extLst>
      <p:ext uri="{BB962C8B-B14F-4D97-AF65-F5344CB8AC3E}">
        <p14:creationId xmlns:p14="http://schemas.microsoft.com/office/powerpoint/2010/main" val="151488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281376"/>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1965686"/>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9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1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213445"/>
          </a:xfrm>
        </p:spPr>
        <p:txBody>
          <a:bodyPr>
            <a:normAutofit fontScale="70000" lnSpcReduction="20000"/>
          </a:bodyPr>
          <a:lstStyle/>
          <a:p>
            <a:pPr marL="457200" indent="-457200">
              <a:spcBef>
                <a:spcPts val="600"/>
              </a:spcBef>
              <a:buFont typeface="+mj-lt"/>
              <a:buAutoNum type="arabicPeriod"/>
            </a:pPr>
            <a:r>
              <a:rPr lang="en-US" sz="2600" dirty="0"/>
              <a:t>As a </a:t>
            </a:r>
            <a:r>
              <a:rPr lang="en-US" sz="2600" u="sng" dirty="0"/>
              <a:t>Class</a:t>
            </a:r>
            <a:r>
              <a:rPr lang="en-US" sz="2600" dirty="0"/>
              <a:t> document a standard “My Information” JSON format that at a minimum include one or more “records” that each include FirstName, </a:t>
            </a:r>
            <a:r>
              <a:rPr lang="en-US" sz="2600" dirty="0" err="1"/>
              <a:t>LastName</a:t>
            </a:r>
            <a:r>
              <a:rPr lang="en-US" sz="2600" dirty="0"/>
              <a:t>, </a:t>
            </a:r>
            <a:r>
              <a:rPr lang="en-US" sz="2600" dirty="0" err="1"/>
              <a:t>PreferredName</a:t>
            </a:r>
            <a:r>
              <a:rPr lang="en-US" sz="2600" dirty="0"/>
              <a:t>, </a:t>
            </a:r>
            <a:r>
              <a:rPr lang="en-US" sz="2600" dirty="0" err="1"/>
              <a:t>TeamName</a:t>
            </a:r>
            <a:r>
              <a:rPr lang="en-US" sz="2600" dirty="0"/>
              <a:t>, </a:t>
            </a:r>
            <a:r>
              <a:rPr lang="en-US" sz="2600" dirty="0" err="1"/>
              <a:t>SeatLocation</a:t>
            </a:r>
            <a:r>
              <a:rPr lang="en-US" sz="2600" dirty="0"/>
              <a:t>, and Roles in a standard file name (e.g. “my-</a:t>
            </a:r>
            <a:r>
              <a:rPr lang="en-US" sz="2600" dirty="0" err="1"/>
              <a:t>information.json</a:t>
            </a:r>
            <a:r>
              <a:rPr lang="en-US" sz="2600" dirty="0"/>
              <a:t>”)… Product Owners and the Product Architect will lead this effort  </a:t>
            </a:r>
          </a:p>
          <a:p>
            <a:pPr marL="457200" indent="-457200">
              <a:spcBef>
                <a:spcPts val="600"/>
              </a:spcBef>
              <a:buFont typeface="+mj-lt"/>
              <a:buAutoNum type="arabicPeriod"/>
            </a:pPr>
            <a:r>
              <a:rPr lang="en-US" sz="2600" dirty="0"/>
              <a:t>As a </a:t>
            </a:r>
            <a:r>
              <a:rPr lang="en-US" sz="2600" u="sng" dirty="0"/>
              <a:t>Class</a:t>
            </a:r>
            <a:r>
              <a:rPr lang="en-US" sz="2600" dirty="0"/>
              <a:t> commit each </a:t>
            </a:r>
            <a:r>
              <a:rPr lang="en-US" sz="2600" u="sng" dirty="0"/>
              <a:t>Team</a:t>
            </a:r>
            <a:r>
              <a:rPr lang="en-US" sz="2600" dirty="0"/>
              <a:t> to research, discuss, and present at least one of the following topics:</a:t>
            </a:r>
          </a:p>
          <a:p>
            <a:pPr marL="800100" lvl="1" indent="-342900">
              <a:buFont typeface="+mj-lt"/>
              <a:buAutoNum type="alphaLcParenR"/>
            </a:pPr>
            <a:r>
              <a:rPr lang="en-US" sz="2000" dirty="0"/>
              <a:t>Databases on Azure including “Azure tables vs Azure MongoDB vs Azure other DBs”**</a:t>
            </a:r>
          </a:p>
          <a:p>
            <a:pPr marL="800100" lvl="1" indent="-342900">
              <a:buFont typeface="+mj-lt"/>
              <a:buAutoNum type="alphaLcParenR"/>
            </a:pPr>
            <a:r>
              <a:rPr lang="en-US" sz="2000" dirty="0"/>
              <a:t>Cloud/Azure based Authentication/Authorization services and who they could be integrated into a NodeJS based application*</a:t>
            </a:r>
          </a:p>
          <a:p>
            <a:pPr marL="800100" lvl="1" indent="-342900">
              <a:buFont typeface="+mj-lt"/>
              <a:buAutoNum type="alphaLcParenR"/>
            </a:pPr>
            <a:r>
              <a:rPr lang="en-US" sz="2000" dirty="0"/>
              <a:t>JavaScript and NodeJS  with a focus on Azure and including the best Internet based tutorials and/or books on the topic</a:t>
            </a:r>
          </a:p>
          <a:p>
            <a:pPr marL="800100" lvl="1" indent="-342900">
              <a:buFont typeface="+mj-lt"/>
              <a:buAutoNum type="alphaLcParenR"/>
            </a:pPr>
            <a:r>
              <a:rPr lang="en-US" sz="2000" dirty="0"/>
              <a:t>SaaS Frameworks including “MEAN vs LAMP vs Ruby on Rails”</a:t>
            </a:r>
          </a:p>
          <a:p>
            <a:pPr marL="800100" lvl="1" indent="-342900">
              <a:buFont typeface="+mj-lt"/>
              <a:buAutoNum type="alphaLcParenR"/>
            </a:pPr>
            <a:r>
              <a:rPr lang="en-US" sz="2000" dirty="0"/>
              <a:t>Service Oriented Architectures including “Web Services and SOAP/WSAD vs REST vs Sockets”</a:t>
            </a:r>
          </a:p>
          <a:p>
            <a:pPr marL="457200" indent="-457200">
              <a:spcBef>
                <a:spcPts val="600"/>
              </a:spcBef>
              <a:buFont typeface="+mj-lt"/>
              <a:buAutoNum type="arabicPeriod"/>
            </a:pPr>
            <a:r>
              <a:rPr lang="en-US" sz="2600" dirty="0"/>
              <a:t>As a </a:t>
            </a:r>
            <a:r>
              <a:rPr lang="en-US" sz="2600" u="sng" dirty="0"/>
              <a:t>Team</a:t>
            </a:r>
            <a:r>
              <a:rPr lang="en-US" sz="2600" dirty="0"/>
              <a:t> select one or two team members who will lead the team’s effort to research and discuss the above topic and then delivery a (~10min) presentation on the topic to the class on Tuesday, February 13.</a:t>
            </a:r>
          </a:p>
          <a:p>
            <a:pPr marL="457200" indent="-457200">
              <a:spcBef>
                <a:spcPts val="600"/>
              </a:spcBef>
              <a:buFont typeface="+mj-lt"/>
              <a:buAutoNum type="arabicPeriod"/>
            </a:pPr>
            <a:r>
              <a:rPr lang="en-US" sz="2600" dirty="0"/>
              <a:t>Read and be prepared to discuss Chapter 6</a:t>
            </a:r>
          </a:p>
          <a:p>
            <a:pPr marL="457200" indent="-457200">
              <a:spcBef>
                <a:spcPts val="600"/>
              </a:spcBef>
              <a:buFont typeface="+mj-lt"/>
              <a:buAutoNum type="arabicPeriod"/>
            </a:pPr>
            <a:r>
              <a:rPr lang="en-US" sz="2600" dirty="0"/>
              <a:t>Complete the dynamic Azure NodeJS website tutorial… leave the site in place </a:t>
            </a:r>
            <a:r>
              <a:rPr lang="en-US" sz="2600" dirty="0">
                <a:hlinkClick r:id="rId3"/>
              </a:rPr>
              <a:t>[link]</a:t>
            </a:r>
            <a:endParaRPr lang="en-US" sz="2600" dirty="0"/>
          </a:p>
          <a:p>
            <a:pPr marL="457200" indent="-457200">
              <a:spcBef>
                <a:spcPts val="600"/>
              </a:spcBef>
              <a:buFont typeface="+mj-lt"/>
              <a:buAutoNum type="arabicPeriod"/>
            </a:pPr>
            <a:r>
              <a:rPr lang="en-US" sz="2600" dirty="0"/>
              <a:t>As a </a:t>
            </a:r>
            <a:r>
              <a:rPr lang="en-US" sz="2600" u="sng" dirty="0"/>
              <a:t>Team</a:t>
            </a:r>
            <a:r>
              <a:rPr lang="en-US" sz="2600" dirty="0"/>
              <a:t> Test each other’s Personal Static Website, verify JSON formats, and report sites tested and defects found as a MS Word or JSON file to your Product Owner and to the owner of the site(s) where the defect was found</a:t>
            </a:r>
          </a:p>
          <a:p>
            <a:pPr marL="457200" indent="-457200">
              <a:spcBef>
                <a:spcPts val="600"/>
              </a:spcBef>
              <a:buFont typeface="+mj-lt"/>
              <a:buAutoNum type="arabicPeriod"/>
            </a:pPr>
            <a:r>
              <a:rPr lang="en-US" sz="2600" dirty="0"/>
              <a:t>Find and complete an additional HTML/NodeJS tutorial on Azure… leave it in place</a:t>
            </a:r>
          </a:p>
          <a:p>
            <a:pPr marL="457200" indent="-457200">
              <a:spcBef>
                <a:spcPts val="600"/>
              </a:spcBef>
              <a:buFont typeface="+mj-lt"/>
              <a:buAutoNum type="arabicPeriod"/>
            </a:pPr>
            <a:r>
              <a:rPr lang="en-US" sz="2600" dirty="0"/>
              <a:t>Complete Sprint 2 Quiz</a:t>
            </a:r>
          </a:p>
          <a:p>
            <a:pPr marL="457200" indent="-457200">
              <a:spcBef>
                <a:spcPts val="600"/>
              </a:spcBef>
              <a:buFont typeface="+mj-lt"/>
              <a:buAutoNum type="arabicPeriod"/>
            </a:pPr>
            <a:r>
              <a:rPr lang="en-US" sz="2600" dirty="0"/>
              <a:t>Complete and document Sprint 2 Retrospective and summarization/prioritization of Team level Continuous Improvement (CI) items... be prepared to include one CI item on in your Sprint 3 backlog </a:t>
            </a:r>
          </a:p>
        </p:txBody>
      </p:sp>
    </p:spTree>
    <p:extLst>
      <p:ext uri="{BB962C8B-B14F-4D97-AF65-F5344CB8AC3E}">
        <p14:creationId xmlns:p14="http://schemas.microsoft.com/office/powerpoint/2010/main" val="264654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2 Product Backlog… page 2 of 2</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fontScale="92500" lnSpcReduction="20000"/>
          </a:bodyPr>
          <a:lstStyle/>
          <a:p>
            <a:pPr marL="457200" indent="-457200">
              <a:spcBef>
                <a:spcPts val="600"/>
              </a:spcBef>
              <a:buFont typeface="+mj-lt"/>
              <a:buAutoNum type="arabicPeriod" startAt="10"/>
            </a:pPr>
            <a:r>
              <a:rPr lang="en-US" sz="2100" dirty="0"/>
              <a:t>Complete Sprint 3 Planning</a:t>
            </a:r>
          </a:p>
          <a:p>
            <a:pPr marL="457200" indent="-457200">
              <a:spcBef>
                <a:spcPts val="600"/>
              </a:spcBef>
              <a:buFont typeface="+mj-lt"/>
              <a:buAutoNum type="arabicPeriod" startAt="10"/>
            </a:pPr>
            <a:r>
              <a:rPr lang="en-US" sz="2000" dirty="0"/>
              <a:t>Download class materials utilizing Git client and cloning “https://github.com/</a:t>
            </a:r>
            <a:r>
              <a:rPr lang="en-US" sz="2000" dirty="0" err="1"/>
              <a:t>EricJPogue</a:t>
            </a:r>
            <a:r>
              <a:rPr lang="en-US" sz="2000" dirty="0"/>
              <a:t>/sp18-cpsc-44000-001.git”</a:t>
            </a:r>
            <a:endParaRPr lang="en-US" sz="1900" dirty="0"/>
          </a:p>
          <a:p>
            <a:pPr marL="457200" indent="-457200">
              <a:spcBef>
                <a:spcPts val="600"/>
              </a:spcBef>
              <a:buFont typeface="+mj-lt"/>
              <a:buAutoNum type="arabicPeriod" startAt="10"/>
            </a:pPr>
            <a:r>
              <a:rPr lang="en-US" sz="1900" dirty="0"/>
              <a:t>As a </a:t>
            </a:r>
            <a:r>
              <a:rPr lang="en-US" sz="1900" u="sng" dirty="0"/>
              <a:t>Team</a:t>
            </a:r>
            <a:r>
              <a:rPr lang="en-US" sz="1900" dirty="0"/>
              <a:t> define the “Team Information Service” project by writing the necessary </a:t>
            </a:r>
            <a:r>
              <a:rPr lang="en-US" sz="1900" u="sng" dirty="0"/>
              <a:t>Team</a:t>
            </a:r>
            <a:r>
              <a:rPr lang="en-US" sz="1900" dirty="0"/>
              <a:t> level User Stories for the project</a:t>
            </a:r>
          </a:p>
          <a:p>
            <a:pPr marL="457200" indent="-457200">
              <a:spcBef>
                <a:spcPts val="600"/>
              </a:spcBef>
              <a:buFont typeface="+mj-lt"/>
              <a:buAutoNum type="arabicPeriod" startAt="10"/>
            </a:pPr>
            <a:r>
              <a:rPr lang="en-US" sz="1900" dirty="0"/>
              <a:t>As a </a:t>
            </a:r>
            <a:r>
              <a:rPr lang="en-US" sz="1900" u="sng" dirty="0"/>
              <a:t>Team</a:t>
            </a:r>
            <a:r>
              <a:rPr lang="en-US" sz="1900" dirty="0"/>
              <a:t> create a shared private “Team Information Service” GitHub repository that is shared with everyone on the team and with the Instructor… name the repository “Team Information Service for [Team Name]” </a:t>
            </a:r>
          </a:p>
          <a:p>
            <a:pPr marL="457200" indent="-457200">
              <a:spcBef>
                <a:spcPts val="600"/>
              </a:spcBef>
              <a:buFont typeface="+mj-lt"/>
              <a:buAutoNum type="arabicPeriod" startAt="10"/>
            </a:pPr>
            <a:r>
              <a:rPr lang="en-US" sz="1900" dirty="0"/>
              <a:t>Review, but do no complete, Eric’s Azure Static website tutorial video </a:t>
            </a:r>
            <a:r>
              <a:rPr lang="en-US" sz="1900" dirty="0">
                <a:hlinkClick r:id="rId3"/>
              </a:rPr>
              <a:t>[link]</a:t>
            </a:r>
            <a:endParaRPr lang="en-US" sz="1900" dirty="0"/>
          </a:p>
          <a:p>
            <a:pPr marL="457200" indent="-457200">
              <a:spcBef>
                <a:spcPts val="600"/>
              </a:spcBef>
              <a:buFont typeface="+mj-lt"/>
              <a:buAutoNum type="arabicPeriod" startAt="10"/>
            </a:pPr>
            <a:r>
              <a:rPr lang="en-US" sz="1900" dirty="0"/>
              <a:t>As a </a:t>
            </a:r>
            <a:r>
              <a:rPr lang="en-US" sz="1900" u="sng" dirty="0"/>
              <a:t>Team</a:t>
            </a:r>
            <a:r>
              <a:rPr lang="en-US" sz="1900" dirty="0"/>
              <a:t> create a “Team Information Service” Production site on Azure</a:t>
            </a:r>
          </a:p>
          <a:p>
            <a:pPr marL="457200" indent="-457200">
              <a:spcBef>
                <a:spcPts val="600"/>
              </a:spcBef>
              <a:buFont typeface="+mj-lt"/>
              <a:buAutoNum type="arabicPeriod" startAt="10"/>
            </a:pPr>
            <a:r>
              <a:rPr lang="en-US" sz="1900" dirty="0"/>
              <a:t>As a </a:t>
            </a:r>
            <a:r>
              <a:rPr lang="en-US" sz="1900" u="sng" dirty="0"/>
              <a:t>Team</a:t>
            </a:r>
            <a:r>
              <a:rPr lang="en-US" sz="1900" dirty="0"/>
              <a:t> develop, test, and deploy “Team Information Service” Release 1 to Test</a:t>
            </a:r>
          </a:p>
          <a:p>
            <a:pPr marL="457200" indent="-457200">
              <a:spcBef>
                <a:spcPts val="600"/>
              </a:spcBef>
              <a:buFont typeface="+mj-lt"/>
              <a:buAutoNum type="arabicPeriod" startAt="10"/>
            </a:pPr>
            <a:r>
              <a:rPr lang="en-US" sz="1900" dirty="0"/>
              <a:t>As a </a:t>
            </a:r>
            <a:r>
              <a:rPr lang="en-US" sz="1900" u="sng" dirty="0"/>
              <a:t>Team</a:t>
            </a:r>
            <a:r>
              <a:rPr lang="en-US" sz="1900" dirty="0"/>
              <a:t> develop, test, and deploy “Team Information Service” Release 2 to Test and Production</a:t>
            </a:r>
          </a:p>
          <a:p>
            <a:pPr marL="0" indent="0">
              <a:spcBef>
                <a:spcPts val="600"/>
              </a:spcBef>
              <a:buNone/>
            </a:pPr>
            <a:endParaRPr lang="en-US" sz="1900" dirty="0"/>
          </a:p>
          <a:p>
            <a:pPr marL="0" indent="0">
              <a:spcBef>
                <a:spcPts val="600"/>
              </a:spcBef>
              <a:buNone/>
            </a:pPr>
            <a:endParaRPr lang="en-US" sz="1900" dirty="0"/>
          </a:p>
          <a:p>
            <a:pPr marL="0" indent="0">
              <a:spcBef>
                <a:spcPts val="600"/>
              </a:spcBef>
              <a:buNone/>
            </a:pPr>
            <a:r>
              <a:rPr lang="en-US" sz="1900" dirty="0"/>
              <a:t>Our “Team Information Service” product should include:</a:t>
            </a:r>
          </a:p>
          <a:p>
            <a:pPr>
              <a:spcBef>
                <a:spcPts val="600"/>
              </a:spcBef>
            </a:pPr>
            <a:r>
              <a:rPr lang="en-US" sz="1900" dirty="0"/>
              <a:t>Reading each team member’s “My Information” JSON files from each of their Person Static Websites</a:t>
            </a:r>
          </a:p>
          <a:p>
            <a:pPr>
              <a:spcBef>
                <a:spcPts val="600"/>
              </a:spcBef>
            </a:pPr>
            <a:r>
              <a:rPr lang="en-US" sz="1900" dirty="0"/>
              <a:t>Validating the JSON formats</a:t>
            </a:r>
          </a:p>
          <a:p>
            <a:pPr>
              <a:spcBef>
                <a:spcPts val="600"/>
              </a:spcBef>
            </a:pPr>
            <a:r>
              <a:rPr lang="en-US" sz="1900" dirty="0"/>
              <a:t>Consolidating the data into the Class standard JSON format</a:t>
            </a:r>
          </a:p>
          <a:p>
            <a:pPr>
              <a:spcBef>
                <a:spcPts val="600"/>
              </a:spcBef>
            </a:pPr>
            <a:r>
              <a:rPr lang="en-US" sz="1900" dirty="0"/>
              <a:t>Publishing the consolidated data to a simple HTML/JavaScript web page</a:t>
            </a:r>
          </a:p>
          <a:p>
            <a:pPr>
              <a:spcBef>
                <a:spcPts val="600"/>
              </a:spcBef>
            </a:pPr>
            <a:r>
              <a:rPr lang="en-US" sz="1900" dirty="0"/>
              <a:t>Publishing the consolidated data to a Web Service</a:t>
            </a:r>
          </a:p>
        </p:txBody>
      </p:sp>
      <p:cxnSp>
        <p:nvCxnSpPr>
          <p:cNvPr id="6" name="Straight Connector 5">
            <a:extLst>
              <a:ext uri="{FF2B5EF4-FFF2-40B4-BE49-F238E27FC236}">
                <a16:creationId xmlns:a16="http://schemas.microsoft.com/office/drawing/2014/main" id="{587C03C7-C47E-4B36-8059-5AED29807449}"/>
              </a:ext>
            </a:extLst>
          </p:cNvPr>
          <p:cNvCxnSpPr/>
          <p:nvPr/>
        </p:nvCxnSpPr>
        <p:spPr>
          <a:xfrm>
            <a:off x="627797" y="2101833"/>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07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2115</TotalTime>
  <Words>2686</Words>
  <Application>Microsoft Office PowerPoint</Application>
  <PresentationFormat>Widescreen</PresentationFormat>
  <Paragraphs>207</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Software Engineering Session: Week 3 Session 2 Instructor: Eric Pogue</vt:lpstr>
      <vt:lpstr>Scrum Team Standup</vt:lpstr>
      <vt:lpstr>Scrum-of-Scrums Report-out</vt:lpstr>
      <vt:lpstr>PowerPoint Presentation</vt:lpstr>
      <vt:lpstr>Chapter 2 Discussion (continued)</vt:lpstr>
      <vt:lpstr>Lab (report-out at 12:08)</vt:lpstr>
      <vt:lpstr>PowerPoint Presentation</vt:lpstr>
      <vt:lpstr>Sprint 2 Product Backlog… page 1 of 2</vt:lpstr>
      <vt:lpstr>Sprint 2 Product Backlog… page 2 of 2</vt:lpstr>
      <vt:lpstr>Lab Report-out &amp; Wrap-up </vt:lpstr>
      <vt:lpstr>End of Session</vt:lpstr>
      <vt:lpstr>Previous Assignments</vt:lpstr>
      <vt:lpstr>Assignment (Sprint 1)</vt:lpstr>
      <vt:lpstr>Assignment (Sprint 1b)</vt:lpstr>
      <vt:lpstr>Assignment (for a full week instead if one class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156</cp:revision>
  <cp:lastPrinted>2018-01-25T14:28:13Z</cp:lastPrinted>
  <dcterms:created xsi:type="dcterms:W3CDTF">2017-08-24T13:36:27Z</dcterms:created>
  <dcterms:modified xsi:type="dcterms:W3CDTF">2018-02-01T16:59:33Z</dcterms:modified>
</cp:coreProperties>
</file>