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28" r:id="rId3"/>
    <p:sldId id="329" r:id="rId4"/>
    <p:sldId id="330" r:id="rId5"/>
    <p:sldId id="331" r:id="rId6"/>
    <p:sldId id="311" r:id="rId7"/>
    <p:sldId id="299" r:id="rId8"/>
    <p:sldId id="320" r:id="rId9"/>
    <p:sldId id="324" r:id="rId10"/>
    <p:sldId id="325" r:id="rId11"/>
    <p:sldId id="301" r:id="rId12"/>
    <p:sldId id="263" r:id="rId13"/>
    <p:sldId id="327" r:id="rId14"/>
    <p:sldId id="317" r:id="rId15"/>
    <p:sldId id="319" r:id="rId16"/>
    <p:sldId id="323"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2932" autoAdjust="0"/>
  </p:normalViewPr>
  <p:slideViewPr>
    <p:cSldViewPr snapToGrid="0">
      <p:cViewPr varScale="1">
        <p:scale>
          <a:sx n="101" d="100"/>
          <a:sy n="101" d="100"/>
        </p:scale>
        <p:origin x="29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2/6/2018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17287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“Scrum-</a:t>
            </a:r>
            <a:r>
              <a:rPr lang="en-US" dirty="0" err="1"/>
              <a:t>ify</a:t>
            </a:r>
            <a:r>
              <a:rPr lang="en-US" dirty="0"/>
              <a:t>” ourselves again… possibly with more a focused effort on technical specialization? Or should we keep the teams and team </a:t>
            </a:r>
            <a:r>
              <a:rPr lang="en-US" dirty="0" err="1"/>
              <a:t>nams</a:t>
            </a:r>
            <a:r>
              <a:rPr lang="en-US" dirty="0"/>
              <a:t>?</a:t>
            </a:r>
          </a:p>
          <a:p>
            <a:r>
              <a:rPr lang="en-US" dirty="0"/>
              <a:t>Possible Team Name categories:</a:t>
            </a:r>
          </a:p>
          <a:p>
            <a:pPr marL="165261" indent="-165261">
              <a:buFont typeface="Arial" panose="020B0604020202020204" pitchFamily="34" charset="0"/>
              <a:buChar char="•"/>
            </a:pPr>
            <a:r>
              <a:rPr lang="en-US" dirty="0"/>
              <a:t>Space Shuttles… nobody wanted to be Challenger</a:t>
            </a:r>
          </a:p>
          <a:p>
            <a:pPr marL="165261" indent="-165261">
              <a:buFont typeface="Arial" panose="020B0604020202020204" pitchFamily="34" charset="0"/>
              <a:buChar char="•"/>
            </a:pPr>
            <a:r>
              <a:rPr lang="en-US" dirty="0"/>
              <a:t>World War I battles in Europe… did not go very well</a:t>
            </a:r>
          </a:p>
          <a:p>
            <a:pPr marL="165261" indent="-165261">
              <a:buFont typeface="Arial" panose="020B0604020202020204" pitchFamily="34" charset="0"/>
              <a:buChar char="•"/>
            </a:pPr>
            <a:r>
              <a:rPr lang="en-US" dirty="0"/>
              <a:t>Thoughts?</a:t>
            </a:r>
          </a:p>
          <a:p>
            <a:pPr marL="165261" indent="-165261">
              <a:buFont typeface="Arial" panose="020B0604020202020204" pitchFamily="34" charset="0"/>
              <a:buChar char="•"/>
            </a:pPr>
            <a:endParaRPr lang="en-US" dirty="0"/>
          </a:p>
          <a:p>
            <a:r>
              <a:rPr lang="en-US" dirty="0"/>
              <a:t>Discussion Board items are ALWAYS due by Thursday at 11:59… You should include them in your own or your teams backlog (to-do list)</a:t>
            </a:r>
          </a:p>
          <a:p>
            <a:endParaRPr lang="en-US" dirty="0"/>
          </a:p>
          <a:p>
            <a:r>
              <a:rPr lang="en-US" dirty="0"/>
              <a:t>Excellent link for additional GitHub tutorials:</a:t>
            </a:r>
          </a:p>
          <a:p>
            <a:r>
              <a:rPr lang="en-US" dirty="0"/>
              <a:t>https://www.youtube.com/GitHubGuides</a:t>
            </a:r>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71395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607143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355713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09745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RUP… Scrum is only valid for a team of 3-8 (Scaled Agile would be valid but was not presented as an option</a:t>
            </a:r>
          </a:p>
          <a:p>
            <a:r>
              <a:rPr lang="en-US" dirty="0"/>
              <a:t>Verification is accomplished through Unit Testing… Validation is checking that an application fulfills the customer’s expectations</a:t>
            </a:r>
          </a:p>
          <a:p>
            <a:r>
              <a:rPr lang="en-US" dirty="0"/>
              <a:t>Waterfall, Spiral, and RUP are considered Plan-and-document processes</a:t>
            </a:r>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149790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Optimism, good natured humor, and effectively working together is immensely important to delivering good software… and likely equally important to delivering just about any quality product</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err="1"/>
              <a:t>Soooo</a:t>
            </a:r>
            <a:r>
              <a:rPr lang="en-US" sz="1000" dirty="0"/>
              <a:t>… We have 16 weeks to learn something valuable and interesting. Let’s enjoy our time together and make the most out of it.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841640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024284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315033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390303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675143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epogue.info/cpsc-24700/assignments/my-first-websit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cs.microsoft.com/en-us/azure/app-service/app-service-web-get-started-nodejs" TargetMode="External"/><Relationship Id="rId5" Type="http://schemas.openxmlformats.org/officeDocument/2006/relationships/hyperlink" Target="http://www.epogue.info/cpsc-24700/assignments/my-first-website.html" TargetMode="External"/><Relationship Id="rId4" Type="http://schemas.openxmlformats.org/officeDocument/2006/relationships/hyperlink" Target="https://docs.microsoft.com/en-us/azure/app-service/app-service-web-get-started-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cs.microsoft.com/en-us/azure/app-service/app-service-web-get-started-nodejs" TargetMode="External"/><Relationship Id="rId5" Type="http://schemas.openxmlformats.org/officeDocument/2006/relationships/hyperlink" Target="http://www.epogue.info/cpsc-24700/assignments/my-first-website.html" TargetMode="External"/><Relationship Id="rId4" Type="http://schemas.openxmlformats.org/officeDocument/2006/relationships/hyperlink" Target="https://docs.microsoft.com/en-us/azure/app-service/app-service-web-get-starte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nodej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a:t>
            </a:r>
            <a:r>
              <a:rPr lang="en-US" sz="1800"/>
              <a:t>Week 4 Session 1</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025246"/>
          </a:xfrm>
        </p:spPr>
        <p:txBody>
          <a:bodyPr>
            <a:normAutofit/>
          </a:bodyPr>
          <a:lstStyle/>
          <a:p>
            <a:pPr marL="0" indent="0">
              <a:buNone/>
            </a:pPr>
            <a:r>
              <a:rPr lang="en-US" sz="2000" dirty="0"/>
              <a:t>Agenda:</a:t>
            </a:r>
          </a:p>
          <a:p>
            <a:pPr marL="457200" indent="-457200">
              <a:buFont typeface="+mj-lt"/>
              <a:buAutoNum type="arabicPeriod"/>
            </a:pPr>
            <a:r>
              <a:rPr lang="en-US" sz="2000" dirty="0"/>
              <a:t>Scrum of Scrums Standup led by Shane (Project Manager)… Thank you, Shane!</a:t>
            </a:r>
          </a:p>
          <a:p>
            <a:pPr marL="457200" indent="-457200">
              <a:buFont typeface="+mj-lt"/>
              <a:buAutoNum type="arabicPeriod"/>
            </a:pPr>
            <a:r>
              <a:rPr lang="en-US" sz="2000" dirty="0"/>
              <a:t>Presentation Schedule</a:t>
            </a:r>
          </a:p>
          <a:p>
            <a:pPr marL="457200" indent="-457200">
              <a:buFont typeface="+mj-lt"/>
              <a:buAutoNum type="arabicPeriod"/>
            </a:pPr>
            <a:r>
              <a:rPr lang="en-US" sz="2000" dirty="0"/>
              <a:t>Assignment/Quiz Questions and Comments</a:t>
            </a:r>
          </a:p>
          <a:p>
            <a:pPr marL="457200" indent="-457200">
              <a:buFont typeface="+mj-lt"/>
              <a:buAutoNum type="arabicPeriod"/>
            </a:pPr>
            <a:r>
              <a:rPr lang="en-US" sz="2000" dirty="0"/>
              <a:t>Review Sprint 2 Assignment / Quiz plus Review Class Demo Assignment </a:t>
            </a:r>
          </a:p>
          <a:p>
            <a:pPr marL="457200" indent="-457200">
              <a:buFont typeface="+mj-lt"/>
              <a:buAutoNum type="arabicPeriod"/>
            </a:pPr>
            <a:r>
              <a:rPr lang="en-US" sz="2000" dirty="0"/>
              <a:t>Chapter 2 Discussion (continued)</a:t>
            </a:r>
          </a:p>
          <a:p>
            <a:pPr marL="457200" indent="-457200">
              <a:buFont typeface="+mj-lt"/>
              <a:buAutoNum type="arabicPeriod"/>
            </a:pPr>
            <a:r>
              <a:rPr lang="en-US" sz="2000" dirty="0"/>
              <a:t>Lab</a:t>
            </a:r>
          </a:p>
          <a:p>
            <a:pPr marL="457200" indent="-457200">
              <a:buFont typeface="+mj-lt"/>
              <a:buAutoNum type="arabicPeriod"/>
            </a:pPr>
            <a:r>
              <a:rPr lang="en-US" sz="2000" dirty="0"/>
              <a:t>Lab Report-out &amp; Wrap-up</a:t>
            </a:r>
          </a:p>
          <a:p>
            <a:pPr marL="0" indent="0">
              <a:spcBef>
                <a:spcPts val="24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fontScale="92500" lnSpcReduction="20000"/>
          </a:bodyPr>
          <a:lstStyle/>
          <a:p>
            <a:pPr marL="457200" indent="-457200">
              <a:spcBef>
                <a:spcPts val="600"/>
              </a:spcBef>
              <a:buFont typeface="+mj-lt"/>
              <a:buAutoNum type="arabicPeriod" startAt="10"/>
            </a:pPr>
            <a:r>
              <a:rPr lang="en-US" sz="2100" dirty="0"/>
              <a:t>Complete Sprint 3 Planning</a:t>
            </a:r>
          </a:p>
          <a:p>
            <a:pPr marL="457200" indent="-457200">
              <a:spcBef>
                <a:spcPts val="600"/>
              </a:spcBef>
              <a:buFont typeface="+mj-lt"/>
              <a:buAutoNum type="arabicPeriod" startAt="10"/>
            </a:pPr>
            <a:r>
              <a:rPr lang="en-US" sz="2000" dirty="0"/>
              <a:t>Download class materials utilizing Git client and cloning “https://github.com/</a:t>
            </a:r>
            <a:r>
              <a:rPr lang="en-US" sz="2000" dirty="0" err="1"/>
              <a:t>EricJPogue</a:t>
            </a:r>
            <a:r>
              <a:rPr lang="en-US" sz="2000" dirty="0"/>
              <a:t>/sp18-cpsc-44000-001.git”</a:t>
            </a:r>
            <a:endParaRPr lang="en-US" sz="1900" dirty="0"/>
          </a:p>
          <a:p>
            <a:pPr marL="457200" indent="-457200">
              <a:spcBef>
                <a:spcPts val="600"/>
              </a:spcBef>
              <a:buFont typeface="+mj-lt"/>
              <a:buAutoNum type="arabicPeriod" startAt="10"/>
            </a:pPr>
            <a:r>
              <a:rPr lang="en-US" sz="1900" dirty="0"/>
              <a:t>As a </a:t>
            </a:r>
            <a:r>
              <a:rPr lang="en-US" sz="1900" u="sng" dirty="0"/>
              <a:t>Team</a:t>
            </a:r>
            <a:r>
              <a:rPr lang="en-US" sz="1900" dirty="0"/>
              <a:t> define the “Team Information Service” project by writing the necessary </a:t>
            </a:r>
            <a:r>
              <a:rPr lang="en-US" sz="1900" u="sng" dirty="0"/>
              <a:t>Team</a:t>
            </a:r>
            <a:r>
              <a:rPr lang="en-US" sz="1900" dirty="0"/>
              <a:t> level User Stories for the project</a:t>
            </a:r>
          </a:p>
          <a:p>
            <a:pPr marL="457200" indent="-457200">
              <a:spcBef>
                <a:spcPts val="600"/>
              </a:spcBef>
              <a:buFont typeface="+mj-lt"/>
              <a:buAutoNum type="arabicPeriod" startAt="10"/>
            </a:pPr>
            <a:r>
              <a:rPr lang="en-US" sz="1900" dirty="0"/>
              <a:t>As a </a:t>
            </a:r>
            <a:r>
              <a:rPr lang="en-US" sz="1900" u="sng" dirty="0"/>
              <a:t>Team</a:t>
            </a:r>
            <a:r>
              <a:rPr lang="en-US" sz="1900" dirty="0"/>
              <a:t>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startAt="10"/>
            </a:pPr>
            <a:r>
              <a:rPr lang="en-US" sz="1900" dirty="0"/>
              <a:t>Review, but do no complete, Eric’s Azure Static website tutorial video </a:t>
            </a:r>
            <a:r>
              <a:rPr lang="en-US" sz="1900" dirty="0">
                <a:hlinkClick r:id="rId3"/>
              </a:rPr>
              <a:t>[link]</a:t>
            </a:r>
            <a:endParaRPr lang="en-US" sz="1900" dirty="0"/>
          </a:p>
          <a:p>
            <a:pPr marL="457200" indent="-457200">
              <a:spcBef>
                <a:spcPts val="600"/>
              </a:spcBef>
              <a:buFont typeface="+mj-lt"/>
              <a:buAutoNum type="arabicPeriod" startAt="10"/>
            </a:pPr>
            <a:r>
              <a:rPr lang="en-US" sz="1900" dirty="0"/>
              <a:t>As a </a:t>
            </a:r>
            <a:r>
              <a:rPr lang="en-US" sz="1900" u="sng" dirty="0"/>
              <a:t>Team</a:t>
            </a:r>
            <a:r>
              <a:rPr lang="en-US" sz="1900" dirty="0"/>
              <a:t> create a “Team Information Service” Production site on Azure</a:t>
            </a:r>
          </a:p>
          <a:p>
            <a:pPr marL="457200" indent="-457200">
              <a:spcBef>
                <a:spcPts val="600"/>
              </a:spcBef>
              <a:buFont typeface="+mj-lt"/>
              <a:buAutoNum type="arabicPeriod" startAt="10"/>
            </a:pPr>
            <a:r>
              <a:rPr lang="en-US" sz="1900" dirty="0"/>
              <a:t>As a </a:t>
            </a:r>
            <a:r>
              <a:rPr lang="en-US" sz="1900" u="sng" dirty="0"/>
              <a:t>Team</a:t>
            </a:r>
            <a:r>
              <a:rPr lang="en-US" sz="1900" dirty="0"/>
              <a:t> develop, test, and deploy “Team Information Service” Release 1 to Test</a:t>
            </a:r>
          </a:p>
          <a:p>
            <a:pPr marL="457200" indent="-457200">
              <a:spcBef>
                <a:spcPts val="600"/>
              </a:spcBef>
              <a:buFont typeface="+mj-lt"/>
              <a:buAutoNum type="arabicPeriod" startAt="10"/>
            </a:pPr>
            <a:r>
              <a:rPr lang="en-US" sz="1900" dirty="0"/>
              <a:t>As a </a:t>
            </a:r>
            <a:r>
              <a:rPr lang="en-US" sz="1900" u="sng" dirty="0"/>
              <a:t>Team</a:t>
            </a:r>
            <a:r>
              <a:rPr lang="en-US" sz="1900" dirty="0"/>
              <a:t> develop, test, and deploy “Team Information Service” Release 2 to Test and Production</a:t>
            </a:r>
          </a:p>
          <a:p>
            <a:pPr marL="0" indent="0">
              <a:spcBef>
                <a:spcPts val="600"/>
              </a:spcBef>
              <a:buNone/>
            </a:pPr>
            <a:endParaRPr lang="en-US" sz="1900" dirty="0"/>
          </a:p>
          <a:p>
            <a:pPr marL="0" indent="0">
              <a:spcBef>
                <a:spcPts val="600"/>
              </a:spcBef>
              <a:buNone/>
            </a:pPr>
            <a:endParaRPr lang="en-US" sz="1900" dirty="0"/>
          </a:p>
          <a:p>
            <a:pPr marL="0" indent="0">
              <a:spcBef>
                <a:spcPts val="600"/>
              </a:spcBef>
              <a:buNone/>
            </a:pPr>
            <a:r>
              <a:rPr lang="en-US" sz="1900" dirty="0"/>
              <a:t>Our “Team Information Service” product should include:</a:t>
            </a:r>
          </a:p>
          <a:p>
            <a:pPr>
              <a:spcBef>
                <a:spcPts val="600"/>
              </a:spcBef>
            </a:pPr>
            <a:r>
              <a:rPr lang="en-US" sz="1900" dirty="0"/>
              <a:t>Reading each team member’s “My Information” JSON files from each of their Person Static Websites</a:t>
            </a:r>
          </a:p>
          <a:p>
            <a:pPr>
              <a:spcBef>
                <a:spcPts val="600"/>
              </a:spcBef>
            </a:pPr>
            <a:r>
              <a:rPr lang="en-US" sz="1900" dirty="0"/>
              <a:t>Validating the JSON formats</a:t>
            </a:r>
          </a:p>
          <a:p>
            <a:pPr>
              <a:spcBef>
                <a:spcPts val="600"/>
              </a:spcBef>
            </a:pPr>
            <a:r>
              <a:rPr lang="en-US" sz="1900" dirty="0"/>
              <a:t>Consolidating the data into the Class standard JSON format</a:t>
            </a:r>
          </a:p>
          <a:p>
            <a:pPr>
              <a:spcBef>
                <a:spcPts val="600"/>
              </a:spcBef>
            </a:pPr>
            <a:r>
              <a:rPr lang="en-US" sz="1900" dirty="0"/>
              <a:t>Publishing the consolidated data to a simple HTML/JavaScript web page</a:t>
            </a:r>
          </a:p>
          <a:p>
            <a:pPr>
              <a:spcBef>
                <a:spcPts val="600"/>
              </a:spcBef>
            </a:pPr>
            <a:r>
              <a:rPr lang="en-US" sz="1900" dirty="0"/>
              <a:t>Publishing the consolidated data to a Web Service</a:t>
            </a:r>
          </a:p>
        </p:txBody>
      </p:sp>
      <p:cxnSp>
        <p:nvCxnSpPr>
          <p:cNvPr id="6" name="Straight Connector 5">
            <a:extLst>
              <a:ext uri="{FF2B5EF4-FFF2-40B4-BE49-F238E27FC236}">
                <a16:creationId xmlns:a16="http://schemas.microsoft.com/office/drawing/2014/main" id="{587C03C7-C47E-4B36-8059-5AED29807449}"/>
              </a:ext>
            </a:extLst>
          </p:cNvPr>
          <p:cNvCxnSpPr/>
          <p:nvPr/>
        </p:nvCxnSpPr>
        <p:spPr>
          <a:xfrm>
            <a:off x="627797" y="2101833"/>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07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Report-out &amp; Wrap-up</a:t>
            </a:r>
            <a:br>
              <a:rPr lang="en-US" sz="4800" dirty="0"/>
            </a:br>
            <a:endParaRPr lang="en-US" sz="4800" dirty="0"/>
          </a:p>
        </p:txBody>
      </p:sp>
    </p:spTree>
    <p:extLst>
      <p:ext uri="{BB962C8B-B14F-4D97-AF65-F5344CB8AC3E}">
        <p14:creationId xmlns:p14="http://schemas.microsoft.com/office/powerpoint/2010/main" val="1559434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Previous Assignments</a:t>
            </a:r>
          </a:p>
        </p:txBody>
      </p:sp>
    </p:spTree>
    <p:extLst>
      <p:ext uri="{BB962C8B-B14F-4D97-AF65-F5344CB8AC3E}">
        <p14:creationId xmlns:p14="http://schemas.microsoft.com/office/powerpoint/2010/main" val="111045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(Sprint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fontScale="92500" lnSpcReduction="20000"/>
          </a:bodyPr>
          <a:lstStyle/>
          <a:p>
            <a:pPr marL="0" indent="0">
              <a:spcBef>
                <a:spcPts val="4800"/>
              </a:spcBef>
              <a:buNone/>
            </a:pPr>
            <a:r>
              <a:rPr lang="en-US" sz="2000" dirty="0"/>
              <a:t>Prior to class on Tuesday:</a:t>
            </a:r>
          </a:p>
          <a:p>
            <a:pPr marL="457200" indent="-457200">
              <a:buFont typeface="+mj-lt"/>
              <a:buAutoNum type="arabicPeriod"/>
            </a:pPr>
            <a:r>
              <a:rPr lang="en-US" sz="2000" dirty="0"/>
              <a:t>“Scrum-</a:t>
            </a:r>
            <a:r>
              <a:rPr lang="en-US" sz="2000" dirty="0" err="1"/>
              <a:t>ify</a:t>
            </a:r>
            <a:r>
              <a:rPr lang="en-US" sz="2000" dirty="0"/>
              <a:t>” Ourselves… our </a:t>
            </a:r>
            <a:r>
              <a:rPr lang="en-US" sz="2000" u="sng" dirty="0"/>
              <a:t>second</a:t>
            </a:r>
            <a:r>
              <a:rPr lang="en-US" sz="2000" dirty="0"/>
              <a:t> chance to demonstrate our capabilities as self-organizing Scrum team members</a:t>
            </a:r>
          </a:p>
          <a:p>
            <a:pPr marL="457200" indent="-457200">
              <a:buFont typeface="+mj-lt"/>
              <a:buAutoNum type="arabicPeriod"/>
            </a:pPr>
            <a:r>
              <a:rPr lang="en-US" sz="2000" dirty="0"/>
              <a:t>Complete Discussion Board “Introduction” </a:t>
            </a:r>
            <a:r>
              <a:rPr lang="en-US" sz="2000" u="sng" dirty="0"/>
              <a:t>before you leave class today</a:t>
            </a:r>
            <a:endParaRPr lang="en-US" sz="2000" dirty="0"/>
          </a:p>
          <a:p>
            <a:pPr marL="457200" indent="-457200">
              <a:buFont typeface="+mj-lt"/>
              <a:buAutoNum type="arabicPeriod"/>
            </a:pPr>
            <a:r>
              <a:rPr lang="en-US" sz="2000" dirty="0"/>
              <a:t>Read and be prepared to discuss Preface &amp; Chapter 1</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local and remote projects utilizing several beginner level tutorials:</a:t>
            </a:r>
          </a:p>
          <a:p>
            <a:pPr lvl="1"/>
            <a:r>
              <a:rPr lang="en-US" sz="1600" dirty="0"/>
              <a:t>One option would be “An Intro to Git and GitHub for Beginners” tutorial </a:t>
            </a:r>
            <a:r>
              <a:rPr lang="en-US" sz="1600" dirty="0">
                <a:hlinkClick r:id="rId4"/>
              </a:rPr>
              <a:t>[link]</a:t>
            </a:r>
            <a:endParaRPr lang="en-US" sz="1600" dirty="0"/>
          </a:p>
          <a:p>
            <a:pPr lvl="1"/>
            <a:r>
              <a:rPr lang="en-US" sz="1600" dirty="0"/>
              <a:t>Another option would be the GitHub “Hello World” tutorial </a:t>
            </a:r>
            <a:r>
              <a:rPr lang="en-US" sz="1600" dirty="0">
                <a:hlinkClick r:id="rId5"/>
              </a:rPr>
              <a:t>[link] </a:t>
            </a:r>
            <a:endParaRPr lang="en-US" sz="1600" dirty="0"/>
          </a:p>
          <a:p>
            <a:pPr marL="457200" indent="-457200">
              <a:buFont typeface="+mj-lt"/>
              <a:buAutoNum type="arabicPeriod"/>
            </a:pPr>
            <a:r>
              <a:rPr lang="en-US" sz="2000" dirty="0"/>
              <a:t>Create a public GitHub repository and share it with another Team Member</a:t>
            </a:r>
          </a:p>
          <a:p>
            <a:pPr marL="457200" indent="-457200">
              <a:buFont typeface="+mj-lt"/>
              <a:buAutoNum type="arabicPeriod"/>
            </a:pPr>
            <a:r>
              <a:rPr lang="en-US" sz="2000" dirty="0"/>
              <a:t>Be the recipient of a shared public GitHub repository from a Team Member</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812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(Sprint 1b)</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7500" lnSpcReduction="2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a:p>
            <a:pPr marL="457200" indent="-457200">
              <a:spcBef>
                <a:spcPts val="600"/>
              </a:spcBef>
              <a:buFont typeface="+mj-lt"/>
              <a:buAutoNum type="arabicPeriod"/>
            </a:pPr>
            <a:r>
              <a:rPr lang="en-US" sz="2000" dirty="0"/>
              <a:t>As a Class commit each Team to research, discuss, and present on one of the following topics… Scrum Masters to discuss/lead and to elect someone to play the Project Manager role:</a:t>
            </a:r>
          </a:p>
          <a:p>
            <a:pPr lvl="1"/>
            <a:r>
              <a:rPr lang="en-US" sz="1600" dirty="0"/>
              <a:t>SaaS Client Frameworks including “HTML/JavaScript vs AngularJS vs Angular2 vs React vs others”</a:t>
            </a:r>
          </a:p>
          <a:p>
            <a:pPr lvl="1"/>
            <a:r>
              <a:rPr lang="en-US" sz="1600" dirty="0"/>
              <a:t>SaaS Frameworks including “MEAN vs LAMP vs Ruby on Rails”</a:t>
            </a:r>
          </a:p>
          <a:p>
            <a:pPr lvl="1"/>
            <a:r>
              <a:rPr lang="en-US" sz="1600" dirty="0"/>
              <a:t>File Formats including “HTML vs XML vs JSON vs Key/Value Pair Text Files”</a:t>
            </a:r>
          </a:p>
          <a:p>
            <a:pPr lvl="1"/>
            <a:r>
              <a:rPr lang="en-US" sz="1600" dirty="0"/>
              <a:t>Service Oriented Architectures including “Web Services and SOAP/WSAD vs REST vs Sockets”</a:t>
            </a:r>
          </a:p>
          <a:p>
            <a:pPr lvl="1"/>
            <a:r>
              <a:rPr lang="en-US" sz="1600" dirty="0"/>
              <a:t>Databases on Azure including “Azure tables vs Azure MongoDB vs Azure other DBs”</a:t>
            </a:r>
          </a:p>
          <a:p>
            <a:pPr marL="457200" indent="-457200">
              <a:spcBef>
                <a:spcPts val="600"/>
              </a:spcBef>
              <a:buFont typeface="+mj-lt"/>
              <a:buAutoNum type="arabicPeriod"/>
            </a:pPr>
            <a:r>
              <a:rPr lang="en-US" sz="2000" dirty="0"/>
              <a:t>Individually review, but do no complete, Eric’s Azure Static website tutorial video </a:t>
            </a:r>
            <a:r>
              <a:rPr lang="en-US" sz="2000" dirty="0">
                <a:hlinkClick r:id="rId5"/>
              </a:rPr>
              <a:t>[link]</a:t>
            </a:r>
          </a:p>
          <a:p>
            <a:pPr marL="457200" indent="-457200">
              <a:spcBef>
                <a:spcPts val="600"/>
              </a:spcBef>
              <a:buFont typeface="+mj-lt"/>
              <a:buAutoNum type="arabicPeriod"/>
            </a:pPr>
            <a:r>
              <a:rPr lang="en-US" sz="2000" dirty="0"/>
              <a:t>Individually complete the dynamic NodeJS website… leave the site in place </a:t>
            </a:r>
            <a:r>
              <a:rPr lang="en-US" sz="2000" dirty="0">
                <a:hlinkClick r:id="rId6"/>
              </a:rPr>
              <a:t>[link]</a:t>
            </a:r>
            <a:endParaRPr lang="en-US" sz="2000" dirty="0"/>
          </a:p>
        </p:txBody>
      </p:sp>
      <p:cxnSp>
        <p:nvCxnSpPr>
          <p:cNvPr id="3" name="Straight Connector 2">
            <a:extLst>
              <a:ext uri="{FF2B5EF4-FFF2-40B4-BE49-F238E27FC236}">
                <a16:creationId xmlns:a16="http://schemas.microsoft.com/office/drawing/2014/main" id="{8DF822AB-AA7F-4E05-9084-77BD89B32807}"/>
              </a:ext>
            </a:extLst>
          </p:cNvPr>
          <p:cNvCxnSpPr/>
          <p:nvPr/>
        </p:nvCxnSpPr>
        <p:spPr>
          <a:xfrm>
            <a:off x="627797" y="4537880"/>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03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6"/>
            <a:ext cx="10515600" cy="1094964"/>
          </a:xfrm>
        </p:spPr>
        <p:txBody>
          <a:bodyPr>
            <a:normAutofit/>
          </a:bodyPr>
          <a:lstStyle/>
          <a:p>
            <a:r>
              <a:rPr lang="en-US" sz="3600" dirty="0"/>
              <a:t>Assignment (for a full week instead if one class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197627"/>
            <a:ext cx="10515601" cy="5439147"/>
          </a:xfrm>
        </p:spPr>
        <p:txBody>
          <a:bodyPr>
            <a:normAutofit fontScale="85000" lnSpcReduction="2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a:p>
            <a:pPr marL="457200" indent="-457200">
              <a:spcBef>
                <a:spcPts val="600"/>
              </a:spcBef>
              <a:buFont typeface="+mj-lt"/>
              <a:buAutoNum type="arabicPeriod"/>
            </a:pPr>
            <a:r>
              <a:rPr lang="en-US" sz="2000" dirty="0"/>
              <a:t>As a Class commit each Team to research, discuss, and present on one of the following topics… Scrum Masters to discuss/lead and to elect someone to play the Project Manager role:</a:t>
            </a:r>
          </a:p>
          <a:p>
            <a:pPr lvl="1"/>
            <a:r>
              <a:rPr lang="en-US" sz="1600" dirty="0"/>
              <a:t>SaaS Client Frameworks including “HTML/JavaScript vs AngularJS vs Angular2 vs React vs others”</a:t>
            </a:r>
          </a:p>
          <a:p>
            <a:pPr lvl="1"/>
            <a:r>
              <a:rPr lang="en-US" sz="1600" dirty="0"/>
              <a:t>SaaS Frameworks including “MEAN vs LAMP vs Ruby on Rails”</a:t>
            </a:r>
          </a:p>
          <a:p>
            <a:pPr lvl="1"/>
            <a:r>
              <a:rPr lang="en-US" sz="1600" dirty="0"/>
              <a:t>File Formats including “HTML vs XML vs JSON vs Key/Value Pair Text Files”</a:t>
            </a:r>
          </a:p>
          <a:p>
            <a:pPr lvl="1"/>
            <a:r>
              <a:rPr lang="en-US" sz="1600" dirty="0"/>
              <a:t>Service Oriented Architectures including “Web Services and SOAP/WSAD vs REST vs Sockets”</a:t>
            </a:r>
          </a:p>
          <a:p>
            <a:pPr lvl="1"/>
            <a:r>
              <a:rPr lang="en-US" sz="1600" dirty="0"/>
              <a:t>Databases on Azure including “Azure tables vs Azure MongoDB vs Azure other DBs”</a:t>
            </a:r>
          </a:p>
          <a:p>
            <a:pPr marL="457200" indent="-457200">
              <a:spcBef>
                <a:spcPts val="600"/>
              </a:spcBef>
              <a:buFont typeface="+mj-lt"/>
              <a:buAutoNum type="arabicPeriod"/>
            </a:pPr>
            <a:r>
              <a:rPr lang="en-US" sz="2000" dirty="0"/>
              <a:t>Individually review, but do no complete, Eric’s Azure Static website tutorial video </a:t>
            </a:r>
            <a:r>
              <a:rPr lang="en-US" sz="2000" dirty="0">
                <a:hlinkClick r:id="rId5"/>
              </a:rPr>
              <a:t>[link]</a:t>
            </a:r>
          </a:p>
          <a:p>
            <a:pPr marL="457200" indent="-457200">
              <a:spcBef>
                <a:spcPts val="600"/>
              </a:spcBef>
              <a:buFont typeface="+mj-lt"/>
              <a:buAutoNum type="arabicPeriod"/>
            </a:pPr>
            <a:r>
              <a:rPr lang="en-US" sz="2000" dirty="0"/>
              <a:t>Individually complete the dynamic NodeJS website… leave the site in place </a:t>
            </a:r>
            <a:r>
              <a:rPr lang="en-US" sz="2000" dirty="0">
                <a:hlinkClick r:id="rId6"/>
              </a:rPr>
              <a:t>[link]</a:t>
            </a:r>
            <a:endParaRPr lang="en-US" sz="2000" dirty="0"/>
          </a:p>
        </p:txBody>
      </p:sp>
      <p:cxnSp>
        <p:nvCxnSpPr>
          <p:cNvPr id="3" name="Straight Connector 2">
            <a:extLst>
              <a:ext uri="{FF2B5EF4-FFF2-40B4-BE49-F238E27FC236}">
                <a16:creationId xmlns:a16="http://schemas.microsoft.com/office/drawing/2014/main" id="{8DF822AB-AA7F-4E05-9084-77BD89B32807}"/>
              </a:ext>
            </a:extLst>
          </p:cNvPr>
          <p:cNvCxnSpPr/>
          <p:nvPr/>
        </p:nvCxnSpPr>
        <p:spPr>
          <a:xfrm>
            <a:off x="627797" y="4537880"/>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92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spcBef>
                <a:spcPts val="600"/>
              </a:spcBef>
              <a:buNone/>
            </a:pPr>
            <a:r>
              <a:rPr lang="en-US" sz="2000" dirty="0"/>
              <a:t>What will you do before our next standup?</a:t>
            </a:r>
          </a:p>
          <a:p>
            <a:pPr marL="0" indent="0">
              <a:spcBef>
                <a:spcPts val="600"/>
              </a:spcBef>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Repeat: 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spcBef>
                <a:spcPts val="600"/>
              </a:spcBef>
              <a:buNone/>
            </a:pPr>
            <a:r>
              <a:rPr lang="en-US" sz="2000" dirty="0"/>
              <a:t>What will you do before our next standup?</a:t>
            </a:r>
          </a:p>
          <a:p>
            <a:pPr marL="0" indent="0">
              <a:spcBef>
                <a:spcPts val="600"/>
              </a:spcBef>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 for Tuesday, February 13:</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Ocelots presented by Jake &amp; Thad</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Great White Buffalos presented by </a:t>
            </a:r>
            <a:r>
              <a:rPr lang="en-US" sz="1800" dirty="0" err="1"/>
              <a:t>Cris</a:t>
            </a:r>
            <a:r>
              <a:rPr lang="en-US" sz="1800" dirty="0"/>
              <a:t> &amp; Nick</a:t>
            </a:r>
          </a:p>
          <a:p>
            <a:pPr marL="457200" lvl="1" indent="0">
              <a:buNone/>
            </a:pPr>
            <a:endParaRPr lang="en-US" sz="1800" u="sng" dirty="0"/>
          </a:p>
          <a:p>
            <a:pPr marL="457200" lvl="1" indent="0">
              <a:buNone/>
            </a:pPr>
            <a:r>
              <a:rPr lang="en-US" sz="1800" u="sng" dirty="0"/>
              <a:t>Cloud/Azure based Authentication/Authorization services and how they could be integrated into a NodeJS based application</a:t>
            </a:r>
            <a:r>
              <a:rPr lang="en-US" sz="1800" dirty="0"/>
              <a:t> </a:t>
            </a:r>
          </a:p>
          <a:p>
            <a:pPr marL="457200" lvl="1" indent="0">
              <a:buNone/>
            </a:pPr>
            <a:r>
              <a:rPr lang="en-US" sz="1800" dirty="0"/>
              <a:t>– by the Lewis </a:t>
            </a:r>
            <a:r>
              <a:rPr lang="en-US" sz="1800" dirty="0" err="1"/>
              <a:t>Honeybadgers</a:t>
            </a:r>
            <a:r>
              <a:rPr lang="en-US" sz="1800" dirty="0"/>
              <a:t> presented by Kevin and Louie</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Back Row Bandicoots presented by Tyler and Joe</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Flamingos presented by Lenny</a:t>
            </a:r>
          </a:p>
          <a:p>
            <a:pPr marL="457200" lvl="1" indent="0">
              <a:buNone/>
            </a:pPr>
            <a:endParaRPr lang="en-US" sz="1800" u="sng" dirty="0"/>
          </a:p>
          <a:p>
            <a:pPr marL="457200" lvl="1" indent="0">
              <a:buNone/>
            </a:pPr>
            <a:endParaRPr lang="en-US" sz="1800" u="sng" dirty="0"/>
          </a:p>
          <a:p>
            <a:pPr marL="457200" lvl="1" indent="0">
              <a:buNone/>
            </a:pPr>
            <a:r>
              <a:rPr lang="en-US" sz="1800" dirty="0"/>
              <a:t>Note that presentations may carry over to Thursday as needed.</a:t>
            </a:r>
          </a:p>
        </p:txBody>
      </p:sp>
    </p:spTree>
    <p:extLst>
      <p:ext uri="{BB962C8B-B14F-4D97-AF65-F5344CB8AC3E}">
        <p14:creationId xmlns:p14="http://schemas.microsoft.com/office/powerpoint/2010/main" val="180515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fr-FR" dirty="0"/>
              <a:t>Assignment / Quiz Questions and </a:t>
            </a:r>
            <a:r>
              <a:rPr lang="fr-FR" dirty="0" err="1"/>
              <a:t>Comments</a:t>
            </a:r>
            <a:endParaRPr lang="fr-FR" dirty="0"/>
          </a:p>
        </p:txBody>
      </p:sp>
      <p:pic>
        <p:nvPicPr>
          <p:cNvPr id="7" name="Picture 6">
            <a:extLst>
              <a:ext uri="{FF2B5EF4-FFF2-40B4-BE49-F238E27FC236}">
                <a16:creationId xmlns:a16="http://schemas.microsoft.com/office/drawing/2014/main" id="{AC72C9FD-9F53-43B4-891A-22DBDACAC822}"/>
              </a:ext>
            </a:extLst>
          </p:cNvPr>
          <p:cNvPicPr>
            <a:picLocks noChangeAspect="1"/>
          </p:cNvPicPr>
          <p:nvPr/>
        </p:nvPicPr>
        <p:blipFill>
          <a:blip r:embed="rId3"/>
          <a:stretch>
            <a:fillRect/>
          </a:stretch>
        </p:blipFill>
        <p:spPr>
          <a:xfrm>
            <a:off x="1552575" y="2051276"/>
            <a:ext cx="4543425" cy="676275"/>
          </a:xfrm>
          <a:prstGeom prst="rect">
            <a:avLst/>
          </a:prstGeom>
        </p:spPr>
      </p:pic>
      <p:pic>
        <p:nvPicPr>
          <p:cNvPr id="8" name="Picture 7">
            <a:extLst>
              <a:ext uri="{FF2B5EF4-FFF2-40B4-BE49-F238E27FC236}">
                <a16:creationId xmlns:a16="http://schemas.microsoft.com/office/drawing/2014/main" id="{334C086B-9BDC-40AE-8FD6-DFAD6A66BDF5}"/>
              </a:ext>
            </a:extLst>
          </p:cNvPr>
          <p:cNvPicPr>
            <a:picLocks noChangeAspect="1"/>
          </p:cNvPicPr>
          <p:nvPr/>
        </p:nvPicPr>
        <p:blipFill>
          <a:blip r:embed="rId4"/>
          <a:stretch>
            <a:fillRect/>
          </a:stretch>
        </p:blipFill>
        <p:spPr>
          <a:xfrm>
            <a:off x="5272086" y="3128962"/>
            <a:ext cx="4467225" cy="600075"/>
          </a:xfrm>
          <a:prstGeom prst="rect">
            <a:avLst/>
          </a:prstGeom>
        </p:spPr>
      </p:pic>
      <p:pic>
        <p:nvPicPr>
          <p:cNvPr id="9" name="Picture 8">
            <a:extLst>
              <a:ext uri="{FF2B5EF4-FFF2-40B4-BE49-F238E27FC236}">
                <a16:creationId xmlns:a16="http://schemas.microsoft.com/office/drawing/2014/main" id="{5231D011-4E85-479C-8E06-7BF9261AAAE1}"/>
              </a:ext>
            </a:extLst>
          </p:cNvPr>
          <p:cNvPicPr>
            <a:picLocks noChangeAspect="1"/>
          </p:cNvPicPr>
          <p:nvPr/>
        </p:nvPicPr>
        <p:blipFill>
          <a:blip r:embed="rId5"/>
          <a:stretch>
            <a:fillRect/>
          </a:stretch>
        </p:blipFill>
        <p:spPr>
          <a:xfrm>
            <a:off x="3257549" y="4710793"/>
            <a:ext cx="4029075" cy="647700"/>
          </a:xfrm>
          <a:prstGeom prst="rect">
            <a:avLst/>
          </a:prstGeom>
        </p:spPr>
      </p:pic>
    </p:spTree>
    <p:extLst>
      <p:ext uri="{BB962C8B-B14F-4D97-AF65-F5344CB8AC3E}">
        <p14:creationId xmlns:p14="http://schemas.microsoft.com/office/powerpoint/2010/main" val="202313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5772"/>
            <a:ext cx="9144000" cy="3457588"/>
          </a:xfrm>
        </p:spPr>
        <p:txBody>
          <a:bodyPr>
            <a:normAutofit/>
          </a:bodyPr>
          <a:lstStyle/>
          <a:p>
            <a:r>
              <a:rPr lang="en-US" sz="4800" dirty="0"/>
              <a:t>Chapter 2 Discussion (continued)</a:t>
            </a:r>
          </a:p>
        </p:txBody>
      </p:sp>
    </p:spTree>
    <p:extLst>
      <p:ext uri="{BB962C8B-B14F-4D97-AF65-F5344CB8AC3E}">
        <p14:creationId xmlns:p14="http://schemas.microsoft.com/office/powerpoint/2010/main" val="192493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12:00)</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Project Manager and Scrum Masters meeting to determine who will be taking over for Shane in Sprint 4.</a:t>
            </a:r>
          </a:p>
          <a:p>
            <a:pPr marL="457200" indent="-457200" algn="l">
              <a:spcBef>
                <a:spcPts val="600"/>
              </a:spcBef>
              <a:buFont typeface="+mj-lt"/>
              <a:buAutoNum type="arabicPeriod"/>
            </a:pPr>
            <a:r>
              <a:rPr lang="en-US" sz="1800" dirty="0"/>
              <a:t>Product Architect and Product Owners consider Item #1… prepare Demo for how should we implement </a:t>
            </a:r>
            <a:r>
              <a:rPr lang="en-US" sz="1800" dirty="0" err="1"/>
              <a:t>Web.config</a:t>
            </a:r>
            <a:r>
              <a:rPr lang="en-US" sz="1800" dirty="0"/>
              <a:t> successfully on an Azure static website</a:t>
            </a:r>
          </a:p>
          <a:p>
            <a:pPr marL="457200" indent="-457200" algn="l">
              <a:spcBef>
                <a:spcPts val="600"/>
              </a:spcBef>
              <a:buFont typeface="+mj-lt"/>
              <a:buAutoNum type="arabicPeriod"/>
            </a:pPr>
            <a:r>
              <a:rPr lang="en-US" sz="1800" dirty="0"/>
              <a:t>Confirm Team Member who will be playing the Scrum Master role in Sprint 3… and begin the transition so that it will be a non-event for the team</a:t>
            </a:r>
          </a:p>
          <a:p>
            <a:pPr marL="457200" indent="-457200" algn="l">
              <a:spcBef>
                <a:spcPts val="600"/>
              </a:spcBef>
              <a:buFont typeface="+mj-lt"/>
              <a:buAutoNum type="arabicPeriod"/>
            </a:pPr>
            <a:r>
              <a:rPr lang="en-US" sz="1800" dirty="0"/>
              <a:t>Confirm Team Member who will be playing the Product Owner role in Sprint 4… and begin the transition so that it will be a non-event for the team</a:t>
            </a:r>
          </a:p>
          <a:p>
            <a:pPr marL="457200" indent="-457200" algn="l">
              <a:spcBef>
                <a:spcPts val="600"/>
              </a:spcBef>
              <a:buFont typeface="+mj-lt"/>
              <a:buAutoNum type="arabicPeriod"/>
            </a:pPr>
            <a:r>
              <a:rPr lang="en-US" sz="1800" dirty="0"/>
              <a:t>Schedule out Sprints 5 through 8 rotating team members through Scrum Master and/or Product Owner roles with new Scrum Masters taking over on odd number Sprints and new Product Owners on even number sprints… make sure that EVERYONE gets the opportunity to play one of these roles during the semester.</a:t>
            </a:r>
          </a:p>
          <a:p>
            <a:pPr marL="457200" indent="-457200" algn="l">
              <a:spcBef>
                <a:spcPts val="600"/>
              </a:spcBef>
              <a:buFont typeface="+mj-lt"/>
              <a:buAutoNum type="arabicPeriod"/>
            </a:pPr>
            <a:r>
              <a:rPr lang="en-US" sz="1800" dirty="0"/>
              <a:t>Work on Backlog items</a:t>
            </a:r>
          </a:p>
          <a:p>
            <a:pPr marL="457200" indent="-457200" algn="l">
              <a:spcBef>
                <a:spcPts val="600"/>
              </a:spcBef>
              <a:buFont typeface="+mj-lt"/>
              <a:buAutoNum type="arabicPeriod"/>
            </a:pPr>
            <a:r>
              <a:rPr lang="en-US" sz="1800" dirty="0"/>
              <a:t>Prepare for Sprint 3 Planning on Thursday… to be co-lead by incoming and </a:t>
            </a:r>
            <a:r>
              <a:rPr lang="en-US" sz="1800"/>
              <a:t>outgoing Scrum Masters</a:t>
            </a:r>
            <a:endParaRPr lang="en-US" sz="1800" dirty="0"/>
          </a:p>
          <a:p>
            <a:pPr algn="l">
              <a:spcBef>
                <a:spcPts val="600"/>
              </a:spcBef>
            </a:pPr>
            <a:endParaRPr lang="en-US" sz="1800" dirty="0"/>
          </a:p>
          <a:p>
            <a:pPr algn="l">
              <a:spcBef>
                <a:spcPts val="600"/>
              </a:spcBef>
            </a:pPr>
            <a:r>
              <a:rPr lang="en-US" sz="1800" dirty="0"/>
              <a:t>Note that the Sprint Dates and Sprint 2 Backlog is provided for reference on the following slides.</a:t>
            </a:r>
          </a:p>
        </p:txBody>
      </p:sp>
    </p:spTree>
    <p:extLst>
      <p:ext uri="{BB962C8B-B14F-4D97-AF65-F5344CB8AC3E}">
        <p14:creationId xmlns:p14="http://schemas.microsoft.com/office/powerpoint/2010/main" val="151488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281376"/>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1965686"/>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94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0000" lnSpcReduction="20000"/>
          </a:bodyPr>
          <a:lstStyle/>
          <a:p>
            <a:pPr marL="457200" indent="-457200">
              <a:spcBef>
                <a:spcPts val="600"/>
              </a:spcBef>
              <a:buFont typeface="+mj-lt"/>
              <a:buAutoNum type="arabicPeriod"/>
            </a:pPr>
            <a:r>
              <a:rPr lang="en-US" sz="2600" dirty="0"/>
              <a:t>As a </a:t>
            </a:r>
            <a:r>
              <a:rPr lang="en-US" sz="2600" u="sng" dirty="0"/>
              <a:t>Class</a:t>
            </a:r>
            <a:r>
              <a:rPr lang="en-US" sz="2600" dirty="0"/>
              <a:t> document a standard “My Information” JSON format that at a minimum include one or more “records” that each include FirstName, </a:t>
            </a:r>
            <a:r>
              <a:rPr lang="en-US" sz="2600" dirty="0" err="1"/>
              <a:t>LastName</a:t>
            </a:r>
            <a:r>
              <a:rPr lang="en-US" sz="2600" dirty="0"/>
              <a:t>, </a:t>
            </a:r>
            <a:r>
              <a:rPr lang="en-US" sz="2600" dirty="0" err="1"/>
              <a:t>PreferredName</a:t>
            </a:r>
            <a:r>
              <a:rPr lang="en-US" sz="2600" dirty="0"/>
              <a:t>, </a:t>
            </a:r>
            <a:r>
              <a:rPr lang="en-US" sz="2600" dirty="0" err="1"/>
              <a:t>TeamName</a:t>
            </a:r>
            <a:r>
              <a:rPr lang="en-US" sz="2600" dirty="0"/>
              <a:t>, </a:t>
            </a:r>
            <a:r>
              <a:rPr lang="en-US" sz="2600" dirty="0" err="1"/>
              <a:t>SeatLocation</a:t>
            </a:r>
            <a:r>
              <a:rPr lang="en-US" sz="2600" dirty="0"/>
              <a:t>, and Roles in a standard file name (e.g. “my-</a:t>
            </a:r>
            <a:r>
              <a:rPr lang="en-US" sz="2600" dirty="0" err="1"/>
              <a:t>information.json</a:t>
            </a:r>
            <a:r>
              <a:rPr lang="en-US" sz="2600" dirty="0"/>
              <a:t>”)… Product Owners and the Product Architect will lead this effort  </a:t>
            </a:r>
          </a:p>
          <a:p>
            <a:pPr marL="457200" indent="-457200">
              <a:spcBef>
                <a:spcPts val="600"/>
              </a:spcBef>
              <a:buFont typeface="+mj-lt"/>
              <a:buAutoNum type="arabicPeriod"/>
            </a:pPr>
            <a:r>
              <a:rPr lang="en-US" sz="2600" dirty="0"/>
              <a:t>As a </a:t>
            </a:r>
            <a:r>
              <a:rPr lang="en-US" sz="2600" u="sng" dirty="0"/>
              <a:t>Class</a:t>
            </a:r>
            <a:r>
              <a:rPr lang="en-US" sz="2600" dirty="0"/>
              <a:t> commit each </a:t>
            </a:r>
            <a:r>
              <a:rPr lang="en-US" sz="2600" u="sng" dirty="0"/>
              <a:t>Team</a:t>
            </a:r>
            <a:r>
              <a:rPr lang="en-US" sz="2600" dirty="0"/>
              <a:t> to research, discuss, and present at least one of the following topics:</a:t>
            </a:r>
          </a:p>
          <a:p>
            <a:pPr marL="800100" lvl="1" indent="-342900">
              <a:buFont typeface="+mj-lt"/>
              <a:buAutoNum type="alphaLcParenR"/>
            </a:pPr>
            <a:r>
              <a:rPr lang="en-US" sz="2000" dirty="0"/>
              <a:t>Databases on Azure including “Azure tables vs Azure MongoDB vs Azure other DBs”**</a:t>
            </a:r>
          </a:p>
          <a:p>
            <a:pPr marL="800100" lvl="1" indent="-342900">
              <a:buFont typeface="+mj-lt"/>
              <a:buAutoNum type="alphaLcParenR"/>
            </a:pPr>
            <a:r>
              <a:rPr lang="en-US" sz="2000" dirty="0"/>
              <a:t>Cloud/Azure based Authentication/Authorization services and who they could be integrated into a NodeJS based application*</a:t>
            </a:r>
          </a:p>
          <a:p>
            <a:pPr marL="800100" lvl="1" indent="-342900">
              <a:buFont typeface="+mj-lt"/>
              <a:buAutoNum type="alphaLcParenR"/>
            </a:pPr>
            <a:r>
              <a:rPr lang="en-US" sz="2000" dirty="0"/>
              <a:t>JavaScript and NodeJS  with a focus on Azure and including the best Internet based tutorials and/or books on the topic</a:t>
            </a:r>
          </a:p>
          <a:p>
            <a:pPr marL="800100" lvl="1" indent="-342900">
              <a:buFont typeface="+mj-lt"/>
              <a:buAutoNum type="alphaLcParenR"/>
            </a:pPr>
            <a:r>
              <a:rPr lang="en-US" sz="2000" dirty="0"/>
              <a:t>SaaS Frameworks including “MEAN vs LAMP vs Ruby on Rails”</a:t>
            </a:r>
          </a:p>
          <a:p>
            <a:pPr marL="800100" lvl="1" indent="-342900">
              <a:buFont typeface="+mj-lt"/>
              <a:buAutoNum type="alphaLcParenR"/>
            </a:pPr>
            <a:r>
              <a:rPr lang="en-US" sz="2000" dirty="0"/>
              <a:t>Service Oriented Architectures including “Web Services and SOAP/WSAD vs REST vs Sockets”</a:t>
            </a:r>
          </a:p>
          <a:p>
            <a:pPr marL="457200" indent="-457200">
              <a:spcBef>
                <a:spcPts val="600"/>
              </a:spcBef>
              <a:buFont typeface="+mj-lt"/>
              <a:buAutoNum type="arabicPeriod"/>
            </a:pPr>
            <a:r>
              <a:rPr lang="en-US" sz="2600" dirty="0"/>
              <a:t>As a </a:t>
            </a:r>
            <a:r>
              <a:rPr lang="en-US" sz="2600" u="sng" dirty="0"/>
              <a:t>Team</a:t>
            </a:r>
            <a:r>
              <a:rPr lang="en-US" sz="2600" dirty="0"/>
              <a:t> select one or two team members who will lead the team’s effort to research and discuss the above topic and then delivery a (~10min) presentation on the topic to the class on Tuesday, February 13.</a:t>
            </a:r>
          </a:p>
          <a:p>
            <a:pPr marL="457200" indent="-457200">
              <a:spcBef>
                <a:spcPts val="600"/>
              </a:spcBef>
              <a:buFont typeface="+mj-lt"/>
              <a:buAutoNum type="arabicPeriod"/>
            </a:pPr>
            <a:r>
              <a:rPr lang="en-US" sz="2600" dirty="0"/>
              <a:t>Read and be prepared to discuss Chapter 6</a:t>
            </a:r>
          </a:p>
          <a:p>
            <a:pPr marL="457200" indent="-457200">
              <a:spcBef>
                <a:spcPts val="600"/>
              </a:spcBef>
              <a:buFont typeface="+mj-lt"/>
              <a:buAutoNum type="arabicPeriod"/>
            </a:pPr>
            <a:r>
              <a:rPr lang="en-US" sz="2600" dirty="0"/>
              <a:t>Complete the dynamic Azure NodeJS website tutorial… leave the site in place </a:t>
            </a:r>
            <a:r>
              <a:rPr lang="en-US" sz="2600" dirty="0">
                <a:hlinkClick r:id="rId3"/>
              </a:rPr>
              <a:t>[link]</a:t>
            </a:r>
            <a:endParaRPr lang="en-US" sz="2600" dirty="0"/>
          </a:p>
          <a:p>
            <a:pPr marL="457200" indent="-457200">
              <a:spcBef>
                <a:spcPts val="600"/>
              </a:spcBef>
              <a:buFont typeface="+mj-lt"/>
              <a:buAutoNum type="arabicPeriod"/>
            </a:pPr>
            <a:r>
              <a:rPr lang="en-US" sz="2600" dirty="0"/>
              <a:t>As a </a:t>
            </a:r>
            <a:r>
              <a:rPr lang="en-US" sz="2600" u="sng" dirty="0"/>
              <a:t>Team</a:t>
            </a:r>
            <a:r>
              <a:rPr lang="en-US" sz="2600" dirty="0"/>
              <a:t> Test each other’s Personal Static Website, verify JSON formats, and report sites tested and defects found as a MS Word or JSON file to your Product Owner and to the owner of the site(s) where the defect was found</a:t>
            </a:r>
          </a:p>
          <a:p>
            <a:pPr marL="457200" indent="-457200">
              <a:spcBef>
                <a:spcPts val="600"/>
              </a:spcBef>
              <a:buFont typeface="+mj-lt"/>
              <a:buAutoNum type="arabicPeriod"/>
            </a:pPr>
            <a:r>
              <a:rPr lang="en-US" sz="2600" dirty="0"/>
              <a:t>Find and complete an additional HTML/NodeJS tutorial on Azure… leave it in place</a:t>
            </a:r>
          </a:p>
          <a:p>
            <a:pPr marL="457200" indent="-457200">
              <a:spcBef>
                <a:spcPts val="600"/>
              </a:spcBef>
              <a:buFont typeface="+mj-lt"/>
              <a:buAutoNum type="arabicPeriod"/>
            </a:pPr>
            <a:r>
              <a:rPr lang="en-US" sz="2600" dirty="0"/>
              <a:t>Complete Sprint 2 Assignment/Quiz</a:t>
            </a:r>
          </a:p>
          <a:p>
            <a:pPr marL="457200" indent="-457200">
              <a:spcBef>
                <a:spcPts val="600"/>
              </a:spcBef>
              <a:buFont typeface="+mj-lt"/>
              <a:buAutoNum type="arabicPeriod"/>
            </a:pPr>
            <a:r>
              <a:rPr lang="en-US" sz="2600" dirty="0"/>
              <a:t>Complete and document Sprint 2 Retrospective and summarization/prioritization of Team level Continuous Improvement (CI) items... be prepared to include one CI item on in your Sprint 3 backlog </a:t>
            </a:r>
          </a:p>
        </p:txBody>
      </p:sp>
    </p:spTree>
    <p:extLst>
      <p:ext uri="{BB962C8B-B14F-4D97-AF65-F5344CB8AC3E}">
        <p14:creationId xmlns:p14="http://schemas.microsoft.com/office/powerpoint/2010/main" val="264654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2178</TotalTime>
  <Words>2818</Words>
  <Application>Microsoft Office PowerPoint</Application>
  <PresentationFormat>Widescreen</PresentationFormat>
  <Paragraphs>210</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Software Engineering Session: Week 4 Session 1 Instructor: Eric Pogue</vt:lpstr>
      <vt:lpstr>Scrum Team Standup</vt:lpstr>
      <vt:lpstr>Scrum-of-Scrums Report-out</vt:lpstr>
      <vt:lpstr>PowerPoint Presentation</vt:lpstr>
      <vt:lpstr>Assignment / Quiz Questions and Comments</vt:lpstr>
      <vt:lpstr>Chapter 2 Discussion (continued)</vt:lpstr>
      <vt:lpstr>Lab (report-out at 12:00)</vt:lpstr>
      <vt:lpstr>PowerPoint Presentation</vt:lpstr>
      <vt:lpstr>Sprint 2 Product Backlog… page 1 of 2</vt:lpstr>
      <vt:lpstr>Sprint 2 Product Backlog… page 2 of 2</vt:lpstr>
      <vt:lpstr>Lab Report-out &amp; Wrap-up </vt:lpstr>
      <vt:lpstr>End of Session</vt:lpstr>
      <vt:lpstr>Previous Assignments</vt:lpstr>
      <vt:lpstr>Assignment (Sprint 1)</vt:lpstr>
      <vt:lpstr>Assignment (Sprint 1b)</vt:lpstr>
      <vt:lpstr>Assignment (for a full week instead if one class period)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164</cp:revision>
  <cp:lastPrinted>2018-01-25T14:28:13Z</cp:lastPrinted>
  <dcterms:created xsi:type="dcterms:W3CDTF">2017-08-24T13:36:27Z</dcterms:created>
  <dcterms:modified xsi:type="dcterms:W3CDTF">2018-02-06T15:57:43Z</dcterms:modified>
</cp:coreProperties>
</file>