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328" r:id="rId3"/>
    <p:sldId id="329" r:id="rId4"/>
    <p:sldId id="330" r:id="rId5"/>
    <p:sldId id="331" r:id="rId6"/>
    <p:sldId id="333" r:id="rId7"/>
    <p:sldId id="334" r:id="rId8"/>
    <p:sldId id="335" r:id="rId9"/>
    <p:sldId id="340" r:id="rId10"/>
    <p:sldId id="299" r:id="rId11"/>
    <p:sldId id="320" r:id="rId12"/>
    <p:sldId id="324" r:id="rId13"/>
    <p:sldId id="325" r:id="rId14"/>
    <p:sldId id="336" r:id="rId15"/>
    <p:sldId id="337" r:id="rId16"/>
    <p:sldId id="338" r:id="rId17"/>
    <p:sldId id="339" r:id="rId18"/>
    <p:sldId id="301" r:id="rId19"/>
    <p:sldId id="263" r:id="rId20"/>
    <p:sldId id="327" r:id="rId21"/>
    <p:sldId id="317" r:id="rId22"/>
    <p:sldId id="319" r:id="rId23"/>
    <p:sldId id="323"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2932" autoAdjust="0"/>
  </p:normalViewPr>
  <p:slideViewPr>
    <p:cSldViewPr snapToGrid="0">
      <p:cViewPr varScale="1">
        <p:scale>
          <a:sx n="168" d="100"/>
          <a:sy n="168" d="100"/>
        </p:scale>
        <p:origin x="365" y="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2/8/2018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3903036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768386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4047475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615896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675143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72879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“Scrum-</a:t>
            </a:r>
            <a:r>
              <a:rPr lang="en-US" dirty="0" err="1"/>
              <a:t>ify</a:t>
            </a:r>
            <a:r>
              <a:rPr lang="en-US" dirty="0"/>
              <a:t>” ourselves again… possibly with more a focused effort on technical specialization? Or should we keep the teams and team </a:t>
            </a:r>
            <a:r>
              <a:rPr lang="en-US" dirty="0" err="1"/>
              <a:t>nams</a:t>
            </a:r>
            <a:r>
              <a:rPr lang="en-US" dirty="0"/>
              <a:t>?</a:t>
            </a:r>
          </a:p>
          <a:p>
            <a:r>
              <a:rPr lang="en-US" dirty="0"/>
              <a:t>Possible Team Name categories:</a:t>
            </a:r>
          </a:p>
          <a:p>
            <a:pPr marL="165261" indent="-165261">
              <a:buFont typeface="Arial" panose="020B0604020202020204" pitchFamily="34" charset="0"/>
              <a:buChar char="•"/>
            </a:pPr>
            <a:r>
              <a:rPr lang="en-US" dirty="0"/>
              <a:t>Space Shuttles… nobody wanted to be Challenger</a:t>
            </a:r>
          </a:p>
          <a:p>
            <a:pPr marL="165261" indent="-165261">
              <a:buFont typeface="Arial" panose="020B0604020202020204" pitchFamily="34" charset="0"/>
              <a:buChar char="•"/>
            </a:pPr>
            <a:r>
              <a:rPr lang="en-US" dirty="0"/>
              <a:t>World War I battles in Europe… did not go very well</a:t>
            </a:r>
          </a:p>
          <a:p>
            <a:pPr marL="165261" indent="-165261">
              <a:buFont typeface="Arial" panose="020B0604020202020204" pitchFamily="34" charset="0"/>
              <a:buChar char="•"/>
            </a:pPr>
            <a:r>
              <a:rPr lang="en-US" dirty="0"/>
              <a:t>Thoughts?</a:t>
            </a:r>
          </a:p>
          <a:p>
            <a:pPr marL="165261" indent="-165261">
              <a:buFont typeface="Arial" panose="020B0604020202020204" pitchFamily="34" charset="0"/>
              <a:buChar char="•"/>
            </a:pPr>
            <a:endParaRPr lang="en-US" dirty="0"/>
          </a:p>
          <a:p>
            <a:r>
              <a:rPr lang="en-US" dirty="0"/>
              <a:t>Discussion Board items are ALWAYS due by Thursday at 11:59… You should include them in your own or your teams backlog (to-do list)</a:t>
            </a:r>
          </a:p>
          <a:p>
            <a:endParaRPr lang="en-US" dirty="0"/>
          </a:p>
          <a:p>
            <a:r>
              <a:rPr lang="en-US" dirty="0"/>
              <a:t>Excellent link for additional GitHub tutorials:</a:t>
            </a:r>
          </a:p>
          <a:p>
            <a:r>
              <a:rPr lang="en-US" dirty="0"/>
              <a:t>https://www.youtube.com/GitHubGuides</a:t>
            </a:r>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1713952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1607143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355713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09745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90856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“Scrum-</a:t>
            </a:r>
            <a:r>
              <a:rPr lang="en-US" dirty="0" err="1"/>
              <a:t>ify</a:t>
            </a:r>
            <a:r>
              <a:rPr lang="en-US" dirty="0"/>
              <a:t>” ourselves again… possibly with more a focused effort on technical specialization? Or should we keep the teams and team </a:t>
            </a:r>
            <a:r>
              <a:rPr lang="en-US" dirty="0" err="1"/>
              <a:t>nams</a:t>
            </a:r>
            <a:r>
              <a:rPr lang="en-US" dirty="0"/>
              <a:t>?</a:t>
            </a:r>
          </a:p>
          <a:p>
            <a:r>
              <a:rPr lang="en-US" dirty="0"/>
              <a:t>Possible Team Name categories:</a:t>
            </a:r>
          </a:p>
          <a:p>
            <a:pPr marL="165261" indent="-165261">
              <a:buFont typeface="Arial" panose="020B0604020202020204" pitchFamily="34" charset="0"/>
              <a:buChar char="•"/>
            </a:pPr>
            <a:r>
              <a:rPr lang="en-US" dirty="0"/>
              <a:t>Space Shuttles… nobody wanted to be Challenger</a:t>
            </a:r>
          </a:p>
          <a:p>
            <a:pPr marL="165261" indent="-165261">
              <a:buFont typeface="Arial" panose="020B0604020202020204" pitchFamily="34" charset="0"/>
              <a:buChar char="•"/>
            </a:pPr>
            <a:r>
              <a:rPr lang="en-US" dirty="0"/>
              <a:t>World War I battles in Europe… did not go very well</a:t>
            </a:r>
          </a:p>
          <a:p>
            <a:pPr marL="165261" indent="-165261">
              <a:buFont typeface="Arial" panose="020B0604020202020204" pitchFamily="34" charset="0"/>
              <a:buChar char="•"/>
            </a:pPr>
            <a:r>
              <a:rPr lang="en-US" dirty="0"/>
              <a:t>Thoughts?</a:t>
            </a:r>
          </a:p>
          <a:p>
            <a:pPr marL="165261" indent="-165261">
              <a:buFont typeface="Arial" panose="020B0604020202020204" pitchFamily="34" charset="0"/>
              <a:buChar char="•"/>
            </a:pPr>
            <a:endParaRPr lang="en-US" dirty="0"/>
          </a:p>
          <a:p>
            <a:r>
              <a:rPr lang="en-US" dirty="0"/>
              <a:t>Discussion Board items are ALWAYS due by Thursday at 11:59… You should include them in your own or your teams backlog (to-do list)</a:t>
            </a:r>
          </a:p>
          <a:p>
            <a:endParaRPr lang="en-US" dirty="0"/>
          </a:p>
          <a:p>
            <a:r>
              <a:rPr lang="en-US" dirty="0"/>
              <a:t>Excellent link for additional GitHub tutorials:</a:t>
            </a:r>
          </a:p>
          <a:p>
            <a:r>
              <a:rPr lang="en-US" dirty="0"/>
              <a:t>https://www.youtube.com/GitHubGuides</a:t>
            </a:r>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125936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“Scrum-</a:t>
            </a:r>
            <a:r>
              <a:rPr lang="en-US" dirty="0" err="1"/>
              <a:t>ify</a:t>
            </a:r>
            <a:r>
              <a:rPr lang="en-US" dirty="0"/>
              <a:t>” ourselves again… possibly with more a focused effort on technical specialization? Or should we keep the teams and team </a:t>
            </a:r>
            <a:r>
              <a:rPr lang="en-US" dirty="0" err="1"/>
              <a:t>nams</a:t>
            </a:r>
            <a:r>
              <a:rPr lang="en-US" dirty="0"/>
              <a:t>?</a:t>
            </a:r>
          </a:p>
          <a:p>
            <a:r>
              <a:rPr lang="en-US" dirty="0"/>
              <a:t>Possible Team Name categories:</a:t>
            </a:r>
          </a:p>
          <a:p>
            <a:pPr marL="165261" indent="-165261">
              <a:buFont typeface="Arial" panose="020B0604020202020204" pitchFamily="34" charset="0"/>
              <a:buChar char="•"/>
            </a:pPr>
            <a:r>
              <a:rPr lang="en-US" dirty="0"/>
              <a:t>Space Shuttles… nobody wanted to be Challenger</a:t>
            </a:r>
          </a:p>
          <a:p>
            <a:pPr marL="165261" indent="-165261">
              <a:buFont typeface="Arial" panose="020B0604020202020204" pitchFamily="34" charset="0"/>
              <a:buChar char="•"/>
            </a:pPr>
            <a:r>
              <a:rPr lang="en-US" dirty="0"/>
              <a:t>World War I battles in Europe… did not go very well</a:t>
            </a:r>
          </a:p>
          <a:p>
            <a:pPr marL="165261" indent="-165261">
              <a:buFont typeface="Arial" panose="020B0604020202020204" pitchFamily="34" charset="0"/>
              <a:buChar char="•"/>
            </a:pPr>
            <a:r>
              <a:rPr lang="en-US" dirty="0"/>
              <a:t>Thoughts?</a:t>
            </a:r>
          </a:p>
          <a:p>
            <a:pPr marL="165261" indent="-165261">
              <a:buFont typeface="Arial" panose="020B0604020202020204" pitchFamily="34" charset="0"/>
              <a:buChar char="•"/>
            </a:pPr>
            <a:endParaRPr lang="en-US" dirty="0"/>
          </a:p>
          <a:p>
            <a:r>
              <a:rPr lang="en-US" dirty="0"/>
              <a:t>Discussion Board items are ALWAYS due by Thursday at 11:59… You should include them in your own or your teams backlog (to-do list)</a:t>
            </a:r>
          </a:p>
          <a:p>
            <a:endParaRPr lang="en-US" dirty="0"/>
          </a:p>
          <a:p>
            <a:r>
              <a:rPr lang="en-US" dirty="0"/>
              <a:t>Excellent link for additional GitHub tutorials:</a:t>
            </a:r>
          </a:p>
          <a:p>
            <a:r>
              <a:rPr lang="en-US" dirty="0"/>
              <a:t>https://www.youtube.com/GitHubGuides</a:t>
            </a:r>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510591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“Scrum-</a:t>
            </a:r>
            <a:r>
              <a:rPr lang="en-US" dirty="0" err="1"/>
              <a:t>ify</a:t>
            </a:r>
            <a:r>
              <a:rPr lang="en-US" dirty="0"/>
              <a:t>” ourselves again… possibly with more a focused effort on technical specialization? Or should we keep the teams and team </a:t>
            </a:r>
            <a:r>
              <a:rPr lang="en-US" dirty="0" err="1"/>
              <a:t>nams</a:t>
            </a:r>
            <a:r>
              <a:rPr lang="en-US" dirty="0"/>
              <a:t>?</a:t>
            </a:r>
          </a:p>
          <a:p>
            <a:r>
              <a:rPr lang="en-US" dirty="0"/>
              <a:t>Possible Team Name categories:</a:t>
            </a:r>
          </a:p>
          <a:p>
            <a:pPr marL="165261" indent="-165261">
              <a:buFont typeface="Arial" panose="020B0604020202020204" pitchFamily="34" charset="0"/>
              <a:buChar char="•"/>
            </a:pPr>
            <a:r>
              <a:rPr lang="en-US" dirty="0"/>
              <a:t>Space Shuttles… nobody wanted to be Challenger</a:t>
            </a:r>
          </a:p>
          <a:p>
            <a:pPr marL="165261" indent="-165261">
              <a:buFont typeface="Arial" panose="020B0604020202020204" pitchFamily="34" charset="0"/>
              <a:buChar char="•"/>
            </a:pPr>
            <a:r>
              <a:rPr lang="en-US" dirty="0"/>
              <a:t>World War I battles in Europe… did not go very well</a:t>
            </a:r>
          </a:p>
          <a:p>
            <a:pPr marL="165261" indent="-165261">
              <a:buFont typeface="Arial" panose="020B0604020202020204" pitchFamily="34" charset="0"/>
              <a:buChar char="•"/>
            </a:pPr>
            <a:r>
              <a:rPr lang="en-US" dirty="0"/>
              <a:t>Thoughts?</a:t>
            </a:r>
          </a:p>
          <a:p>
            <a:pPr marL="165261" indent="-165261">
              <a:buFont typeface="Arial" panose="020B0604020202020204" pitchFamily="34" charset="0"/>
              <a:buChar char="•"/>
            </a:pPr>
            <a:endParaRPr lang="en-US" dirty="0"/>
          </a:p>
          <a:p>
            <a:r>
              <a:rPr lang="en-US" dirty="0"/>
              <a:t>Discussion Board items are ALWAYS due by Thursday at 11:59… You should include them in your own or your teams backlog (to-do list)</a:t>
            </a:r>
          </a:p>
          <a:p>
            <a:endParaRPr lang="en-US" dirty="0"/>
          </a:p>
          <a:p>
            <a:r>
              <a:rPr lang="en-US" dirty="0"/>
              <a:t>Excellent link for additional GitHub tutorials:</a:t>
            </a:r>
          </a:p>
          <a:p>
            <a:r>
              <a:rPr lang="en-US" dirty="0"/>
              <a:t>https://www.youtube.com/GitHubGuides</a:t>
            </a:r>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1813358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“Scrum-</a:t>
            </a:r>
            <a:r>
              <a:rPr lang="en-US" dirty="0" err="1"/>
              <a:t>ify</a:t>
            </a:r>
            <a:r>
              <a:rPr lang="en-US" dirty="0"/>
              <a:t>” ourselves again… possibly with more a focused effort on technical specialization? Or should we keep the teams and team </a:t>
            </a:r>
            <a:r>
              <a:rPr lang="en-US" dirty="0" err="1"/>
              <a:t>nams</a:t>
            </a:r>
            <a:r>
              <a:rPr lang="en-US" dirty="0"/>
              <a:t>?</a:t>
            </a:r>
          </a:p>
          <a:p>
            <a:r>
              <a:rPr lang="en-US" dirty="0"/>
              <a:t>Possible Team Name categories:</a:t>
            </a:r>
          </a:p>
          <a:p>
            <a:pPr marL="165261" indent="-165261">
              <a:buFont typeface="Arial" panose="020B0604020202020204" pitchFamily="34" charset="0"/>
              <a:buChar char="•"/>
            </a:pPr>
            <a:r>
              <a:rPr lang="en-US" dirty="0"/>
              <a:t>Space Shuttles… nobody wanted to be Challenger</a:t>
            </a:r>
          </a:p>
          <a:p>
            <a:pPr marL="165261" indent="-165261">
              <a:buFont typeface="Arial" panose="020B0604020202020204" pitchFamily="34" charset="0"/>
              <a:buChar char="•"/>
            </a:pPr>
            <a:r>
              <a:rPr lang="en-US" dirty="0"/>
              <a:t>World War I battles in Europe… did not go very well</a:t>
            </a:r>
          </a:p>
          <a:p>
            <a:pPr marL="165261" indent="-165261">
              <a:buFont typeface="Arial" panose="020B0604020202020204" pitchFamily="34" charset="0"/>
              <a:buChar char="•"/>
            </a:pPr>
            <a:r>
              <a:rPr lang="en-US" dirty="0"/>
              <a:t>Thoughts?</a:t>
            </a:r>
          </a:p>
          <a:p>
            <a:pPr marL="165261" indent="-165261">
              <a:buFont typeface="Arial" panose="020B0604020202020204" pitchFamily="34" charset="0"/>
              <a:buChar char="•"/>
            </a:pPr>
            <a:endParaRPr lang="en-US" dirty="0"/>
          </a:p>
          <a:p>
            <a:r>
              <a:rPr lang="en-US" dirty="0"/>
              <a:t>Discussion Board items are ALWAYS due by Thursday at 11:59… You should include them in your own or your teams backlog (to-do list)</a:t>
            </a:r>
          </a:p>
          <a:p>
            <a:endParaRPr lang="en-US" dirty="0"/>
          </a:p>
          <a:p>
            <a:r>
              <a:rPr lang="en-US" dirty="0"/>
              <a:t>Excellent link for additional GitHub tutorials:</a:t>
            </a:r>
          </a:p>
          <a:p>
            <a:r>
              <a:rPr lang="en-US" dirty="0"/>
              <a:t>https://www.youtube.com/GitHubGuides</a:t>
            </a:r>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3077426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02428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315033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2/8/2018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2/8/2018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nodej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epogue.info/cpsc-24700/assignments/my-first-websit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ocs.microsoft.com/en-us/azure/app-service/app-service-web-get-started-nodejs" TargetMode="External"/><Relationship Id="rId5" Type="http://schemas.openxmlformats.org/officeDocument/2006/relationships/hyperlink" Target="http://www.epogue.info/cpsc-24700/assignments/my-first-website.html" TargetMode="External"/><Relationship Id="rId4" Type="http://schemas.openxmlformats.org/officeDocument/2006/relationships/hyperlink" Target="https://docs.microsoft.com/en-us/azure/app-service/app-service-web-get-started-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ocs.microsoft.com/en-us/azure/app-service/app-service-web-get-started-nodejs" TargetMode="External"/><Relationship Id="rId5" Type="http://schemas.openxmlformats.org/officeDocument/2006/relationships/hyperlink" Target="http://www.epogue.info/cpsc-24700/assignments/my-first-website.html" TargetMode="External"/><Relationship Id="rId4" Type="http://schemas.openxmlformats.org/officeDocument/2006/relationships/hyperlink" Target="https://docs.microsoft.com/en-us/azure/app-service/app-service-web-get-starte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Week 4 Session 2</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025246"/>
          </a:xfrm>
        </p:spPr>
        <p:txBody>
          <a:bodyPr>
            <a:normAutofit/>
          </a:bodyPr>
          <a:lstStyle/>
          <a:p>
            <a:pPr marL="0" indent="0">
              <a:buNone/>
            </a:pPr>
            <a:r>
              <a:rPr lang="en-US" sz="2000" dirty="0"/>
              <a:t>Agenda:</a:t>
            </a:r>
          </a:p>
          <a:p>
            <a:pPr marL="457200" indent="-457200">
              <a:buFont typeface="+mj-lt"/>
              <a:buAutoNum type="arabicPeriod"/>
            </a:pPr>
            <a:r>
              <a:rPr lang="en-US" sz="2000" dirty="0"/>
              <a:t>Scrum of Scrums Standup led by Shane… Thank you, Shane!</a:t>
            </a:r>
          </a:p>
          <a:p>
            <a:pPr marL="457200" indent="-457200">
              <a:buFont typeface="+mj-lt"/>
              <a:buAutoNum type="arabicPeriod"/>
            </a:pPr>
            <a:r>
              <a:rPr lang="en-US" sz="2000" dirty="0"/>
              <a:t>Demos of Adding “My Information” JSON to static website… Thank you, Chas &amp; Ali!</a:t>
            </a:r>
          </a:p>
          <a:p>
            <a:pPr marL="457200" indent="-457200">
              <a:buFont typeface="+mj-lt"/>
              <a:buAutoNum type="arabicPeriod"/>
            </a:pPr>
            <a:r>
              <a:rPr lang="en-US" sz="2000" dirty="0"/>
              <a:t>Review Class JSON format and how to determine your seat</a:t>
            </a:r>
          </a:p>
          <a:p>
            <a:pPr marL="457200" indent="-457200">
              <a:buFont typeface="+mj-lt"/>
              <a:buAutoNum type="arabicPeriod"/>
            </a:pPr>
            <a:r>
              <a:rPr lang="en-US" sz="2000" dirty="0"/>
              <a:t>Review Presentation Schedule</a:t>
            </a:r>
          </a:p>
          <a:p>
            <a:pPr marL="457200" indent="-457200">
              <a:buFont typeface="+mj-lt"/>
              <a:buAutoNum type="arabicPeriod"/>
            </a:pPr>
            <a:r>
              <a:rPr lang="en-US" sz="2000" dirty="0"/>
              <a:t>Sprint 3 Planning</a:t>
            </a:r>
          </a:p>
          <a:p>
            <a:pPr marL="457200" indent="-457200">
              <a:buFont typeface="+mj-lt"/>
              <a:buAutoNum type="arabicPeriod"/>
            </a:pPr>
            <a:r>
              <a:rPr lang="en-US" sz="2000" dirty="0"/>
              <a:t>Report-out &amp; Wrap-up</a:t>
            </a:r>
          </a:p>
          <a:p>
            <a:pPr marL="0" indent="0">
              <a:spcBef>
                <a:spcPts val="24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12:00)</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Congratulate Alex on his new assignment as Project Manager for Sprint 4!</a:t>
            </a:r>
          </a:p>
          <a:p>
            <a:pPr marL="457200" indent="-457200" algn="l">
              <a:spcBef>
                <a:spcPts val="600"/>
              </a:spcBef>
              <a:buFont typeface="+mj-lt"/>
              <a:buAutoNum type="arabicPeriod"/>
            </a:pPr>
            <a:r>
              <a:rPr lang="en-US" sz="1800" dirty="0"/>
              <a:t>Congratulate Brandon on his new assignment as UI Designer for Sprints 3&amp;4!</a:t>
            </a:r>
          </a:p>
          <a:p>
            <a:pPr marL="457200" indent="-457200" algn="l">
              <a:spcBef>
                <a:spcPts val="600"/>
              </a:spcBef>
              <a:buFont typeface="+mj-lt"/>
              <a:buAutoNum type="arabicPeriod"/>
            </a:pPr>
            <a:r>
              <a:rPr lang="en-US" sz="1800" dirty="0"/>
              <a:t>Ahmed and Product Owners identify/confirm who will be Product Architect for Sprint 4</a:t>
            </a:r>
          </a:p>
          <a:p>
            <a:pPr marL="457200" indent="-457200" algn="l">
              <a:spcBef>
                <a:spcPts val="600"/>
              </a:spcBef>
              <a:buFont typeface="+mj-lt"/>
              <a:buAutoNum type="arabicPeriod"/>
            </a:pPr>
            <a:r>
              <a:rPr lang="en-US" sz="1800" dirty="0"/>
              <a:t>Briefly review Team roles assignments for Sprints 3 through 8</a:t>
            </a:r>
          </a:p>
          <a:p>
            <a:pPr marL="457200" indent="-457200" algn="l">
              <a:spcBef>
                <a:spcPts val="600"/>
              </a:spcBef>
              <a:buFont typeface="+mj-lt"/>
              <a:buAutoNum type="arabicPeriod"/>
            </a:pPr>
            <a:r>
              <a:rPr lang="en-US" sz="1800" dirty="0"/>
              <a:t>Sprint 3 Planning:</a:t>
            </a:r>
          </a:p>
          <a:p>
            <a:pPr marL="914400" lvl="1" indent="-457200" algn="l">
              <a:spcBef>
                <a:spcPts val="600"/>
              </a:spcBef>
              <a:buFont typeface="Wingdings" panose="05000000000000000000" pitchFamily="2" charset="2"/>
              <a:buChar char="§"/>
            </a:pPr>
            <a:r>
              <a:rPr lang="en-US" sz="1400" dirty="0"/>
              <a:t>Review Sprint 3 backlog, estimate Capacity, review priorities/dependencies, make commitments, report-out, </a:t>
            </a:r>
            <a:r>
              <a:rPr lang="en-US" sz="1400" dirty="0" err="1"/>
              <a:t>etc</a:t>
            </a:r>
            <a:r>
              <a:rPr lang="en-US" sz="1400" dirty="0"/>
              <a:t>… just like we did for Sprint 2 </a:t>
            </a:r>
          </a:p>
          <a:p>
            <a:pPr marL="914400" lvl="1" indent="-457200" algn="l">
              <a:spcBef>
                <a:spcPts val="600"/>
              </a:spcBef>
              <a:buFont typeface="Wingdings" panose="05000000000000000000" pitchFamily="2" charset="2"/>
              <a:buChar char="§"/>
            </a:pPr>
            <a:r>
              <a:rPr lang="en-US" sz="1400" dirty="0"/>
              <a:t>Identify and estimate your carryover items from Sprint 2</a:t>
            </a:r>
          </a:p>
          <a:p>
            <a:pPr marL="914400" lvl="1" indent="-457200" algn="l">
              <a:spcBef>
                <a:spcPts val="600"/>
              </a:spcBef>
              <a:buFont typeface="Wingdings" panose="05000000000000000000" pitchFamily="2" charset="2"/>
              <a:buChar char="§"/>
            </a:pPr>
            <a:r>
              <a:rPr lang="en-US" sz="1400" dirty="0"/>
              <a:t>Identify Team’s Continuous Improvement item(s) that your team would like to implement in Sprint 3… limit 12% of Team Sprint 3 Capacity</a:t>
            </a:r>
          </a:p>
          <a:p>
            <a:pPr marL="457200" indent="-457200" algn="l">
              <a:spcBef>
                <a:spcPts val="600"/>
              </a:spcBef>
              <a:buFont typeface="+mj-lt"/>
              <a:buAutoNum type="arabicPeriod"/>
            </a:pPr>
            <a:r>
              <a:rPr lang="en-US" sz="1800" dirty="0"/>
              <a:t>Mini-retrospective on Sprint 3 Planning… feedback for Alex for his Sprint 4 Planning in two weeks</a:t>
            </a:r>
          </a:p>
          <a:p>
            <a:pPr marL="457200" indent="-457200" algn="l">
              <a:spcBef>
                <a:spcPts val="600"/>
              </a:spcBef>
              <a:buFont typeface="+mj-lt"/>
              <a:buAutoNum type="arabicPeriod"/>
            </a:pPr>
            <a:r>
              <a:rPr lang="en-US" sz="1800" dirty="0"/>
              <a:t>Work on Backlog items</a:t>
            </a:r>
          </a:p>
          <a:p>
            <a:pPr algn="l">
              <a:spcBef>
                <a:spcPts val="600"/>
              </a:spcBef>
            </a:pPr>
            <a:endParaRPr lang="en-US" sz="1800" dirty="0"/>
          </a:p>
          <a:p>
            <a:pPr algn="l">
              <a:spcBef>
                <a:spcPts val="600"/>
              </a:spcBef>
            </a:pPr>
            <a:r>
              <a:rPr lang="en-US" sz="1800" dirty="0"/>
              <a:t>Note that the Sprint Dates and Backlogs for Sprint 2 and Sprint 3 are provided for reference on the following slides.</a:t>
            </a:r>
          </a:p>
        </p:txBody>
      </p:sp>
    </p:spTree>
    <p:extLst>
      <p:ext uri="{BB962C8B-B14F-4D97-AF65-F5344CB8AC3E}">
        <p14:creationId xmlns:p14="http://schemas.microsoft.com/office/powerpoint/2010/main" val="151488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281376"/>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1965686"/>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94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0000" lnSpcReduction="20000"/>
          </a:bodyPr>
          <a:lstStyle/>
          <a:p>
            <a:pPr marL="457200" indent="-457200">
              <a:spcBef>
                <a:spcPts val="600"/>
              </a:spcBef>
              <a:buFont typeface="+mj-lt"/>
              <a:buAutoNum type="arabicPeriod"/>
            </a:pPr>
            <a:r>
              <a:rPr lang="en-US" sz="2600" dirty="0"/>
              <a:t>As a </a:t>
            </a:r>
            <a:r>
              <a:rPr lang="en-US" sz="2600" u="sng" dirty="0"/>
              <a:t>Class</a:t>
            </a:r>
            <a:r>
              <a:rPr lang="en-US" sz="2600" dirty="0"/>
              <a:t> document a standard “My Information” JSON format that at a minimum include one or more “records” that each include FirstName, </a:t>
            </a:r>
            <a:r>
              <a:rPr lang="en-US" sz="2600" dirty="0" err="1"/>
              <a:t>LastName</a:t>
            </a:r>
            <a:r>
              <a:rPr lang="en-US" sz="2600" dirty="0"/>
              <a:t>, </a:t>
            </a:r>
            <a:r>
              <a:rPr lang="en-US" sz="2600" dirty="0" err="1"/>
              <a:t>PreferredName</a:t>
            </a:r>
            <a:r>
              <a:rPr lang="en-US" sz="2600" dirty="0"/>
              <a:t>, </a:t>
            </a:r>
            <a:r>
              <a:rPr lang="en-US" sz="2600" dirty="0" err="1"/>
              <a:t>TeamName</a:t>
            </a:r>
            <a:r>
              <a:rPr lang="en-US" sz="2600" dirty="0"/>
              <a:t>, </a:t>
            </a:r>
            <a:r>
              <a:rPr lang="en-US" sz="2600" dirty="0" err="1"/>
              <a:t>SeatLocation</a:t>
            </a:r>
            <a:r>
              <a:rPr lang="en-US" sz="2600" dirty="0"/>
              <a:t>, and Roles in a standard file name (e.g. “my-</a:t>
            </a:r>
            <a:r>
              <a:rPr lang="en-US" sz="2600" dirty="0" err="1"/>
              <a:t>information.json</a:t>
            </a:r>
            <a:r>
              <a:rPr lang="en-US" sz="2600" dirty="0"/>
              <a:t>”)… Product Owners and the Product Architect will lead this effort  </a:t>
            </a:r>
          </a:p>
          <a:p>
            <a:pPr marL="457200" indent="-457200">
              <a:spcBef>
                <a:spcPts val="600"/>
              </a:spcBef>
              <a:buFont typeface="+mj-lt"/>
              <a:buAutoNum type="arabicPeriod"/>
            </a:pPr>
            <a:r>
              <a:rPr lang="en-US" sz="2600" dirty="0"/>
              <a:t>As a </a:t>
            </a:r>
            <a:r>
              <a:rPr lang="en-US" sz="2600" u="sng" dirty="0"/>
              <a:t>Class</a:t>
            </a:r>
            <a:r>
              <a:rPr lang="en-US" sz="2600" dirty="0"/>
              <a:t> commit each </a:t>
            </a:r>
            <a:r>
              <a:rPr lang="en-US" sz="2600" u="sng" dirty="0"/>
              <a:t>Team</a:t>
            </a:r>
            <a:r>
              <a:rPr lang="en-US" sz="2600" dirty="0"/>
              <a:t> to research, discuss, and present at least one of the following topics:</a:t>
            </a:r>
          </a:p>
          <a:p>
            <a:pPr marL="800100" lvl="1" indent="-342900">
              <a:buFont typeface="+mj-lt"/>
              <a:buAutoNum type="alphaLcParenR"/>
            </a:pPr>
            <a:r>
              <a:rPr lang="en-US" sz="2000" dirty="0"/>
              <a:t>Databases on Azure including “Azure tables vs Azure MongoDB vs Azure other DBs”**</a:t>
            </a:r>
          </a:p>
          <a:p>
            <a:pPr marL="800100" lvl="1" indent="-342900">
              <a:buFont typeface="+mj-lt"/>
              <a:buAutoNum type="alphaLcParenR"/>
            </a:pPr>
            <a:r>
              <a:rPr lang="en-US" sz="2000" dirty="0"/>
              <a:t>Cloud/Azure based Authentication/Authorization services and who they could be integrated into a NodeJS based application*</a:t>
            </a:r>
          </a:p>
          <a:p>
            <a:pPr marL="800100" lvl="1" indent="-342900">
              <a:buFont typeface="+mj-lt"/>
              <a:buAutoNum type="alphaLcParenR"/>
            </a:pPr>
            <a:r>
              <a:rPr lang="en-US" sz="2000" dirty="0"/>
              <a:t>JavaScript and NodeJS  with a focus on Azure and including the best Internet based tutorials and/or books on the topic</a:t>
            </a:r>
          </a:p>
          <a:p>
            <a:pPr marL="800100" lvl="1" indent="-342900">
              <a:buFont typeface="+mj-lt"/>
              <a:buAutoNum type="alphaLcParenR"/>
            </a:pPr>
            <a:r>
              <a:rPr lang="en-US" sz="2000" dirty="0"/>
              <a:t>SaaS Frameworks including “MEAN vs LAMP vs Ruby on Rails”</a:t>
            </a:r>
          </a:p>
          <a:p>
            <a:pPr marL="800100" lvl="1" indent="-342900">
              <a:buFont typeface="+mj-lt"/>
              <a:buAutoNum type="alphaLcParenR"/>
            </a:pPr>
            <a:r>
              <a:rPr lang="en-US" sz="2000" dirty="0"/>
              <a:t>Service Oriented Architectures including “Web Services and SOAP/WSAD vs REST vs Sockets”</a:t>
            </a:r>
          </a:p>
          <a:p>
            <a:pPr marL="457200" indent="-457200">
              <a:spcBef>
                <a:spcPts val="600"/>
              </a:spcBef>
              <a:buFont typeface="+mj-lt"/>
              <a:buAutoNum type="arabicPeriod"/>
            </a:pPr>
            <a:r>
              <a:rPr lang="en-US" sz="2600" dirty="0"/>
              <a:t>As a </a:t>
            </a:r>
            <a:r>
              <a:rPr lang="en-US" sz="2600" u="sng" dirty="0"/>
              <a:t>Team</a:t>
            </a:r>
            <a:r>
              <a:rPr lang="en-US" sz="2600" dirty="0"/>
              <a:t> select one or two team members who will lead the team’s effort to research and discuss the above topic and then delivery a (~10min) presentation on the topic to the class on Tuesday, February 13.</a:t>
            </a:r>
          </a:p>
          <a:p>
            <a:pPr marL="457200" indent="-457200">
              <a:spcBef>
                <a:spcPts val="600"/>
              </a:spcBef>
              <a:buFont typeface="+mj-lt"/>
              <a:buAutoNum type="arabicPeriod"/>
            </a:pPr>
            <a:r>
              <a:rPr lang="en-US" sz="2600" dirty="0"/>
              <a:t>Read and be prepared to discuss Chapter 6</a:t>
            </a:r>
          </a:p>
          <a:p>
            <a:pPr marL="457200" indent="-457200">
              <a:spcBef>
                <a:spcPts val="600"/>
              </a:spcBef>
              <a:buFont typeface="+mj-lt"/>
              <a:buAutoNum type="arabicPeriod"/>
            </a:pPr>
            <a:r>
              <a:rPr lang="en-US" sz="2600" dirty="0"/>
              <a:t>Complete the dynamic Azure NodeJS website tutorial… leave the site in place </a:t>
            </a:r>
            <a:r>
              <a:rPr lang="en-US" sz="2600" dirty="0">
                <a:hlinkClick r:id="rId3"/>
              </a:rPr>
              <a:t>[link]</a:t>
            </a:r>
            <a:endParaRPr lang="en-US" sz="2600" dirty="0"/>
          </a:p>
          <a:p>
            <a:pPr marL="457200" indent="-457200">
              <a:spcBef>
                <a:spcPts val="600"/>
              </a:spcBef>
              <a:buFont typeface="+mj-lt"/>
              <a:buAutoNum type="arabicPeriod"/>
            </a:pPr>
            <a:r>
              <a:rPr lang="en-US" sz="2600" dirty="0"/>
              <a:t>As a </a:t>
            </a:r>
            <a:r>
              <a:rPr lang="en-US" sz="2600" u="sng" dirty="0"/>
              <a:t>Team</a:t>
            </a:r>
            <a:r>
              <a:rPr lang="en-US" sz="2600" dirty="0"/>
              <a:t> Test each other’s Personal Static Website, verify JSON formats, and report sites tested and defects found as a MS Word or JSON file to your Product Owner and to the owner of the site(s) where the defect was found</a:t>
            </a:r>
          </a:p>
          <a:p>
            <a:pPr marL="457200" indent="-457200">
              <a:spcBef>
                <a:spcPts val="600"/>
              </a:spcBef>
              <a:buFont typeface="+mj-lt"/>
              <a:buAutoNum type="arabicPeriod"/>
            </a:pPr>
            <a:r>
              <a:rPr lang="en-US" sz="2600" dirty="0"/>
              <a:t>Find and complete an additional HTML/NodeJS tutorial on Azure… leave it in place</a:t>
            </a:r>
          </a:p>
          <a:p>
            <a:pPr marL="457200" indent="-457200">
              <a:spcBef>
                <a:spcPts val="600"/>
              </a:spcBef>
              <a:buFont typeface="+mj-lt"/>
              <a:buAutoNum type="arabicPeriod"/>
            </a:pPr>
            <a:r>
              <a:rPr lang="en-US" sz="2600" dirty="0"/>
              <a:t>Complete Sprint 2 Assignment/Quiz</a:t>
            </a:r>
          </a:p>
          <a:p>
            <a:pPr marL="457200" indent="-457200">
              <a:spcBef>
                <a:spcPts val="600"/>
              </a:spcBef>
              <a:buFont typeface="+mj-lt"/>
              <a:buAutoNum type="arabicPeriod"/>
            </a:pPr>
            <a:r>
              <a:rPr lang="en-US" sz="2600" dirty="0"/>
              <a:t>Complete and document Sprint 2 Retrospective and summarization/prioritization of Team level Continuous Improvement (CI) items... be prepared to include one CI item on in your Sprint 3 backlog </a:t>
            </a:r>
          </a:p>
        </p:txBody>
      </p:sp>
    </p:spTree>
    <p:extLst>
      <p:ext uri="{BB962C8B-B14F-4D97-AF65-F5344CB8AC3E}">
        <p14:creationId xmlns:p14="http://schemas.microsoft.com/office/powerpoint/2010/main" val="264654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fontScale="92500" lnSpcReduction="20000"/>
          </a:bodyPr>
          <a:lstStyle/>
          <a:p>
            <a:pPr marL="457200" indent="-457200">
              <a:spcBef>
                <a:spcPts val="600"/>
              </a:spcBef>
              <a:buFont typeface="+mj-lt"/>
              <a:buAutoNum type="arabicPeriod" startAt="10"/>
            </a:pPr>
            <a:r>
              <a:rPr lang="en-US" sz="2100" dirty="0"/>
              <a:t>Complete Sprint 3 Planning</a:t>
            </a:r>
          </a:p>
          <a:p>
            <a:pPr marL="457200" indent="-457200">
              <a:spcBef>
                <a:spcPts val="600"/>
              </a:spcBef>
              <a:buFont typeface="+mj-lt"/>
              <a:buAutoNum type="arabicPeriod" startAt="10"/>
            </a:pPr>
            <a:r>
              <a:rPr lang="en-US" sz="2000" dirty="0"/>
              <a:t>Download class materials utilizing Git client and cloning “https://github.com/</a:t>
            </a:r>
            <a:r>
              <a:rPr lang="en-US" sz="2000" dirty="0" err="1"/>
              <a:t>EricJPogue</a:t>
            </a:r>
            <a:r>
              <a:rPr lang="en-US" sz="2000" dirty="0"/>
              <a:t>/sp18-cpsc-44000-001.git”</a:t>
            </a:r>
            <a:endParaRPr lang="en-US" sz="1900" dirty="0"/>
          </a:p>
          <a:p>
            <a:pPr marL="457200" indent="-457200">
              <a:spcBef>
                <a:spcPts val="600"/>
              </a:spcBef>
              <a:buFont typeface="+mj-lt"/>
              <a:buAutoNum type="arabicPeriod" startAt="10"/>
            </a:pPr>
            <a:r>
              <a:rPr lang="en-US" sz="1900" dirty="0"/>
              <a:t>As a </a:t>
            </a:r>
            <a:r>
              <a:rPr lang="en-US" sz="1900" u="sng" dirty="0"/>
              <a:t>Team</a:t>
            </a:r>
            <a:r>
              <a:rPr lang="en-US" sz="1900" dirty="0"/>
              <a:t> define the “Team Information Service” project by writing the necessary </a:t>
            </a:r>
            <a:r>
              <a:rPr lang="en-US" sz="1900" u="sng" dirty="0"/>
              <a:t>Team</a:t>
            </a:r>
            <a:r>
              <a:rPr lang="en-US" sz="1900" dirty="0"/>
              <a:t> level User Stories for the project</a:t>
            </a:r>
          </a:p>
          <a:p>
            <a:pPr marL="457200" indent="-457200">
              <a:spcBef>
                <a:spcPts val="600"/>
              </a:spcBef>
              <a:buFont typeface="+mj-lt"/>
              <a:buAutoNum type="arabicPeriod" startAt="10"/>
            </a:pPr>
            <a:r>
              <a:rPr lang="en-US" sz="1900" dirty="0"/>
              <a:t>As a </a:t>
            </a:r>
            <a:r>
              <a:rPr lang="en-US" sz="1900" u="sng" dirty="0"/>
              <a:t>Team</a:t>
            </a:r>
            <a:r>
              <a:rPr lang="en-US" sz="1900" dirty="0"/>
              <a:t>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startAt="10"/>
            </a:pPr>
            <a:r>
              <a:rPr lang="en-US" sz="1900" dirty="0"/>
              <a:t>Review, but do no complete, Eric’s Azure Static website tutorial video </a:t>
            </a:r>
            <a:r>
              <a:rPr lang="en-US" sz="1900" dirty="0">
                <a:hlinkClick r:id="rId3"/>
              </a:rPr>
              <a:t>[link]</a:t>
            </a:r>
            <a:endParaRPr lang="en-US" sz="1900" dirty="0"/>
          </a:p>
          <a:p>
            <a:pPr marL="457200" indent="-457200">
              <a:spcBef>
                <a:spcPts val="600"/>
              </a:spcBef>
              <a:buFont typeface="+mj-lt"/>
              <a:buAutoNum type="arabicPeriod" startAt="10"/>
            </a:pPr>
            <a:r>
              <a:rPr lang="en-US" sz="1900" dirty="0"/>
              <a:t>As a </a:t>
            </a:r>
            <a:r>
              <a:rPr lang="en-US" sz="1900" u="sng" dirty="0"/>
              <a:t>Team</a:t>
            </a:r>
            <a:r>
              <a:rPr lang="en-US" sz="1900" dirty="0"/>
              <a:t> create a “Team Information Service” Production site on Azure</a:t>
            </a:r>
          </a:p>
          <a:p>
            <a:pPr marL="457200" indent="-457200">
              <a:spcBef>
                <a:spcPts val="600"/>
              </a:spcBef>
              <a:buFont typeface="+mj-lt"/>
              <a:buAutoNum type="arabicPeriod" startAt="10"/>
            </a:pPr>
            <a:r>
              <a:rPr lang="en-US" sz="1900" dirty="0"/>
              <a:t>As a </a:t>
            </a:r>
            <a:r>
              <a:rPr lang="en-US" sz="1900" u="sng" dirty="0"/>
              <a:t>Team</a:t>
            </a:r>
            <a:r>
              <a:rPr lang="en-US" sz="1900" dirty="0"/>
              <a:t> develop, test, and deploy “Team Information Service” Release 1 to Test</a:t>
            </a:r>
          </a:p>
          <a:p>
            <a:pPr marL="457200" indent="-457200">
              <a:spcBef>
                <a:spcPts val="600"/>
              </a:spcBef>
              <a:buFont typeface="+mj-lt"/>
              <a:buAutoNum type="arabicPeriod" startAt="10"/>
            </a:pPr>
            <a:r>
              <a:rPr lang="en-US" sz="1900" dirty="0"/>
              <a:t>As a </a:t>
            </a:r>
            <a:r>
              <a:rPr lang="en-US" sz="1900" u="sng" dirty="0"/>
              <a:t>Team</a:t>
            </a:r>
            <a:r>
              <a:rPr lang="en-US" sz="1900" dirty="0"/>
              <a:t> develop, test, and deploy “Team Information Service” Release 2 to Test and Production</a:t>
            </a:r>
          </a:p>
          <a:p>
            <a:pPr marL="0" indent="0">
              <a:spcBef>
                <a:spcPts val="600"/>
              </a:spcBef>
              <a:buNone/>
            </a:pPr>
            <a:endParaRPr lang="en-US" sz="1900" dirty="0"/>
          </a:p>
          <a:p>
            <a:pPr marL="0" indent="0">
              <a:spcBef>
                <a:spcPts val="600"/>
              </a:spcBef>
              <a:buNone/>
            </a:pPr>
            <a:endParaRPr lang="en-US" sz="1900" dirty="0"/>
          </a:p>
          <a:p>
            <a:pPr marL="0" indent="0">
              <a:spcBef>
                <a:spcPts val="600"/>
              </a:spcBef>
              <a:buNone/>
            </a:pPr>
            <a:r>
              <a:rPr lang="en-US" sz="1900" dirty="0"/>
              <a:t>Our “Team Information Service” product should include:</a:t>
            </a:r>
          </a:p>
          <a:p>
            <a:pPr>
              <a:spcBef>
                <a:spcPts val="600"/>
              </a:spcBef>
            </a:pPr>
            <a:r>
              <a:rPr lang="en-US" sz="1900" dirty="0"/>
              <a:t>Reading each team member’s “My Information” JSON files from each of their Person Static Websites</a:t>
            </a:r>
          </a:p>
          <a:p>
            <a:pPr>
              <a:spcBef>
                <a:spcPts val="600"/>
              </a:spcBef>
            </a:pPr>
            <a:r>
              <a:rPr lang="en-US" sz="1900" dirty="0"/>
              <a:t>Validating the JSON formats</a:t>
            </a:r>
          </a:p>
          <a:p>
            <a:pPr>
              <a:spcBef>
                <a:spcPts val="600"/>
              </a:spcBef>
            </a:pPr>
            <a:r>
              <a:rPr lang="en-US" sz="1900" dirty="0"/>
              <a:t>Consolidating the data into the Class standard JSON format</a:t>
            </a:r>
          </a:p>
          <a:p>
            <a:pPr>
              <a:spcBef>
                <a:spcPts val="600"/>
              </a:spcBef>
            </a:pPr>
            <a:r>
              <a:rPr lang="en-US" sz="1900" dirty="0"/>
              <a:t>Publishing the consolidated data to a simple HTML/JavaScript web page</a:t>
            </a:r>
          </a:p>
          <a:p>
            <a:pPr>
              <a:spcBef>
                <a:spcPts val="600"/>
              </a:spcBef>
            </a:pPr>
            <a:r>
              <a:rPr lang="en-US" sz="1900" dirty="0"/>
              <a:t>Publishing the consolidated data to a Web Service</a:t>
            </a:r>
          </a:p>
        </p:txBody>
      </p:sp>
      <p:cxnSp>
        <p:nvCxnSpPr>
          <p:cNvPr id="6" name="Straight Connector 5">
            <a:extLst>
              <a:ext uri="{FF2B5EF4-FFF2-40B4-BE49-F238E27FC236}">
                <a16:creationId xmlns:a16="http://schemas.microsoft.com/office/drawing/2014/main" id="{587C03C7-C47E-4B36-8059-5AED29807449}"/>
              </a:ext>
            </a:extLst>
          </p:cNvPr>
          <p:cNvCxnSpPr/>
          <p:nvPr/>
        </p:nvCxnSpPr>
        <p:spPr>
          <a:xfrm>
            <a:off x="627797" y="2101833"/>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07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595279"/>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279589"/>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3 Product Backlog… page 1 of 3</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[link]</a:t>
            </a:r>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4051315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3 Product Backlog… page 2 of 3</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startAt="13"/>
            </a:pPr>
            <a:r>
              <a:rPr lang="en-US" sz="1900" dirty="0"/>
              <a:t>As a </a:t>
            </a:r>
            <a:r>
              <a:rPr lang="en-US" sz="1900" u="sng" dirty="0"/>
              <a:t>Team</a:t>
            </a:r>
            <a:r>
              <a:rPr lang="en-US" sz="1900" dirty="0"/>
              <a:t> develop, test, and deploy “Team Information Service” Release 2 to Test and Production</a:t>
            </a:r>
          </a:p>
          <a:p>
            <a:pPr marL="457200" indent="-457200">
              <a:spcBef>
                <a:spcPts val="600"/>
              </a:spcBef>
              <a:buFont typeface="+mj-lt"/>
              <a:buAutoNum type="arabicPeriod" startAt="13"/>
            </a:pPr>
            <a:r>
              <a:rPr lang="en-US" sz="1900" dirty="0"/>
              <a:t>As a Class commit each Team to research, discuss, and present at least one of the following topics:</a:t>
            </a:r>
          </a:p>
          <a:p>
            <a:pPr marL="457200" indent="-457200">
              <a:spcBef>
                <a:spcPts val="600"/>
              </a:spcBef>
              <a:buFont typeface="+mj-lt"/>
              <a:buAutoNum type="arabicPeriod" startAt="13"/>
            </a:pPr>
            <a:r>
              <a:rPr lang="en-US" sz="1900" dirty="0"/>
              <a:t>SaaS Frameworks including “MEAN vs LAMP vs Ruby on Rails”</a:t>
            </a:r>
          </a:p>
          <a:p>
            <a:pPr marL="457200" indent="-457200">
              <a:spcBef>
                <a:spcPts val="600"/>
              </a:spcBef>
              <a:buFont typeface="+mj-lt"/>
              <a:buAutoNum type="arabicPeriod" startAt="13"/>
            </a:pPr>
            <a:r>
              <a:rPr lang="en-US" sz="1900" dirty="0"/>
              <a:t>Service Oriented Architectures including “Web Services and SOAP/WSAD vs REST vs Sockets”</a:t>
            </a:r>
          </a:p>
          <a:p>
            <a:pPr marL="457200" indent="-457200">
              <a:spcBef>
                <a:spcPts val="600"/>
              </a:spcBef>
              <a:buFont typeface="+mj-lt"/>
              <a:buAutoNum type="arabicPeriod" startAt="13"/>
            </a:pPr>
            <a:r>
              <a:rPr lang="en-US" sz="1900" dirty="0"/>
              <a:t>Web Client Application Architectures including “HTML/JavaScript, Angular.js, Angular2/TypeScript, and </a:t>
            </a:r>
            <a:r>
              <a:rPr lang="en-US" sz="1900" dirty="0" err="1"/>
              <a:t>ReactJS</a:t>
            </a:r>
            <a:r>
              <a:rPr lang="en-US" sz="1900" dirty="0"/>
              <a:t>”</a:t>
            </a:r>
          </a:p>
          <a:p>
            <a:pPr marL="457200" indent="-457200">
              <a:spcBef>
                <a:spcPts val="600"/>
              </a:spcBef>
              <a:buFont typeface="+mj-lt"/>
              <a:buAutoNum type="arabicPeriod" startAt="13"/>
            </a:pPr>
            <a:r>
              <a:rPr lang="en-US" sz="1900" dirty="0"/>
              <a:t>As a Team select one or two team members who will lead the team’s effort to research and discuss the above topic and then delivery a (~10min) presentation on the topic to the class on Tuesday, February 27.</a:t>
            </a:r>
          </a:p>
          <a:p>
            <a:pPr marL="457200" indent="-457200">
              <a:spcBef>
                <a:spcPts val="600"/>
              </a:spcBef>
              <a:buFont typeface="+mj-lt"/>
              <a:buAutoNum type="arabicPeriod" startAt="13"/>
            </a:pPr>
            <a:r>
              <a:rPr lang="en-US" sz="1900" dirty="0"/>
              <a:t>Define Product Teams for “Dynamic Class Seating Chart” application delivery project including, Project Manager, Product Architect, UI Designer, and Product Manager</a:t>
            </a:r>
          </a:p>
          <a:p>
            <a:pPr marL="457200" indent="-457200">
              <a:spcBef>
                <a:spcPts val="600"/>
              </a:spcBef>
              <a:buFont typeface="+mj-lt"/>
              <a:buAutoNum type="arabicPeriod" startAt="13"/>
            </a:pPr>
            <a:r>
              <a:rPr lang="en-US" sz="1900" dirty="0"/>
              <a:t>As a Product Team define the “Dynamic Class Seating Chart” application as Epics, Features, and Stories</a:t>
            </a:r>
          </a:p>
          <a:p>
            <a:pPr marL="0" indent="0">
              <a:spcBef>
                <a:spcPts val="600"/>
              </a:spcBef>
              <a:buNone/>
            </a:pPr>
            <a:endParaRPr lang="en-US" sz="1900" dirty="0"/>
          </a:p>
        </p:txBody>
      </p:sp>
    </p:spTree>
    <p:extLst>
      <p:ext uri="{BB962C8B-B14F-4D97-AF65-F5344CB8AC3E}">
        <p14:creationId xmlns:p14="http://schemas.microsoft.com/office/powerpoint/2010/main" val="181744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3 Product Backlog… page 3 of 3</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“Team Information Service” product should include:</a:t>
            </a:r>
          </a:p>
          <a:p>
            <a:pPr>
              <a:spcBef>
                <a:spcPts val="600"/>
              </a:spcBef>
            </a:pPr>
            <a:r>
              <a:rPr lang="en-US" sz="2000" dirty="0"/>
              <a:t>Reading each team member’s “My Information” JSON files from each of their Personal Static Websites</a:t>
            </a:r>
          </a:p>
          <a:p>
            <a:pPr>
              <a:spcBef>
                <a:spcPts val="600"/>
              </a:spcBef>
            </a:pPr>
            <a:r>
              <a:rPr lang="en-US" sz="2000" dirty="0"/>
              <a:t>Validating the JSON formats</a:t>
            </a:r>
          </a:p>
          <a:p>
            <a:pPr>
              <a:spcBef>
                <a:spcPts val="600"/>
              </a:spcBef>
            </a:pPr>
            <a:r>
              <a:rPr lang="en-US" sz="2000" dirty="0"/>
              <a:t>Consolidating the data into a multi-person Class standard JSON format</a:t>
            </a:r>
          </a:p>
          <a:p>
            <a:pPr>
              <a:spcBef>
                <a:spcPts val="600"/>
              </a:spcBef>
            </a:pPr>
            <a:r>
              <a:rPr lang="en-US" sz="2000" dirty="0"/>
              <a:t>Publishing the consolidated data to a simple HTML/JavaScript web page</a:t>
            </a:r>
          </a:p>
          <a:p>
            <a:pPr>
              <a:spcBef>
                <a:spcPts val="600"/>
              </a:spcBef>
            </a:pPr>
            <a:r>
              <a:rPr lang="en-US" sz="2000" dirty="0"/>
              <a:t>Publishing the consolidated data to a Web Service</a:t>
            </a:r>
          </a:p>
          <a:p>
            <a:pPr>
              <a:spcBef>
                <a:spcPts val="600"/>
              </a:spcBef>
            </a:pPr>
            <a:r>
              <a:rPr lang="en-US" sz="2000" dirty="0"/>
              <a:t>Include current time and last time each individuals information was last updated</a:t>
            </a:r>
          </a:p>
          <a:p>
            <a:pPr>
              <a:spcBef>
                <a:spcPts val="600"/>
              </a:spcBef>
            </a:pPr>
            <a:r>
              <a:rPr lang="en-US" sz="2000" dirty="0"/>
              <a:t>Implement 30 minute caching and forced refresh… this could be a release 2 feature</a:t>
            </a:r>
          </a:p>
        </p:txBody>
      </p:sp>
    </p:spTree>
    <p:extLst>
      <p:ext uri="{BB962C8B-B14F-4D97-AF65-F5344CB8AC3E}">
        <p14:creationId xmlns:p14="http://schemas.microsoft.com/office/powerpoint/2010/main" val="288071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Report-out &amp; Wrap-up</a:t>
            </a:r>
            <a:br>
              <a:rPr lang="en-US" sz="4800" dirty="0"/>
            </a:br>
            <a:endParaRPr lang="en-US" sz="4800" dirty="0"/>
          </a:p>
        </p:txBody>
      </p:sp>
    </p:spTree>
    <p:extLst>
      <p:ext uri="{BB962C8B-B14F-4D97-AF65-F5344CB8AC3E}">
        <p14:creationId xmlns:p14="http://schemas.microsoft.com/office/powerpoint/2010/main" val="155943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spcBef>
                <a:spcPts val="600"/>
              </a:spcBef>
              <a:buNone/>
            </a:pPr>
            <a:r>
              <a:rPr lang="en-US" sz="2000" dirty="0"/>
              <a:t>What will you do before our next standup?</a:t>
            </a:r>
          </a:p>
          <a:p>
            <a:pPr marL="0" indent="0">
              <a:spcBef>
                <a:spcPts val="600"/>
              </a:spcBef>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Previous Assignments</a:t>
            </a:r>
          </a:p>
        </p:txBody>
      </p:sp>
    </p:spTree>
    <p:extLst>
      <p:ext uri="{BB962C8B-B14F-4D97-AF65-F5344CB8AC3E}">
        <p14:creationId xmlns:p14="http://schemas.microsoft.com/office/powerpoint/2010/main" val="1110450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(Sprint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fontScale="92500" lnSpcReduction="20000"/>
          </a:bodyPr>
          <a:lstStyle/>
          <a:p>
            <a:pPr marL="0" indent="0">
              <a:spcBef>
                <a:spcPts val="4800"/>
              </a:spcBef>
              <a:buNone/>
            </a:pPr>
            <a:r>
              <a:rPr lang="en-US" sz="2000" dirty="0"/>
              <a:t>Prior to class on Tuesday:</a:t>
            </a:r>
          </a:p>
          <a:p>
            <a:pPr marL="457200" indent="-457200">
              <a:buFont typeface="+mj-lt"/>
              <a:buAutoNum type="arabicPeriod"/>
            </a:pPr>
            <a:r>
              <a:rPr lang="en-US" sz="2000" dirty="0"/>
              <a:t>“Scrum-</a:t>
            </a:r>
            <a:r>
              <a:rPr lang="en-US" sz="2000" dirty="0" err="1"/>
              <a:t>ify</a:t>
            </a:r>
            <a:r>
              <a:rPr lang="en-US" sz="2000" dirty="0"/>
              <a:t>” Ourselves… our </a:t>
            </a:r>
            <a:r>
              <a:rPr lang="en-US" sz="2000" u="sng" dirty="0"/>
              <a:t>second</a:t>
            </a:r>
            <a:r>
              <a:rPr lang="en-US" sz="2000" dirty="0"/>
              <a:t> chance to demonstrate our capabilities as self-organizing Scrum team members</a:t>
            </a:r>
          </a:p>
          <a:p>
            <a:pPr marL="457200" indent="-457200">
              <a:buFont typeface="+mj-lt"/>
              <a:buAutoNum type="arabicPeriod"/>
            </a:pPr>
            <a:r>
              <a:rPr lang="en-US" sz="2000" dirty="0"/>
              <a:t>Complete Discussion Board “Introduction” </a:t>
            </a:r>
            <a:r>
              <a:rPr lang="en-US" sz="2000" u="sng" dirty="0"/>
              <a:t>before you leave class today</a:t>
            </a:r>
            <a:endParaRPr lang="en-US" sz="2000" dirty="0"/>
          </a:p>
          <a:p>
            <a:pPr marL="457200" indent="-457200">
              <a:buFont typeface="+mj-lt"/>
              <a:buAutoNum type="arabicPeriod"/>
            </a:pPr>
            <a:r>
              <a:rPr lang="en-US" sz="2000" dirty="0"/>
              <a:t>Read and be prepared to discuss Preface &amp; Chapter 1</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local and remote projects utilizing several beginner level tutorials:</a:t>
            </a:r>
          </a:p>
          <a:p>
            <a:pPr lvl="1"/>
            <a:r>
              <a:rPr lang="en-US" sz="1600" dirty="0"/>
              <a:t>One option would be “An Intro to Git and GitHub for Beginners” tutorial </a:t>
            </a:r>
            <a:r>
              <a:rPr lang="en-US" sz="1600" dirty="0">
                <a:hlinkClick r:id="rId4"/>
              </a:rPr>
              <a:t>[link]</a:t>
            </a:r>
            <a:endParaRPr lang="en-US" sz="1600" dirty="0"/>
          </a:p>
          <a:p>
            <a:pPr lvl="1"/>
            <a:r>
              <a:rPr lang="en-US" sz="1600" dirty="0"/>
              <a:t>Another option would be the GitHub “Hello World” tutorial </a:t>
            </a:r>
            <a:r>
              <a:rPr lang="en-US" sz="1600" dirty="0">
                <a:hlinkClick r:id="rId5"/>
              </a:rPr>
              <a:t>[link] </a:t>
            </a:r>
            <a:endParaRPr lang="en-US" sz="1600" dirty="0"/>
          </a:p>
          <a:p>
            <a:pPr marL="457200" indent="-457200">
              <a:buFont typeface="+mj-lt"/>
              <a:buAutoNum type="arabicPeriod"/>
            </a:pPr>
            <a:r>
              <a:rPr lang="en-US" sz="2000" dirty="0"/>
              <a:t>Create a public GitHub repository and share it with another Team Member</a:t>
            </a:r>
          </a:p>
          <a:p>
            <a:pPr marL="457200" indent="-457200">
              <a:buFont typeface="+mj-lt"/>
              <a:buAutoNum type="arabicPeriod"/>
            </a:pPr>
            <a:r>
              <a:rPr lang="en-US" sz="2000" dirty="0"/>
              <a:t>Be the recipient of a shared public GitHub repository from a Team Member</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812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(Sprint 1b)</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7500" lnSpcReduction="2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a:p>
            <a:pPr marL="457200" indent="-457200">
              <a:spcBef>
                <a:spcPts val="600"/>
              </a:spcBef>
              <a:buFont typeface="+mj-lt"/>
              <a:buAutoNum type="arabicPeriod"/>
            </a:pPr>
            <a:r>
              <a:rPr lang="en-US" sz="2000" dirty="0"/>
              <a:t>As a Class commit each Team to research, discuss, and present on one of the following topics… Scrum Masters to discuss/lead and to elect someone to play the Project Manager role:</a:t>
            </a:r>
          </a:p>
          <a:p>
            <a:pPr lvl="1"/>
            <a:r>
              <a:rPr lang="en-US" sz="1600" dirty="0"/>
              <a:t>SaaS Client Frameworks including “HTML/JavaScript vs AngularJS vs Angular2 vs React vs others”</a:t>
            </a:r>
          </a:p>
          <a:p>
            <a:pPr lvl="1"/>
            <a:r>
              <a:rPr lang="en-US" sz="1600" dirty="0"/>
              <a:t>SaaS Frameworks including “MEAN vs LAMP vs Ruby on Rails”</a:t>
            </a:r>
          </a:p>
          <a:p>
            <a:pPr lvl="1"/>
            <a:r>
              <a:rPr lang="en-US" sz="1600" dirty="0"/>
              <a:t>File Formats including “HTML vs XML vs JSON vs Key/Value Pair Text Files”</a:t>
            </a:r>
          </a:p>
          <a:p>
            <a:pPr lvl="1"/>
            <a:r>
              <a:rPr lang="en-US" sz="1600" dirty="0"/>
              <a:t>Service Oriented Architectures including “Web Services and SOAP/WSAD vs REST vs Sockets”</a:t>
            </a:r>
          </a:p>
          <a:p>
            <a:pPr lvl="1"/>
            <a:r>
              <a:rPr lang="en-US" sz="1600" dirty="0"/>
              <a:t>Databases on Azure including “Azure tables vs Azure MongoDB vs Azure other DBs”</a:t>
            </a:r>
          </a:p>
          <a:p>
            <a:pPr marL="457200" indent="-457200">
              <a:spcBef>
                <a:spcPts val="600"/>
              </a:spcBef>
              <a:buFont typeface="+mj-lt"/>
              <a:buAutoNum type="arabicPeriod"/>
            </a:pPr>
            <a:r>
              <a:rPr lang="en-US" sz="2000" dirty="0"/>
              <a:t>Individually review, but do no complete, Eric’s Azure Static website tutorial video </a:t>
            </a:r>
            <a:r>
              <a:rPr lang="en-US" sz="2000" dirty="0">
                <a:hlinkClick r:id="rId5"/>
              </a:rPr>
              <a:t>[link]</a:t>
            </a:r>
          </a:p>
          <a:p>
            <a:pPr marL="457200" indent="-457200">
              <a:spcBef>
                <a:spcPts val="600"/>
              </a:spcBef>
              <a:buFont typeface="+mj-lt"/>
              <a:buAutoNum type="arabicPeriod"/>
            </a:pPr>
            <a:r>
              <a:rPr lang="en-US" sz="2000" dirty="0"/>
              <a:t>Individually complete the dynamic NodeJS website… leave the site in place </a:t>
            </a:r>
            <a:r>
              <a:rPr lang="en-US" sz="2000" dirty="0">
                <a:hlinkClick r:id="rId6"/>
              </a:rPr>
              <a:t>[link]</a:t>
            </a:r>
            <a:endParaRPr lang="en-US" sz="2000" dirty="0"/>
          </a:p>
        </p:txBody>
      </p:sp>
      <p:cxnSp>
        <p:nvCxnSpPr>
          <p:cNvPr id="3" name="Straight Connector 2">
            <a:extLst>
              <a:ext uri="{FF2B5EF4-FFF2-40B4-BE49-F238E27FC236}">
                <a16:creationId xmlns:a16="http://schemas.microsoft.com/office/drawing/2014/main" id="{8DF822AB-AA7F-4E05-9084-77BD89B32807}"/>
              </a:ext>
            </a:extLst>
          </p:cNvPr>
          <p:cNvCxnSpPr/>
          <p:nvPr/>
        </p:nvCxnSpPr>
        <p:spPr>
          <a:xfrm>
            <a:off x="627797" y="4537880"/>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03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6"/>
            <a:ext cx="10515600" cy="1094964"/>
          </a:xfrm>
        </p:spPr>
        <p:txBody>
          <a:bodyPr>
            <a:normAutofit/>
          </a:bodyPr>
          <a:lstStyle/>
          <a:p>
            <a:r>
              <a:rPr lang="en-US" sz="3600" dirty="0"/>
              <a:t>Assignment (for a full week instead if one class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197627"/>
            <a:ext cx="10515601" cy="5439147"/>
          </a:xfrm>
        </p:spPr>
        <p:txBody>
          <a:bodyPr>
            <a:normAutofit fontScale="85000" lnSpcReduction="2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a:p>
            <a:pPr marL="457200" indent="-457200">
              <a:spcBef>
                <a:spcPts val="600"/>
              </a:spcBef>
              <a:buFont typeface="+mj-lt"/>
              <a:buAutoNum type="arabicPeriod"/>
            </a:pPr>
            <a:r>
              <a:rPr lang="en-US" sz="2000" dirty="0"/>
              <a:t>As a Class commit each Team to research, discuss, and present on one of the following topics… Scrum Masters to discuss/lead and to elect someone to play the Project Manager role:</a:t>
            </a:r>
          </a:p>
          <a:p>
            <a:pPr lvl="1"/>
            <a:r>
              <a:rPr lang="en-US" sz="1600" dirty="0"/>
              <a:t>SaaS Client Frameworks including “HTML/JavaScript vs AngularJS vs Angular2 vs React vs others”</a:t>
            </a:r>
          </a:p>
          <a:p>
            <a:pPr lvl="1"/>
            <a:r>
              <a:rPr lang="en-US" sz="1600" dirty="0"/>
              <a:t>SaaS Frameworks including “MEAN vs LAMP vs Ruby on Rails”</a:t>
            </a:r>
          </a:p>
          <a:p>
            <a:pPr lvl="1"/>
            <a:r>
              <a:rPr lang="en-US" sz="1600" dirty="0"/>
              <a:t>File Formats including “HTML vs XML vs JSON vs Key/Value Pair Text Files”</a:t>
            </a:r>
          </a:p>
          <a:p>
            <a:pPr lvl="1"/>
            <a:r>
              <a:rPr lang="en-US" sz="1600" dirty="0"/>
              <a:t>Service Oriented Architectures including “Web Services and SOAP/WSAD vs REST vs Sockets”</a:t>
            </a:r>
          </a:p>
          <a:p>
            <a:pPr lvl="1"/>
            <a:r>
              <a:rPr lang="en-US" sz="1600" dirty="0"/>
              <a:t>Databases on Azure including “Azure tables vs Azure MongoDB vs Azure other DBs”</a:t>
            </a:r>
          </a:p>
          <a:p>
            <a:pPr marL="457200" indent="-457200">
              <a:spcBef>
                <a:spcPts val="600"/>
              </a:spcBef>
              <a:buFont typeface="+mj-lt"/>
              <a:buAutoNum type="arabicPeriod"/>
            </a:pPr>
            <a:r>
              <a:rPr lang="en-US" sz="2000" dirty="0"/>
              <a:t>Individually review, but do no complete, Eric’s Azure Static website tutorial video </a:t>
            </a:r>
            <a:r>
              <a:rPr lang="en-US" sz="2000" dirty="0">
                <a:hlinkClick r:id="rId5"/>
              </a:rPr>
              <a:t>[link]</a:t>
            </a:r>
          </a:p>
          <a:p>
            <a:pPr marL="457200" indent="-457200">
              <a:spcBef>
                <a:spcPts val="600"/>
              </a:spcBef>
              <a:buFont typeface="+mj-lt"/>
              <a:buAutoNum type="arabicPeriod"/>
            </a:pPr>
            <a:r>
              <a:rPr lang="en-US" sz="2000" dirty="0"/>
              <a:t>Individually complete the dynamic NodeJS website… leave the site in place </a:t>
            </a:r>
            <a:r>
              <a:rPr lang="en-US" sz="2000" dirty="0">
                <a:hlinkClick r:id="rId6"/>
              </a:rPr>
              <a:t>[link]</a:t>
            </a:r>
            <a:endParaRPr lang="en-US" sz="2000" dirty="0"/>
          </a:p>
        </p:txBody>
      </p:sp>
      <p:cxnSp>
        <p:nvCxnSpPr>
          <p:cNvPr id="3" name="Straight Connector 2">
            <a:extLst>
              <a:ext uri="{FF2B5EF4-FFF2-40B4-BE49-F238E27FC236}">
                <a16:creationId xmlns:a16="http://schemas.microsoft.com/office/drawing/2014/main" id="{8DF822AB-AA7F-4E05-9084-77BD89B32807}"/>
              </a:ext>
            </a:extLst>
          </p:cNvPr>
          <p:cNvCxnSpPr/>
          <p:nvPr/>
        </p:nvCxnSpPr>
        <p:spPr>
          <a:xfrm>
            <a:off x="627797" y="4537880"/>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92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Repeat: 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spcBef>
                <a:spcPts val="600"/>
              </a:spcBef>
              <a:buNone/>
            </a:pPr>
            <a:r>
              <a:rPr lang="en-US" sz="2000" dirty="0"/>
              <a:t>What will you do before our next standup?</a:t>
            </a:r>
          </a:p>
          <a:p>
            <a:pPr marL="0" indent="0">
              <a:spcBef>
                <a:spcPts val="600"/>
              </a:spcBef>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 for Tuesday, February 13:</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Ocelots presented by Jake &amp; Thad</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Great White Buffalos presented by </a:t>
            </a:r>
            <a:r>
              <a:rPr lang="en-US" sz="1800" dirty="0" err="1"/>
              <a:t>Cris</a:t>
            </a:r>
            <a:r>
              <a:rPr lang="en-US" sz="1800" dirty="0"/>
              <a:t> &amp; Nick</a:t>
            </a:r>
          </a:p>
          <a:p>
            <a:pPr marL="457200" lvl="1" indent="0">
              <a:buNone/>
            </a:pPr>
            <a:endParaRPr lang="en-US" sz="1800" u="sng" dirty="0"/>
          </a:p>
          <a:p>
            <a:pPr marL="457200" lvl="1" indent="0">
              <a:buNone/>
            </a:pPr>
            <a:r>
              <a:rPr lang="en-US" sz="1800" u="sng" dirty="0"/>
              <a:t>Cloud/Azure based Authentication/Authorization services and how they could be integrated into a NodeJS based application</a:t>
            </a:r>
            <a:r>
              <a:rPr lang="en-US" sz="1800" dirty="0"/>
              <a:t> </a:t>
            </a:r>
          </a:p>
          <a:p>
            <a:pPr marL="457200" lvl="1" indent="0">
              <a:buNone/>
            </a:pPr>
            <a:r>
              <a:rPr lang="en-US" sz="1800" dirty="0"/>
              <a:t>– by the Lewis </a:t>
            </a:r>
            <a:r>
              <a:rPr lang="en-US" sz="1800" dirty="0" err="1"/>
              <a:t>Honeybadgers</a:t>
            </a:r>
            <a:r>
              <a:rPr lang="en-US" sz="1800" dirty="0"/>
              <a:t> presented by Kevin and Louie</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Back Row Bandicoots presented by Tyler and Joe</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Flamingos presented by Lenny</a:t>
            </a:r>
          </a:p>
          <a:p>
            <a:pPr marL="457200" lvl="1" indent="0">
              <a:buNone/>
            </a:pPr>
            <a:endParaRPr lang="en-US" sz="1800" u="sng" dirty="0"/>
          </a:p>
          <a:p>
            <a:pPr marL="457200" lvl="1" indent="0">
              <a:buNone/>
            </a:pPr>
            <a:endParaRPr lang="en-US" sz="1800" u="sng" dirty="0"/>
          </a:p>
          <a:p>
            <a:pPr marL="457200" lvl="1" indent="0">
              <a:buNone/>
            </a:pPr>
            <a:r>
              <a:rPr lang="en-US" sz="1800" dirty="0"/>
              <a:t>Note that presentations may carry over to Thursday as needed.</a:t>
            </a:r>
          </a:p>
        </p:txBody>
      </p:sp>
    </p:spTree>
    <p:extLst>
      <p:ext uri="{BB962C8B-B14F-4D97-AF65-F5344CB8AC3E}">
        <p14:creationId xmlns:p14="http://schemas.microsoft.com/office/powerpoint/2010/main" val="180515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3090244"/>
          </a:xfrm>
        </p:spPr>
        <p:txBody>
          <a:bodyPr>
            <a:normAutofit/>
          </a:bodyPr>
          <a:lstStyle/>
          <a:p>
            <a:r>
              <a:rPr lang="en-US" sz="4800" dirty="0"/>
              <a:t>Class JSON format… and how to determine your seat</a:t>
            </a:r>
          </a:p>
        </p:txBody>
      </p:sp>
    </p:spTree>
    <p:extLst>
      <p:ext uri="{BB962C8B-B14F-4D97-AF65-F5344CB8AC3E}">
        <p14:creationId xmlns:p14="http://schemas.microsoft.com/office/powerpoint/2010/main" val="356938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Class JSON Format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3"/>
            <a:ext cx="10515601" cy="512293"/>
          </a:xfrm>
        </p:spPr>
        <p:txBody>
          <a:bodyPr>
            <a:normAutofit/>
          </a:bodyPr>
          <a:lstStyle/>
          <a:p>
            <a:pPr marL="0" indent="0">
              <a:spcBef>
                <a:spcPts val="4800"/>
              </a:spcBef>
              <a:buNone/>
            </a:pPr>
            <a:r>
              <a:rPr lang="en-US" sz="2000" dirty="0"/>
              <a:t>Specifications (per Ahmad and Product Owners):</a:t>
            </a:r>
          </a:p>
          <a:p>
            <a:pPr marL="0" indent="0">
              <a:buNone/>
            </a:pPr>
            <a:endParaRPr lang="en-US" sz="2000" dirty="0"/>
          </a:p>
          <a:p>
            <a:pPr marL="0" indent="0">
              <a:buNone/>
            </a:pPr>
            <a:endParaRPr lang="en-US" sz="2000" dirty="0"/>
          </a:p>
        </p:txBody>
      </p:sp>
      <p:pic>
        <p:nvPicPr>
          <p:cNvPr id="2" name="Picture 1">
            <a:extLst>
              <a:ext uri="{FF2B5EF4-FFF2-40B4-BE49-F238E27FC236}">
                <a16:creationId xmlns:a16="http://schemas.microsoft.com/office/drawing/2014/main" id="{EDD71B96-9A7D-4418-AE42-8009E2133EF6}"/>
              </a:ext>
            </a:extLst>
          </p:cNvPr>
          <p:cNvPicPr>
            <a:picLocks noChangeAspect="1"/>
          </p:cNvPicPr>
          <p:nvPr/>
        </p:nvPicPr>
        <p:blipFill>
          <a:blip r:embed="rId3"/>
          <a:stretch>
            <a:fillRect/>
          </a:stretch>
        </p:blipFill>
        <p:spPr>
          <a:xfrm>
            <a:off x="1102341" y="2105310"/>
            <a:ext cx="10096500" cy="2714625"/>
          </a:xfrm>
          <a:prstGeom prst="rect">
            <a:avLst/>
          </a:prstGeom>
        </p:spPr>
      </p:pic>
    </p:spTree>
    <p:extLst>
      <p:ext uri="{BB962C8B-B14F-4D97-AF65-F5344CB8AC3E}">
        <p14:creationId xmlns:p14="http://schemas.microsoft.com/office/powerpoint/2010/main" val="351074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My “my-</a:t>
            </a:r>
            <a:r>
              <a:rPr lang="en-US" sz="3600" dirty="0" err="1"/>
              <a:t>information.json</a:t>
            </a:r>
            <a:r>
              <a:rPr lang="en-US" sz="3600" dirty="0"/>
              <a:t>” File</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3"/>
            <a:ext cx="10515601" cy="394012"/>
          </a:xfrm>
        </p:spPr>
        <p:txBody>
          <a:bodyPr>
            <a:normAutofit/>
          </a:bodyPr>
          <a:lstStyle/>
          <a:p>
            <a:pPr marL="0" indent="0">
              <a:spcBef>
                <a:spcPts val="4800"/>
              </a:spcBef>
              <a:buNone/>
            </a:pPr>
            <a:r>
              <a:rPr lang="en-US" sz="2000" dirty="0"/>
              <a:t>JSON URL: “http://sp18-cpsc-44000-001.azurewebsites.net/my-</a:t>
            </a:r>
            <a:r>
              <a:rPr lang="en-US" sz="2000" dirty="0" err="1"/>
              <a:t>information.json</a:t>
            </a:r>
            <a:r>
              <a:rPr lang="en-US" sz="2000" dirty="0"/>
              <a:t>”</a:t>
            </a:r>
          </a:p>
        </p:txBody>
      </p:sp>
      <p:pic>
        <p:nvPicPr>
          <p:cNvPr id="8" name="Picture 7">
            <a:extLst>
              <a:ext uri="{FF2B5EF4-FFF2-40B4-BE49-F238E27FC236}">
                <a16:creationId xmlns:a16="http://schemas.microsoft.com/office/drawing/2014/main" id="{35563C4C-DBE4-4988-B09D-2CA9C178F718}"/>
              </a:ext>
            </a:extLst>
          </p:cNvPr>
          <p:cNvPicPr>
            <a:picLocks noChangeAspect="1"/>
          </p:cNvPicPr>
          <p:nvPr/>
        </p:nvPicPr>
        <p:blipFill>
          <a:blip r:embed="rId3"/>
          <a:stretch>
            <a:fillRect/>
          </a:stretch>
        </p:blipFill>
        <p:spPr>
          <a:xfrm>
            <a:off x="3348037" y="2314575"/>
            <a:ext cx="5495925" cy="2228850"/>
          </a:xfrm>
          <a:prstGeom prst="rect">
            <a:avLst/>
          </a:prstGeom>
        </p:spPr>
      </p:pic>
    </p:spTree>
    <p:extLst>
      <p:ext uri="{BB962C8B-B14F-4D97-AF65-F5344CB8AC3E}">
        <p14:creationId xmlns:p14="http://schemas.microsoft.com/office/powerpoint/2010/main" val="335720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Finding </a:t>
            </a:r>
            <a:r>
              <a:rPr lang="en-US" sz="3600" dirty="0" err="1"/>
              <a:t>SeatLocation</a:t>
            </a:r>
            <a:endParaRPr lang="en-US" sz="3600" dirty="0"/>
          </a:p>
        </p:txBody>
      </p:sp>
      <p:pic>
        <p:nvPicPr>
          <p:cNvPr id="7" name="Picture 6">
            <a:extLst>
              <a:ext uri="{FF2B5EF4-FFF2-40B4-BE49-F238E27FC236}">
                <a16:creationId xmlns:a16="http://schemas.microsoft.com/office/drawing/2014/main" id="{96B8F56F-52B8-45F8-A3D8-7DD5A2E3CB8F}"/>
              </a:ext>
            </a:extLst>
          </p:cNvPr>
          <p:cNvPicPr>
            <a:picLocks noChangeAspect="1"/>
          </p:cNvPicPr>
          <p:nvPr/>
        </p:nvPicPr>
        <p:blipFill>
          <a:blip r:embed="rId3"/>
          <a:stretch>
            <a:fillRect/>
          </a:stretch>
        </p:blipFill>
        <p:spPr>
          <a:xfrm>
            <a:off x="994959" y="2019413"/>
            <a:ext cx="10202081" cy="1856552"/>
          </a:xfrm>
          <a:prstGeom prst="rect">
            <a:avLst/>
          </a:prstGeom>
        </p:spPr>
      </p:pic>
    </p:spTree>
    <p:extLst>
      <p:ext uri="{BB962C8B-B14F-4D97-AF65-F5344CB8AC3E}">
        <p14:creationId xmlns:p14="http://schemas.microsoft.com/office/powerpoint/2010/main" val="64527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BB990C-8C0F-413C-871C-67E7F06FB68A}"/>
              </a:ext>
            </a:extLst>
          </p:cNvPr>
          <p:cNvPicPr>
            <a:picLocks noChangeAspect="1"/>
          </p:cNvPicPr>
          <p:nvPr/>
        </p:nvPicPr>
        <p:blipFill>
          <a:blip r:embed="rId3"/>
          <a:stretch>
            <a:fillRect/>
          </a:stretch>
        </p:blipFill>
        <p:spPr>
          <a:xfrm>
            <a:off x="1971675" y="2205037"/>
            <a:ext cx="8248650" cy="2447925"/>
          </a:xfrm>
          <a:prstGeom prst="rect">
            <a:avLst/>
          </a:prstGeom>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My “</a:t>
            </a:r>
            <a:r>
              <a:rPr lang="en-US" sz="3600" dirty="0" err="1"/>
              <a:t>web.config</a:t>
            </a:r>
            <a:r>
              <a:rPr lang="en-US" sz="3600" dirty="0"/>
              <a:t>” File</a:t>
            </a:r>
          </a:p>
        </p:txBody>
      </p:sp>
    </p:spTree>
    <p:extLst>
      <p:ext uri="{BB962C8B-B14F-4D97-AF65-F5344CB8AC3E}">
        <p14:creationId xmlns:p14="http://schemas.microsoft.com/office/powerpoint/2010/main" val="45657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2319</TotalTime>
  <Words>4044</Words>
  <Application>Microsoft Office PowerPoint</Application>
  <PresentationFormat>Widescreen</PresentationFormat>
  <Paragraphs>311</Paragraphs>
  <Slides>23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Software Engineering Session: Week 4 Session 2 Instructor: Eric Pogue</vt:lpstr>
      <vt:lpstr>Scrum Team Standup</vt:lpstr>
      <vt:lpstr>Scrum-of-Scrums Report-out</vt:lpstr>
      <vt:lpstr>PowerPoint Presentation</vt:lpstr>
      <vt:lpstr>Class JSON format… and how to determine your seat</vt:lpstr>
      <vt:lpstr>Class JSON Format</vt:lpstr>
      <vt:lpstr>My “my-information.json” File</vt:lpstr>
      <vt:lpstr>Finding SeatLocation</vt:lpstr>
      <vt:lpstr>My “web.config” File</vt:lpstr>
      <vt:lpstr>Lab (report-out at 12:00)</vt:lpstr>
      <vt:lpstr>PowerPoint Presentation</vt:lpstr>
      <vt:lpstr>Sprint 2 Product Backlog… page 1 of 2</vt:lpstr>
      <vt:lpstr>Sprint 2 Product Backlog… page 2 of 2</vt:lpstr>
      <vt:lpstr>PowerPoint Presentation</vt:lpstr>
      <vt:lpstr>Sprint 3 Product Backlog… page 1 of 3</vt:lpstr>
      <vt:lpstr>Sprint 3 Product Backlog… page 2 of 3</vt:lpstr>
      <vt:lpstr>Sprint 3 Product Backlog… page 3 of 3</vt:lpstr>
      <vt:lpstr>Report-out &amp; Wrap-up </vt:lpstr>
      <vt:lpstr>End of Session</vt:lpstr>
      <vt:lpstr>Previous Assignments</vt:lpstr>
      <vt:lpstr>Assignment (Sprint 1)</vt:lpstr>
      <vt:lpstr>Assignment (Sprint 1b)</vt:lpstr>
      <vt:lpstr>Assignment (for a full week instead if one class period)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179</cp:revision>
  <cp:lastPrinted>2018-02-08T14:16:09Z</cp:lastPrinted>
  <dcterms:created xsi:type="dcterms:W3CDTF">2017-08-24T13:36:27Z</dcterms:created>
  <dcterms:modified xsi:type="dcterms:W3CDTF">2018-02-08T14:29:47Z</dcterms:modified>
</cp:coreProperties>
</file>