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330" r:id="rId3"/>
    <p:sldId id="329" r:id="rId4"/>
    <p:sldId id="331" r:id="rId5"/>
    <p:sldId id="332" r:id="rId6"/>
    <p:sldId id="333" r:id="rId7"/>
    <p:sldId id="334" r:id="rId8"/>
    <p:sldId id="301" r:id="rId9"/>
    <p:sldId id="263" r:id="rId1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5530" autoAdjust="0"/>
  </p:normalViewPr>
  <p:slideViewPr>
    <p:cSldViewPr snapToGrid="0">
      <p:cViewPr varScale="1">
        <p:scale>
          <a:sx n="107" d="100"/>
          <a:sy n="107" d="100"/>
        </p:scale>
        <p:origin x="65" y="2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2/13/2018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Did I get the names correct, </a:t>
            </a:r>
            <a:r>
              <a:rPr lang="en-US" sz="1000" dirty="0" err="1"/>
              <a:t>etc</a:t>
            </a:r>
            <a:r>
              <a:rPr lang="en-US" sz="1000" dirty="0"/>
              <a:t>?</a:t>
            </a:r>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940059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Did I get the names correct, </a:t>
            </a:r>
            <a:r>
              <a:rPr lang="en-US" sz="1000" dirty="0" err="1"/>
              <a:t>etc</a:t>
            </a:r>
            <a:r>
              <a:rPr lang="en-US" sz="1000" dirty="0"/>
              <a:t>?</a:t>
            </a:r>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3402816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Did I get the names correct, </a:t>
            </a:r>
            <a:r>
              <a:rPr lang="en-US" sz="1000" dirty="0" err="1"/>
              <a:t>etc</a:t>
            </a:r>
            <a:r>
              <a:rPr lang="en-US" sz="1000" dirty="0"/>
              <a:t>?</a:t>
            </a:r>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227898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Did I get the names correct, </a:t>
            </a:r>
            <a:r>
              <a:rPr lang="en-US" sz="1000" dirty="0" err="1"/>
              <a:t>etc</a:t>
            </a:r>
            <a:r>
              <a:rPr lang="en-US" sz="1000" dirty="0"/>
              <a:t>?</a:t>
            </a:r>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1799761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Did I get the names correct, </a:t>
            </a:r>
            <a:r>
              <a:rPr lang="en-US" sz="1000" dirty="0" err="1"/>
              <a:t>etc</a:t>
            </a:r>
            <a:r>
              <a:rPr lang="en-US" sz="1000" dirty="0"/>
              <a:t>?</a:t>
            </a:r>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690061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3675143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2/13/2018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Week 5 Session 1</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5025246"/>
          </a:xfrm>
        </p:spPr>
        <p:txBody>
          <a:bodyPr>
            <a:normAutofit/>
          </a:bodyPr>
          <a:lstStyle/>
          <a:p>
            <a:pPr marL="0" indent="0">
              <a:buNone/>
            </a:pPr>
            <a:r>
              <a:rPr lang="en-US" sz="2000" dirty="0"/>
              <a:t>Agenda:</a:t>
            </a:r>
          </a:p>
          <a:p>
            <a:pPr marL="457200" indent="-457200">
              <a:buFont typeface="+mj-lt"/>
              <a:buAutoNum type="arabicPeriod"/>
            </a:pPr>
            <a:r>
              <a:rPr lang="en-US" sz="2000" dirty="0"/>
              <a:t>Scrum of Scrums Standup led by Alex (Project Manager)… Thank you, Ale</a:t>
            </a:r>
          </a:p>
          <a:p>
            <a:pPr marL="457200" indent="-457200">
              <a:buFont typeface="+mj-lt"/>
              <a:buAutoNum type="arabicPeriod"/>
            </a:pPr>
            <a:r>
              <a:rPr lang="en-US" sz="2000" dirty="0"/>
              <a:t>Presentations &amp; </a:t>
            </a:r>
            <a:r>
              <a:rPr lang="en-US" sz="2000"/>
              <a:t>Discussions </a:t>
            </a:r>
          </a:p>
          <a:p>
            <a:pPr marL="457200" indent="-457200">
              <a:buFont typeface="+mj-lt"/>
              <a:buAutoNum type="arabicPeriod"/>
            </a:pPr>
            <a:r>
              <a:rPr lang="en-US" sz="2000"/>
              <a:t>Wrap-up</a:t>
            </a:r>
            <a:endParaRPr lang="en-US" sz="2000" dirty="0"/>
          </a:p>
          <a:p>
            <a:pPr marL="457200" indent="-457200">
              <a:buFont typeface="+mj-lt"/>
              <a:buAutoNum type="arabicPeriod"/>
            </a:pPr>
            <a:endParaRPr lang="en-US" sz="1600" u="sng"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408214"/>
            <a:ext cx="10515600" cy="6356380"/>
          </a:xfrm>
        </p:spPr>
        <p:txBody>
          <a:bodyPr>
            <a:normAutofit/>
          </a:bodyPr>
          <a:lstStyle/>
          <a:p>
            <a:pPr marL="0" indent="0">
              <a:buNone/>
            </a:pPr>
            <a:r>
              <a:rPr lang="en-US" sz="2000" dirty="0"/>
              <a:t>Presentation Schedule:</a:t>
            </a:r>
          </a:p>
          <a:p>
            <a:pPr marL="457200" lvl="1" indent="0">
              <a:buNone/>
            </a:pPr>
            <a:endParaRPr lang="en-US" sz="1800" u="sng" dirty="0"/>
          </a:p>
          <a:p>
            <a:pPr marL="457200" lvl="1" indent="0">
              <a:buNone/>
            </a:pPr>
            <a:r>
              <a:rPr lang="en-US" sz="1800" u="sng" dirty="0"/>
              <a:t>Databases on Azure including “Azure tables vs Azure MongoDB vs Azure other DBs”</a:t>
            </a:r>
            <a:r>
              <a:rPr lang="en-US" sz="1800" dirty="0"/>
              <a:t> </a:t>
            </a:r>
          </a:p>
          <a:p>
            <a:pPr marL="457200" lvl="1" indent="0">
              <a:buNone/>
            </a:pPr>
            <a:r>
              <a:rPr lang="en-US" sz="1800" dirty="0"/>
              <a:t>– by the Ocelots presented by Jake &amp; Thad</a:t>
            </a:r>
          </a:p>
          <a:p>
            <a:pPr marL="457200" lvl="1" indent="0">
              <a:buNone/>
            </a:pPr>
            <a:endParaRPr lang="en-US" sz="1800" u="sng" dirty="0"/>
          </a:p>
          <a:p>
            <a:pPr marL="457200" lvl="1" indent="0">
              <a:buNone/>
            </a:pPr>
            <a:r>
              <a:rPr lang="en-US" sz="1800" u="sng" dirty="0">
                <a:solidFill>
                  <a:schemeClr val="bg1">
                    <a:lumMod val="65000"/>
                  </a:schemeClr>
                </a:solidFill>
              </a:rPr>
              <a:t>JavaScript and NodeJS  with a focus on Azure and including the best Internet based tutorials and/or books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Great White Buffalos presented by </a:t>
            </a:r>
            <a:r>
              <a:rPr lang="en-US" sz="1800" dirty="0" err="1">
                <a:solidFill>
                  <a:schemeClr val="bg1">
                    <a:lumMod val="65000"/>
                  </a:schemeClr>
                </a:solidFill>
              </a:rPr>
              <a:t>Cris</a:t>
            </a:r>
            <a:r>
              <a:rPr lang="en-US" sz="1800" dirty="0">
                <a:solidFill>
                  <a:schemeClr val="bg1">
                    <a:lumMod val="65000"/>
                  </a:schemeClr>
                </a:solidFill>
              </a:rPr>
              <a:t> &amp; Nick</a:t>
            </a:r>
          </a:p>
          <a:p>
            <a:pPr marL="457200" lvl="1" indent="0">
              <a:buNone/>
            </a:pPr>
            <a:endParaRPr lang="en-US" sz="1800" u="sng" dirty="0">
              <a:solidFill>
                <a:schemeClr val="bg1">
                  <a:lumMod val="65000"/>
                </a:schemeClr>
              </a:solidFill>
            </a:endParaRPr>
          </a:p>
          <a:p>
            <a:pPr marL="457200" lvl="1" indent="0">
              <a:buNone/>
            </a:pPr>
            <a:r>
              <a:rPr lang="en-US" sz="1800" u="sng" dirty="0">
                <a:solidFill>
                  <a:schemeClr val="bg1">
                    <a:lumMod val="65000"/>
                  </a:schemeClr>
                </a:solidFill>
              </a:rPr>
              <a:t>Cloud/Azure based Authentication/Authorization services and how they could be integrated into a NodeJS based application</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Lewis </a:t>
            </a:r>
            <a:r>
              <a:rPr lang="en-US" sz="1800" dirty="0" err="1">
                <a:solidFill>
                  <a:schemeClr val="bg1">
                    <a:lumMod val="65000"/>
                  </a:schemeClr>
                </a:solidFill>
              </a:rPr>
              <a:t>Honeybadgers</a:t>
            </a:r>
            <a:r>
              <a:rPr lang="en-US" sz="1800" dirty="0">
                <a:solidFill>
                  <a:schemeClr val="bg1">
                    <a:lumMod val="65000"/>
                  </a:schemeClr>
                </a:solidFill>
              </a:rPr>
              <a:t> presented by Kevin and Louie</a:t>
            </a:r>
          </a:p>
          <a:p>
            <a:pPr marL="457200" lvl="1" indent="0">
              <a:buNone/>
            </a:pPr>
            <a:endParaRPr lang="en-US" sz="1800" u="sng" dirty="0">
              <a:solidFill>
                <a:schemeClr val="bg1">
                  <a:lumMod val="65000"/>
                </a:schemeClr>
              </a:solidFill>
            </a:endParaRPr>
          </a:p>
          <a:p>
            <a:pPr marL="457200" lvl="1" indent="0">
              <a:buNone/>
            </a:pPr>
            <a:r>
              <a:rPr lang="en-US" sz="1800" u="sng" dirty="0">
                <a:solidFill>
                  <a:schemeClr val="bg1">
                    <a:lumMod val="65000"/>
                  </a:schemeClr>
                </a:solidFill>
              </a:rPr>
              <a:t>Databases on Azure including “Azure tables vs Azure MongoDB vs Azure other DBs”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Back Row Bandicoots presented by Tyler and Joe</a:t>
            </a:r>
          </a:p>
          <a:p>
            <a:pPr marL="457200" lvl="1" indent="0">
              <a:buNone/>
            </a:pPr>
            <a:endParaRPr lang="en-US" sz="1800" u="sng" dirty="0">
              <a:solidFill>
                <a:schemeClr val="bg1">
                  <a:lumMod val="65000"/>
                </a:schemeClr>
              </a:solidFill>
            </a:endParaRPr>
          </a:p>
          <a:p>
            <a:pPr marL="457200" lvl="1" indent="0">
              <a:buNone/>
            </a:pPr>
            <a:r>
              <a:rPr lang="en-US" sz="1800" u="sng" dirty="0">
                <a:solidFill>
                  <a:schemeClr val="bg1">
                    <a:lumMod val="65000"/>
                  </a:schemeClr>
                </a:solidFill>
              </a:rPr>
              <a:t>JavaScript and NodeJS  with a focus on Azure and including the best Internet based tutorials and/or books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Flamingos presented by Lenny</a:t>
            </a:r>
          </a:p>
          <a:p>
            <a:pPr marL="457200" lvl="1" indent="0">
              <a:buNone/>
            </a:pPr>
            <a:endParaRPr lang="en-US" sz="1800" u="sng" dirty="0"/>
          </a:p>
          <a:p>
            <a:pPr marL="457200" lvl="1" indent="0">
              <a:buNone/>
            </a:pPr>
            <a:endParaRPr lang="en-US" sz="1800" u="sng" dirty="0"/>
          </a:p>
          <a:p>
            <a:pPr marL="457200" lvl="1" indent="0">
              <a:buNone/>
            </a:pPr>
            <a:r>
              <a:rPr lang="en-US" sz="1800" dirty="0"/>
              <a:t>Note that presentations may carry over to Thursday as needed.</a:t>
            </a:r>
          </a:p>
        </p:txBody>
      </p:sp>
    </p:spTree>
    <p:extLst>
      <p:ext uri="{BB962C8B-B14F-4D97-AF65-F5344CB8AC3E}">
        <p14:creationId xmlns:p14="http://schemas.microsoft.com/office/powerpoint/2010/main" val="180515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408214"/>
            <a:ext cx="10515600" cy="6356380"/>
          </a:xfrm>
        </p:spPr>
        <p:txBody>
          <a:bodyPr>
            <a:normAutofit/>
          </a:bodyPr>
          <a:lstStyle/>
          <a:p>
            <a:pPr marL="0" indent="0">
              <a:buNone/>
            </a:pPr>
            <a:r>
              <a:rPr lang="en-US" sz="2000" dirty="0"/>
              <a:t>Presentation Schedule:</a:t>
            </a:r>
          </a:p>
          <a:p>
            <a:pPr marL="457200" lvl="1" indent="0">
              <a:buNone/>
            </a:pPr>
            <a:endParaRPr lang="en-US" sz="1800" u="sng" dirty="0"/>
          </a:p>
          <a:p>
            <a:pPr marL="457200" lvl="1" indent="0">
              <a:buNone/>
            </a:pPr>
            <a:r>
              <a:rPr lang="en-US" sz="1800" u="sng" dirty="0">
                <a:solidFill>
                  <a:schemeClr val="bg1">
                    <a:lumMod val="65000"/>
                  </a:schemeClr>
                </a:solidFill>
              </a:rPr>
              <a:t>Databases on Azure including “Azure tables vs Azure MongoDB vs Azure other DBs”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Ocelots presented by Jake &amp; Thad</a:t>
            </a:r>
          </a:p>
          <a:p>
            <a:pPr marL="457200" lvl="1" indent="0">
              <a:buNone/>
            </a:pPr>
            <a:endParaRPr lang="en-US" sz="1800" u="sng" dirty="0"/>
          </a:p>
          <a:p>
            <a:pPr marL="457200" lvl="1" indent="0">
              <a:buNone/>
            </a:pPr>
            <a:r>
              <a:rPr lang="en-US" sz="1800" u="sng" dirty="0"/>
              <a:t>JavaScript and NodeJS  with a focus on Azure and including the best Internet based tutorials and/or books</a:t>
            </a:r>
            <a:r>
              <a:rPr lang="en-US" sz="1800" dirty="0"/>
              <a:t> </a:t>
            </a:r>
          </a:p>
          <a:p>
            <a:pPr marL="457200" lvl="1" indent="0">
              <a:buNone/>
            </a:pPr>
            <a:r>
              <a:rPr lang="en-US" sz="1800" dirty="0"/>
              <a:t>– by the Great White Buffalos presented by </a:t>
            </a:r>
            <a:r>
              <a:rPr lang="en-US" sz="1800" dirty="0" err="1"/>
              <a:t>Cris</a:t>
            </a:r>
            <a:r>
              <a:rPr lang="en-US" sz="1800" dirty="0"/>
              <a:t> &amp; Nick</a:t>
            </a:r>
          </a:p>
          <a:p>
            <a:pPr marL="457200" lvl="1" indent="0">
              <a:buNone/>
            </a:pPr>
            <a:endParaRPr lang="en-US" sz="1800" u="sng" dirty="0"/>
          </a:p>
          <a:p>
            <a:pPr marL="457200" lvl="1" indent="0">
              <a:buNone/>
            </a:pPr>
            <a:r>
              <a:rPr lang="en-US" sz="1800" u="sng" dirty="0">
                <a:solidFill>
                  <a:schemeClr val="bg1">
                    <a:lumMod val="65000"/>
                  </a:schemeClr>
                </a:solidFill>
              </a:rPr>
              <a:t>Cloud/Azure based Authentication/Authorization services and how they could be integrated into a NodeJS based application</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Lewis </a:t>
            </a:r>
            <a:r>
              <a:rPr lang="en-US" sz="1800" dirty="0" err="1">
                <a:solidFill>
                  <a:schemeClr val="bg1">
                    <a:lumMod val="65000"/>
                  </a:schemeClr>
                </a:solidFill>
              </a:rPr>
              <a:t>Honeybadgers</a:t>
            </a:r>
            <a:r>
              <a:rPr lang="en-US" sz="1800" dirty="0">
                <a:solidFill>
                  <a:schemeClr val="bg1">
                    <a:lumMod val="65000"/>
                  </a:schemeClr>
                </a:solidFill>
              </a:rPr>
              <a:t> presented by Kevin and Louie</a:t>
            </a:r>
          </a:p>
          <a:p>
            <a:pPr marL="457200" lvl="1" indent="0">
              <a:buNone/>
            </a:pPr>
            <a:endParaRPr lang="en-US" sz="1800" u="sng" dirty="0">
              <a:solidFill>
                <a:schemeClr val="bg1">
                  <a:lumMod val="65000"/>
                </a:schemeClr>
              </a:solidFill>
            </a:endParaRPr>
          </a:p>
          <a:p>
            <a:pPr marL="457200" lvl="1" indent="0">
              <a:buNone/>
            </a:pPr>
            <a:r>
              <a:rPr lang="en-US" sz="1800" u="sng" dirty="0">
                <a:solidFill>
                  <a:schemeClr val="bg1">
                    <a:lumMod val="65000"/>
                  </a:schemeClr>
                </a:solidFill>
              </a:rPr>
              <a:t>Databases on Azure including “Azure tables vs Azure MongoDB vs Azure other DBs”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Back Row Bandicoots presented by Tyler and Joe</a:t>
            </a:r>
          </a:p>
          <a:p>
            <a:pPr marL="457200" lvl="1" indent="0">
              <a:buNone/>
            </a:pPr>
            <a:endParaRPr lang="en-US" sz="1800" u="sng" dirty="0">
              <a:solidFill>
                <a:schemeClr val="bg1">
                  <a:lumMod val="65000"/>
                </a:schemeClr>
              </a:solidFill>
            </a:endParaRPr>
          </a:p>
          <a:p>
            <a:pPr marL="457200" lvl="1" indent="0">
              <a:buNone/>
            </a:pPr>
            <a:r>
              <a:rPr lang="en-US" sz="1800" u="sng" dirty="0">
                <a:solidFill>
                  <a:schemeClr val="bg1">
                    <a:lumMod val="65000"/>
                  </a:schemeClr>
                </a:solidFill>
              </a:rPr>
              <a:t>JavaScript and NodeJS  with a focus on Azure and including the best Internet based tutorials and/or books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Flamingos presented by Lenny</a:t>
            </a:r>
          </a:p>
          <a:p>
            <a:pPr marL="457200" lvl="1" indent="0">
              <a:buNone/>
            </a:pPr>
            <a:endParaRPr lang="en-US" sz="1800" u="sng" dirty="0"/>
          </a:p>
          <a:p>
            <a:pPr marL="457200" lvl="1" indent="0">
              <a:buNone/>
            </a:pPr>
            <a:endParaRPr lang="en-US" sz="1800" u="sng" dirty="0"/>
          </a:p>
        </p:txBody>
      </p:sp>
    </p:spTree>
    <p:extLst>
      <p:ext uri="{BB962C8B-B14F-4D97-AF65-F5344CB8AC3E}">
        <p14:creationId xmlns:p14="http://schemas.microsoft.com/office/powerpoint/2010/main" val="104328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408214"/>
            <a:ext cx="10515600" cy="6356380"/>
          </a:xfrm>
        </p:spPr>
        <p:txBody>
          <a:bodyPr>
            <a:normAutofit/>
          </a:bodyPr>
          <a:lstStyle/>
          <a:p>
            <a:pPr marL="0" indent="0">
              <a:buNone/>
            </a:pPr>
            <a:r>
              <a:rPr lang="en-US" sz="2000" dirty="0"/>
              <a:t>Presentation Schedule:</a:t>
            </a:r>
          </a:p>
          <a:p>
            <a:pPr marL="457200" lvl="1" indent="0">
              <a:buNone/>
            </a:pPr>
            <a:endParaRPr lang="en-US" sz="1800" u="sng" dirty="0"/>
          </a:p>
          <a:p>
            <a:pPr marL="457200" lvl="1" indent="0">
              <a:buNone/>
            </a:pPr>
            <a:r>
              <a:rPr lang="en-US" sz="1800" u="sng" dirty="0">
                <a:solidFill>
                  <a:schemeClr val="bg1">
                    <a:lumMod val="65000"/>
                  </a:schemeClr>
                </a:solidFill>
              </a:rPr>
              <a:t>Databases on Azure including “Azure tables vs Azure MongoDB vs Azure other DBs”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Ocelots presented by Jake &amp; Thad</a:t>
            </a:r>
          </a:p>
          <a:p>
            <a:pPr marL="457200" lvl="1" indent="0">
              <a:buNone/>
            </a:pPr>
            <a:endParaRPr lang="en-US" sz="1800" u="sng" dirty="0">
              <a:solidFill>
                <a:schemeClr val="bg1">
                  <a:lumMod val="65000"/>
                </a:schemeClr>
              </a:solidFill>
            </a:endParaRPr>
          </a:p>
          <a:p>
            <a:pPr marL="457200" lvl="1" indent="0">
              <a:buNone/>
            </a:pPr>
            <a:r>
              <a:rPr lang="en-US" sz="1800" u="sng" dirty="0">
                <a:solidFill>
                  <a:schemeClr val="bg1">
                    <a:lumMod val="65000"/>
                  </a:schemeClr>
                </a:solidFill>
              </a:rPr>
              <a:t>JavaScript and NodeJS  with a focus on Azure and including the best Internet based tutorials and/or books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Great White Buffalos presented by </a:t>
            </a:r>
            <a:r>
              <a:rPr lang="en-US" sz="1800" dirty="0" err="1">
                <a:solidFill>
                  <a:schemeClr val="bg1">
                    <a:lumMod val="65000"/>
                  </a:schemeClr>
                </a:solidFill>
              </a:rPr>
              <a:t>Cris</a:t>
            </a:r>
            <a:r>
              <a:rPr lang="en-US" sz="1800" dirty="0">
                <a:solidFill>
                  <a:schemeClr val="bg1">
                    <a:lumMod val="65000"/>
                  </a:schemeClr>
                </a:solidFill>
              </a:rPr>
              <a:t> &amp; Nick</a:t>
            </a:r>
          </a:p>
          <a:p>
            <a:pPr marL="457200" lvl="1" indent="0">
              <a:buNone/>
            </a:pPr>
            <a:endParaRPr lang="en-US" sz="1800" u="sng" dirty="0"/>
          </a:p>
          <a:p>
            <a:pPr marL="457200" lvl="1" indent="0">
              <a:buNone/>
            </a:pPr>
            <a:r>
              <a:rPr lang="en-US" sz="1800" u="sng" dirty="0"/>
              <a:t>Cloud/Azure based Authentication/Authorization services and how they could be integrated into a NodeJS based application</a:t>
            </a:r>
            <a:r>
              <a:rPr lang="en-US" sz="1800" dirty="0"/>
              <a:t> </a:t>
            </a:r>
          </a:p>
          <a:p>
            <a:pPr marL="457200" lvl="1" indent="0">
              <a:buNone/>
            </a:pPr>
            <a:r>
              <a:rPr lang="en-US" sz="1800" dirty="0"/>
              <a:t>– by the Lewis </a:t>
            </a:r>
            <a:r>
              <a:rPr lang="en-US" sz="1800" dirty="0" err="1"/>
              <a:t>Honeybadgers</a:t>
            </a:r>
            <a:r>
              <a:rPr lang="en-US" sz="1800" dirty="0"/>
              <a:t> presented by Kevin and Louie</a:t>
            </a:r>
          </a:p>
          <a:p>
            <a:pPr marL="457200" lvl="1" indent="0">
              <a:buNone/>
            </a:pPr>
            <a:endParaRPr lang="en-US" sz="1800" u="sng" dirty="0"/>
          </a:p>
          <a:p>
            <a:pPr marL="457200" lvl="1" indent="0">
              <a:buNone/>
            </a:pPr>
            <a:r>
              <a:rPr lang="en-US" sz="1800" u="sng" dirty="0">
                <a:solidFill>
                  <a:schemeClr val="bg1">
                    <a:lumMod val="65000"/>
                  </a:schemeClr>
                </a:solidFill>
              </a:rPr>
              <a:t>Databases on Azure including “Azure tables vs Azure MongoDB vs Azure other DBs”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Back Row Bandicoots presented by Tyler and Joe</a:t>
            </a:r>
          </a:p>
          <a:p>
            <a:pPr marL="457200" lvl="1" indent="0">
              <a:buNone/>
            </a:pPr>
            <a:endParaRPr lang="en-US" sz="1800" u="sng" dirty="0">
              <a:solidFill>
                <a:schemeClr val="bg1">
                  <a:lumMod val="65000"/>
                </a:schemeClr>
              </a:solidFill>
            </a:endParaRPr>
          </a:p>
          <a:p>
            <a:pPr marL="457200" lvl="1" indent="0">
              <a:buNone/>
            </a:pPr>
            <a:r>
              <a:rPr lang="en-US" sz="1800" u="sng" dirty="0">
                <a:solidFill>
                  <a:schemeClr val="bg1">
                    <a:lumMod val="65000"/>
                  </a:schemeClr>
                </a:solidFill>
              </a:rPr>
              <a:t>JavaScript and NodeJS  with a focus on Azure and including the best Internet based tutorials and/or books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Flamingos presented by Lenny</a:t>
            </a:r>
          </a:p>
          <a:p>
            <a:pPr marL="457200" lvl="1" indent="0">
              <a:buNone/>
            </a:pPr>
            <a:endParaRPr lang="en-US" sz="1800" u="sng" dirty="0"/>
          </a:p>
          <a:p>
            <a:pPr marL="457200" lvl="1" indent="0">
              <a:buNone/>
            </a:pPr>
            <a:endParaRPr lang="en-US" sz="1800" u="sng" dirty="0"/>
          </a:p>
        </p:txBody>
      </p:sp>
    </p:spTree>
    <p:extLst>
      <p:ext uri="{BB962C8B-B14F-4D97-AF65-F5344CB8AC3E}">
        <p14:creationId xmlns:p14="http://schemas.microsoft.com/office/powerpoint/2010/main" val="253810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408214"/>
            <a:ext cx="10515600" cy="6356380"/>
          </a:xfrm>
        </p:spPr>
        <p:txBody>
          <a:bodyPr>
            <a:normAutofit/>
          </a:bodyPr>
          <a:lstStyle/>
          <a:p>
            <a:pPr marL="0" indent="0">
              <a:buNone/>
            </a:pPr>
            <a:r>
              <a:rPr lang="en-US" sz="2000" dirty="0"/>
              <a:t>Presentation Schedule:</a:t>
            </a:r>
          </a:p>
          <a:p>
            <a:pPr marL="457200" lvl="1" indent="0">
              <a:buNone/>
            </a:pPr>
            <a:endParaRPr lang="en-US" sz="1800" u="sng" dirty="0"/>
          </a:p>
          <a:p>
            <a:pPr marL="457200" lvl="1" indent="0">
              <a:buNone/>
            </a:pPr>
            <a:r>
              <a:rPr lang="en-US" sz="1800" u="sng" dirty="0">
                <a:solidFill>
                  <a:schemeClr val="bg1">
                    <a:lumMod val="65000"/>
                  </a:schemeClr>
                </a:solidFill>
              </a:rPr>
              <a:t>Databases on Azure including “Azure tables vs Azure MongoDB vs Azure other DBs”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Ocelots presented by Jake &amp; Thad</a:t>
            </a:r>
          </a:p>
          <a:p>
            <a:pPr marL="457200" lvl="1" indent="0">
              <a:buNone/>
            </a:pPr>
            <a:endParaRPr lang="en-US" sz="1800" u="sng" dirty="0">
              <a:solidFill>
                <a:schemeClr val="bg1">
                  <a:lumMod val="65000"/>
                </a:schemeClr>
              </a:solidFill>
            </a:endParaRPr>
          </a:p>
          <a:p>
            <a:pPr marL="457200" lvl="1" indent="0">
              <a:buNone/>
            </a:pPr>
            <a:r>
              <a:rPr lang="en-US" sz="1800" u="sng" dirty="0">
                <a:solidFill>
                  <a:schemeClr val="bg1">
                    <a:lumMod val="65000"/>
                  </a:schemeClr>
                </a:solidFill>
              </a:rPr>
              <a:t>JavaScript and NodeJS  with a focus on Azure and including the best Internet based tutorials and/or books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Great White Buffalos presented by </a:t>
            </a:r>
            <a:r>
              <a:rPr lang="en-US" sz="1800" dirty="0" err="1">
                <a:solidFill>
                  <a:schemeClr val="bg1">
                    <a:lumMod val="65000"/>
                  </a:schemeClr>
                </a:solidFill>
              </a:rPr>
              <a:t>Cris</a:t>
            </a:r>
            <a:r>
              <a:rPr lang="en-US" sz="1800" dirty="0">
                <a:solidFill>
                  <a:schemeClr val="bg1">
                    <a:lumMod val="65000"/>
                  </a:schemeClr>
                </a:solidFill>
              </a:rPr>
              <a:t> &amp; Nick</a:t>
            </a:r>
          </a:p>
          <a:p>
            <a:pPr marL="457200" lvl="1" indent="0">
              <a:buNone/>
            </a:pPr>
            <a:endParaRPr lang="en-US" sz="1800" u="sng" dirty="0">
              <a:solidFill>
                <a:schemeClr val="bg1">
                  <a:lumMod val="65000"/>
                </a:schemeClr>
              </a:solidFill>
            </a:endParaRPr>
          </a:p>
          <a:p>
            <a:pPr marL="457200" lvl="1" indent="0">
              <a:buNone/>
            </a:pPr>
            <a:r>
              <a:rPr lang="en-US" sz="1800" u="sng" dirty="0">
                <a:solidFill>
                  <a:schemeClr val="bg1">
                    <a:lumMod val="65000"/>
                  </a:schemeClr>
                </a:solidFill>
              </a:rPr>
              <a:t>Cloud/Azure based Authentication/Authorization services and how they could be integrated into a NodeJS based application</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Lewis </a:t>
            </a:r>
            <a:r>
              <a:rPr lang="en-US" sz="1800" dirty="0" err="1">
                <a:solidFill>
                  <a:schemeClr val="bg1">
                    <a:lumMod val="65000"/>
                  </a:schemeClr>
                </a:solidFill>
              </a:rPr>
              <a:t>Honeybadgers</a:t>
            </a:r>
            <a:r>
              <a:rPr lang="en-US" sz="1800" dirty="0">
                <a:solidFill>
                  <a:schemeClr val="bg1">
                    <a:lumMod val="65000"/>
                  </a:schemeClr>
                </a:solidFill>
              </a:rPr>
              <a:t> presented by Kevin and Louie</a:t>
            </a:r>
          </a:p>
          <a:p>
            <a:pPr marL="457200" lvl="1" indent="0">
              <a:buNone/>
            </a:pPr>
            <a:endParaRPr lang="en-US" sz="1800" u="sng" dirty="0"/>
          </a:p>
          <a:p>
            <a:pPr marL="457200" lvl="1" indent="0">
              <a:buNone/>
            </a:pPr>
            <a:r>
              <a:rPr lang="en-US" sz="1800" u="sng" dirty="0"/>
              <a:t>Databases on Azure including “Azure tables vs Azure MongoDB vs Azure other DBs”</a:t>
            </a:r>
            <a:r>
              <a:rPr lang="en-US" sz="1800" dirty="0"/>
              <a:t> </a:t>
            </a:r>
          </a:p>
          <a:p>
            <a:pPr marL="457200" lvl="1" indent="0">
              <a:buNone/>
            </a:pPr>
            <a:r>
              <a:rPr lang="en-US" sz="1800" dirty="0"/>
              <a:t>– by the Back Row Bandicoots presented by Tyler and Joe</a:t>
            </a:r>
          </a:p>
          <a:p>
            <a:pPr marL="457200" lvl="1" indent="0">
              <a:buNone/>
            </a:pPr>
            <a:endParaRPr lang="en-US" sz="1800" u="sng" dirty="0"/>
          </a:p>
          <a:p>
            <a:pPr marL="457200" lvl="1" indent="0">
              <a:buNone/>
            </a:pPr>
            <a:r>
              <a:rPr lang="en-US" sz="1800" u="sng" dirty="0">
                <a:solidFill>
                  <a:schemeClr val="bg1">
                    <a:lumMod val="65000"/>
                  </a:schemeClr>
                </a:solidFill>
              </a:rPr>
              <a:t>JavaScript and NodeJS  with a focus on Azure and including the best Internet based tutorials and/or books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Flamingos presented by Lenny</a:t>
            </a:r>
          </a:p>
          <a:p>
            <a:pPr marL="457200" lvl="1" indent="0">
              <a:buNone/>
            </a:pPr>
            <a:endParaRPr lang="en-US" sz="1800" u="sng" dirty="0"/>
          </a:p>
          <a:p>
            <a:pPr marL="457200" lvl="1" indent="0">
              <a:buNone/>
            </a:pPr>
            <a:endParaRPr lang="en-US" sz="1800" u="sng" dirty="0"/>
          </a:p>
        </p:txBody>
      </p:sp>
    </p:spTree>
    <p:extLst>
      <p:ext uri="{BB962C8B-B14F-4D97-AF65-F5344CB8AC3E}">
        <p14:creationId xmlns:p14="http://schemas.microsoft.com/office/powerpoint/2010/main" val="379648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408214"/>
            <a:ext cx="10515600" cy="6356380"/>
          </a:xfrm>
        </p:spPr>
        <p:txBody>
          <a:bodyPr>
            <a:normAutofit/>
          </a:bodyPr>
          <a:lstStyle/>
          <a:p>
            <a:pPr marL="0" indent="0">
              <a:buNone/>
            </a:pPr>
            <a:r>
              <a:rPr lang="en-US" sz="2000" dirty="0"/>
              <a:t>Presentation Schedule:</a:t>
            </a:r>
          </a:p>
          <a:p>
            <a:pPr marL="457200" lvl="1" indent="0">
              <a:buNone/>
            </a:pPr>
            <a:endParaRPr lang="en-US" sz="1800" u="sng" dirty="0"/>
          </a:p>
          <a:p>
            <a:pPr marL="457200" lvl="1" indent="0">
              <a:buNone/>
            </a:pPr>
            <a:r>
              <a:rPr lang="en-US" sz="1800" u="sng" dirty="0">
                <a:solidFill>
                  <a:schemeClr val="bg1">
                    <a:lumMod val="65000"/>
                  </a:schemeClr>
                </a:solidFill>
              </a:rPr>
              <a:t>Databases on Azure including “Azure tables vs Azure MongoDB vs Azure other DBs”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Ocelots presented by Jake &amp; Thad</a:t>
            </a:r>
          </a:p>
          <a:p>
            <a:pPr marL="457200" lvl="1" indent="0">
              <a:buNone/>
            </a:pPr>
            <a:endParaRPr lang="en-US" sz="1800" u="sng" dirty="0">
              <a:solidFill>
                <a:schemeClr val="bg1">
                  <a:lumMod val="65000"/>
                </a:schemeClr>
              </a:solidFill>
            </a:endParaRPr>
          </a:p>
          <a:p>
            <a:pPr marL="457200" lvl="1" indent="0">
              <a:buNone/>
            </a:pPr>
            <a:r>
              <a:rPr lang="en-US" sz="1800" u="sng" dirty="0">
                <a:solidFill>
                  <a:schemeClr val="bg1">
                    <a:lumMod val="65000"/>
                  </a:schemeClr>
                </a:solidFill>
              </a:rPr>
              <a:t>JavaScript and NodeJS  with a focus on Azure and including the best Internet based tutorials and/or books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Great White Buffalos presented by </a:t>
            </a:r>
            <a:r>
              <a:rPr lang="en-US" sz="1800" dirty="0" err="1">
                <a:solidFill>
                  <a:schemeClr val="bg1">
                    <a:lumMod val="65000"/>
                  </a:schemeClr>
                </a:solidFill>
              </a:rPr>
              <a:t>Cris</a:t>
            </a:r>
            <a:r>
              <a:rPr lang="en-US" sz="1800" dirty="0">
                <a:solidFill>
                  <a:schemeClr val="bg1">
                    <a:lumMod val="65000"/>
                  </a:schemeClr>
                </a:solidFill>
              </a:rPr>
              <a:t> &amp; Nick</a:t>
            </a:r>
          </a:p>
          <a:p>
            <a:pPr marL="457200" lvl="1" indent="0">
              <a:buNone/>
            </a:pPr>
            <a:endParaRPr lang="en-US" sz="1800" u="sng" dirty="0">
              <a:solidFill>
                <a:schemeClr val="bg1">
                  <a:lumMod val="65000"/>
                </a:schemeClr>
              </a:solidFill>
            </a:endParaRPr>
          </a:p>
          <a:p>
            <a:pPr marL="457200" lvl="1" indent="0">
              <a:buNone/>
            </a:pPr>
            <a:r>
              <a:rPr lang="en-US" sz="1800" u="sng" dirty="0">
                <a:solidFill>
                  <a:schemeClr val="bg1">
                    <a:lumMod val="65000"/>
                  </a:schemeClr>
                </a:solidFill>
              </a:rPr>
              <a:t>Cloud/Azure based Authentication/Authorization services and how they could be integrated into a NodeJS based application</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Lewis </a:t>
            </a:r>
            <a:r>
              <a:rPr lang="en-US" sz="1800" dirty="0" err="1">
                <a:solidFill>
                  <a:schemeClr val="bg1">
                    <a:lumMod val="65000"/>
                  </a:schemeClr>
                </a:solidFill>
              </a:rPr>
              <a:t>Honeybadgers</a:t>
            </a:r>
            <a:r>
              <a:rPr lang="en-US" sz="1800" dirty="0">
                <a:solidFill>
                  <a:schemeClr val="bg1">
                    <a:lumMod val="65000"/>
                  </a:schemeClr>
                </a:solidFill>
              </a:rPr>
              <a:t> presented by Kevin and Louie</a:t>
            </a:r>
          </a:p>
          <a:p>
            <a:pPr marL="457200" lvl="1" indent="0">
              <a:buNone/>
            </a:pPr>
            <a:endParaRPr lang="en-US" sz="1800" u="sng" dirty="0">
              <a:solidFill>
                <a:schemeClr val="bg1">
                  <a:lumMod val="65000"/>
                </a:schemeClr>
              </a:solidFill>
            </a:endParaRPr>
          </a:p>
          <a:p>
            <a:pPr marL="457200" lvl="1" indent="0">
              <a:buNone/>
            </a:pPr>
            <a:r>
              <a:rPr lang="en-US" sz="1800" u="sng" dirty="0">
                <a:solidFill>
                  <a:schemeClr val="bg1">
                    <a:lumMod val="65000"/>
                  </a:schemeClr>
                </a:solidFill>
              </a:rPr>
              <a:t>Databases on Azure including “Azure tables vs Azure MongoDB vs Azure other DBs”</a:t>
            </a:r>
            <a:r>
              <a:rPr lang="en-US" sz="1800" dirty="0">
                <a:solidFill>
                  <a:schemeClr val="bg1">
                    <a:lumMod val="65000"/>
                  </a:schemeClr>
                </a:solidFill>
              </a:rPr>
              <a:t> </a:t>
            </a:r>
          </a:p>
          <a:p>
            <a:pPr marL="457200" lvl="1" indent="0">
              <a:buNone/>
            </a:pPr>
            <a:r>
              <a:rPr lang="en-US" sz="1800" dirty="0">
                <a:solidFill>
                  <a:schemeClr val="bg1">
                    <a:lumMod val="65000"/>
                  </a:schemeClr>
                </a:solidFill>
              </a:rPr>
              <a:t>– by the Back Row Bandicoots presented by Tyler and Joe</a:t>
            </a:r>
          </a:p>
          <a:p>
            <a:pPr marL="457200" lvl="1" indent="0">
              <a:buNone/>
            </a:pPr>
            <a:endParaRPr lang="en-US" sz="1800" u="sng" dirty="0"/>
          </a:p>
          <a:p>
            <a:pPr marL="457200" lvl="1" indent="0">
              <a:buNone/>
            </a:pPr>
            <a:r>
              <a:rPr lang="en-US" sz="1800" u="sng" dirty="0"/>
              <a:t>JavaScript and NodeJS  with a focus on Azure and including the best Internet based tutorials and/or books</a:t>
            </a:r>
            <a:r>
              <a:rPr lang="en-US" sz="1800" dirty="0"/>
              <a:t> </a:t>
            </a:r>
          </a:p>
          <a:p>
            <a:pPr marL="457200" lvl="1" indent="0">
              <a:buNone/>
            </a:pPr>
            <a:r>
              <a:rPr lang="en-US" sz="1800" dirty="0"/>
              <a:t>– by the Flamingos presented by Lenny</a:t>
            </a:r>
          </a:p>
          <a:p>
            <a:pPr marL="457200" lvl="1" indent="0">
              <a:buNone/>
            </a:pPr>
            <a:endParaRPr lang="en-US" sz="1800" u="sng" dirty="0"/>
          </a:p>
        </p:txBody>
      </p:sp>
    </p:spTree>
    <p:extLst>
      <p:ext uri="{BB962C8B-B14F-4D97-AF65-F5344CB8AC3E}">
        <p14:creationId xmlns:p14="http://schemas.microsoft.com/office/powerpoint/2010/main" val="368062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374099"/>
          </a:xfrm>
        </p:spPr>
        <p:txBody>
          <a:bodyPr>
            <a:normAutofit/>
          </a:bodyPr>
          <a:lstStyle/>
          <a:p>
            <a:r>
              <a:rPr lang="en-US" sz="4800" dirty="0"/>
              <a:t>Wrap-up</a:t>
            </a:r>
            <a:br>
              <a:rPr lang="en-US" sz="4800" dirty="0"/>
            </a:br>
            <a:endParaRPr lang="en-US" sz="4800" dirty="0"/>
          </a:p>
        </p:txBody>
      </p:sp>
    </p:spTree>
    <p:extLst>
      <p:ext uri="{BB962C8B-B14F-4D97-AF65-F5344CB8AC3E}">
        <p14:creationId xmlns:p14="http://schemas.microsoft.com/office/powerpoint/2010/main" val="155943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2180</TotalTime>
  <Words>884</Words>
  <Application>Microsoft Office PowerPoint</Application>
  <PresentationFormat>Widescreen</PresentationFormat>
  <Paragraphs>110</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Software Engineering Session: Week 5 Session 1 Instructor: Eric Pogue</vt:lpstr>
      <vt:lpstr>PowerPoint Presentation</vt:lpstr>
      <vt:lpstr>Scrum-of-Scrums Report-out</vt:lpstr>
      <vt:lpstr>PowerPoint Presentation</vt:lpstr>
      <vt:lpstr>PowerPoint Presentation</vt:lpstr>
      <vt:lpstr>PowerPoint Presentation</vt:lpstr>
      <vt:lpstr>PowerPoint Presentation</vt:lpstr>
      <vt:lpstr>Wrap-up </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158</cp:revision>
  <cp:lastPrinted>2018-01-25T14:28:13Z</cp:lastPrinted>
  <dcterms:created xsi:type="dcterms:W3CDTF">2017-08-24T13:36:27Z</dcterms:created>
  <dcterms:modified xsi:type="dcterms:W3CDTF">2018-02-13T18:23:02Z</dcterms:modified>
</cp:coreProperties>
</file>