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29" r:id="rId3"/>
    <p:sldId id="330" r:id="rId4"/>
    <p:sldId id="332" r:id="rId5"/>
    <p:sldId id="331" r:id="rId6"/>
    <p:sldId id="339" r:id="rId7"/>
    <p:sldId id="337" r:id="rId8"/>
    <p:sldId id="338" r:id="rId9"/>
    <p:sldId id="334" r:id="rId10"/>
    <p:sldId id="335" r:id="rId11"/>
    <p:sldId id="336" r:id="rId12"/>
    <p:sldId id="333" r:id="rId13"/>
    <p:sldId id="263"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65993" autoAdjust="0"/>
  </p:normalViewPr>
  <p:slideViewPr>
    <p:cSldViewPr snapToGrid="0">
      <p:cViewPr varScale="1">
        <p:scale>
          <a:sx n="134" d="100"/>
          <a:sy n="134" d="100"/>
        </p:scale>
        <p:origin x="2376"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2/14/2018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867876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Did I get the names correct, </a:t>
            </a:r>
            <a:r>
              <a:rPr lang="en-US" sz="1000" dirty="0" err="1"/>
              <a:t>etc</a:t>
            </a:r>
            <a:r>
              <a:rPr lang="en-US" sz="1000" dirty="0"/>
              <a:t>?</a:t>
            </a:r>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1234946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55006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Notes:</a:t>
            </a:r>
          </a:p>
          <a:p>
            <a:r>
              <a:rPr lang="en-US" sz="1000" dirty="0"/>
              <a:t>One question was “removed”</a:t>
            </a:r>
          </a:p>
          <a:p>
            <a:r>
              <a:rPr lang="en-US" sz="1000" dirty="0"/>
              <a:t>Overall very good</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409958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58543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Sprints: 2 Week periods where deliverables are due and demos should be complete</a:t>
            </a:r>
          </a:p>
          <a:p>
            <a:r>
              <a:rPr lang="en-US" sz="1000" dirty="0"/>
              <a:t>Story Points (SP): Estimate of work that should be based on example deliverables. Generally not normalized between groups or teams. We will utilize ~30min to equal 1 SP</a:t>
            </a:r>
          </a:p>
          <a:p>
            <a:r>
              <a:rPr lang="en-US" sz="1000" dirty="0"/>
              <a:t>Hand out sprint planning sheet… 1 sheet per team</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407156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2099223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1262291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3249044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2/14/2018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2/14/2018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2/14/2018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2/14/2018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2/14/2018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2/14/2018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2/14/2018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2/14/2018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2/14/2018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2/14/2018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2/14/2018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2/14/2018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ricJPogue/sp18-cpsc-44000-001.gi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Week 5 Session 2</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5025246"/>
          </a:xfrm>
        </p:spPr>
        <p:txBody>
          <a:bodyPr>
            <a:normAutofit/>
          </a:bodyPr>
          <a:lstStyle/>
          <a:p>
            <a:pPr marL="0" indent="0">
              <a:buNone/>
            </a:pPr>
            <a:r>
              <a:rPr lang="en-US" sz="2000" dirty="0"/>
              <a:t>Agenda:</a:t>
            </a:r>
          </a:p>
          <a:p>
            <a:pPr marL="457200" indent="-457200">
              <a:buFont typeface="+mj-lt"/>
              <a:buAutoNum type="arabicPeriod"/>
            </a:pPr>
            <a:r>
              <a:rPr lang="en-US" sz="2000" dirty="0"/>
              <a:t>Scrum of Scrums Standup led by Alex… Thank you, Alex!</a:t>
            </a:r>
          </a:p>
          <a:p>
            <a:pPr marL="457200" indent="-457200">
              <a:buFont typeface="+mj-lt"/>
              <a:buAutoNum type="arabicPeriod"/>
            </a:pPr>
            <a:r>
              <a:rPr lang="en-US" sz="2000" dirty="0"/>
              <a:t>Presentation &amp; Discussion</a:t>
            </a:r>
          </a:p>
          <a:p>
            <a:pPr marL="457200" indent="-457200">
              <a:buFont typeface="+mj-lt"/>
              <a:buAutoNum type="arabicPeriod"/>
            </a:pPr>
            <a:r>
              <a:rPr lang="en-US" sz="2000" dirty="0"/>
              <a:t>Submitting Class Presentations… and the difference between Presentations and Demos</a:t>
            </a:r>
          </a:p>
          <a:p>
            <a:pPr marL="457200" indent="-457200">
              <a:buFont typeface="+mj-lt"/>
              <a:buAutoNum type="arabicPeriod"/>
            </a:pPr>
            <a:r>
              <a:rPr lang="en-US" sz="2000" dirty="0"/>
              <a:t>Sprint 2 Assignment/Quiz Q&amp;A Discussion</a:t>
            </a:r>
          </a:p>
          <a:p>
            <a:pPr marL="457200" indent="-457200">
              <a:buFont typeface="+mj-lt"/>
              <a:buAutoNum type="arabicPeriod"/>
            </a:pPr>
            <a:r>
              <a:rPr lang="en-US" sz="2000" dirty="0"/>
              <a:t>JavaScript Basics (</a:t>
            </a:r>
            <a:r>
              <a:rPr lang="en-US" sz="2000" dirty="0" err="1"/>
              <a:t>Chp</a:t>
            </a:r>
            <a:r>
              <a:rPr lang="en-US" sz="2000" dirty="0"/>
              <a:t>. 6) </a:t>
            </a:r>
          </a:p>
          <a:p>
            <a:pPr marL="457200" indent="-457200">
              <a:buFont typeface="+mj-lt"/>
              <a:buAutoNum type="arabicPeriod"/>
            </a:pPr>
            <a:r>
              <a:rPr lang="en-US" sz="2000" dirty="0"/>
              <a:t>Lab</a:t>
            </a:r>
          </a:p>
          <a:p>
            <a:pPr marL="457200" indent="-457200">
              <a:buFont typeface="+mj-lt"/>
              <a:buAutoNum type="arabicPeriod"/>
            </a:pPr>
            <a:r>
              <a:rPr lang="en-US" sz="2000" dirty="0"/>
              <a:t>Lab Report-out &amp; Wrap-up</a:t>
            </a:r>
          </a:p>
          <a:p>
            <a:pPr marL="457200" indent="-457200">
              <a:buFont typeface="+mj-lt"/>
              <a:buAutoNum type="arabicPeriod"/>
            </a:pPr>
            <a:endParaRPr lang="en-US" sz="1600" u="sng"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3 Product Backlog… page 2 of 3</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startAt="13"/>
            </a:pPr>
            <a:r>
              <a:rPr lang="en-US" sz="1900" dirty="0"/>
              <a:t>As a </a:t>
            </a:r>
            <a:r>
              <a:rPr lang="en-US" sz="1900" u="sng" dirty="0"/>
              <a:t>Team</a:t>
            </a:r>
            <a:r>
              <a:rPr lang="en-US" sz="1900" dirty="0"/>
              <a:t> develop, test, and deploy “Team Information Service” Release 2 to Test and Production</a:t>
            </a:r>
          </a:p>
          <a:p>
            <a:pPr marL="457200" indent="-457200">
              <a:spcBef>
                <a:spcPts val="600"/>
              </a:spcBef>
              <a:buFont typeface="+mj-lt"/>
              <a:buAutoNum type="arabicPeriod" startAt="13"/>
            </a:pPr>
            <a:r>
              <a:rPr lang="en-US" sz="1900" dirty="0"/>
              <a:t>As a Class commit each Team to research, discuss, and present at least one of the following topics:</a:t>
            </a:r>
          </a:p>
          <a:p>
            <a:pPr lvl="1">
              <a:spcBef>
                <a:spcPts val="600"/>
              </a:spcBef>
            </a:pPr>
            <a:r>
              <a:rPr lang="en-US" sz="1500" dirty="0"/>
              <a:t>A valuable follow-up topic from previous Class Presentations</a:t>
            </a:r>
          </a:p>
          <a:p>
            <a:pPr lvl="1">
              <a:spcBef>
                <a:spcPts val="600"/>
              </a:spcBef>
            </a:pPr>
            <a:r>
              <a:rPr lang="en-US" sz="1500" dirty="0"/>
              <a:t>SaaS Frameworks including “MEAN vs LAMP vs Ruby on Rails”</a:t>
            </a:r>
          </a:p>
          <a:p>
            <a:pPr lvl="1">
              <a:spcBef>
                <a:spcPts val="600"/>
              </a:spcBef>
            </a:pPr>
            <a:r>
              <a:rPr lang="en-US" sz="1500" dirty="0"/>
              <a:t>Service Oriented Architectures including “Web Services and SOAP/WSAD vs REST vs Sockets”</a:t>
            </a:r>
          </a:p>
          <a:p>
            <a:pPr lvl="1">
              <a:spcBef>
                <a:spcPts val="600"/>
              </a:spcBef>
            </a:pPr>
            <a:r>
              <a:rPr lang="en-US" sz="1500" dirty="0"/>
              <a:t>Web Client Application Architectures including “HTML/JavaScript, Angular.js, Angular2/TypeScript, and ReactJS”</a:t>
            </a:r>
          </a:p>
          <a:p>
            <a:pPr marL="457200" indent="-457200">
              <a:spcBef>
                <a:spcPts val="600"/>
              </a:spcBef>
              <a:buFont typeface="+mj-lt"/>
              <a:buAutoNum type="arabicPeriod" startAt="13"/>
            </a:pPr>
            <a:r>
              <a:rPr lang="en-US" sz="1900" dirty="0"/>
              <a:t>As a Team select one or two team members who will lead the team’s effort to research and discuss the above topic and then delivery a (~10min) presentation on the topic to the class on Tuesday, February 27.</a:t>
            </a:r>
          </a:p>
          <a:p>
            <a:pPr marL="457200" indent="-457200">
              <a:spcBef>
                <a:spcPts val="600"/>
              </a:spcBef>
              <a:buFont typeface="+mj-lt"/>
              <a:buAutoNum type="arabicPeriod" startAt="13"/>
            </a:pPr>
            <a:r>
              <a:rPr lang="en-US" sz="1900" dirty="0"/>
              <a:t>Define Product Teams for “Dynamic Class Seating Chart” application delivery project including, Project Manager, Product Architect, UI Designer, and Product Manager</a:t>
            </a:r>
          </a:p>
          <a:p>
            <a:pPr marL="457200" indent="-457200">
              <a:spcBef>
                <a:spcPts val="600"/>
              </a:spcBef>
              <a:buFont typeface="+mj-lt"/>
              <a:buAutoNum type="arabicPeriod" startAt="13"/>
            </a:pPr>
            <a:r>
              <a:rPr lang="en-US" sz="1900" dirty="0"/>
              <a:t>As a Product Team define the “Dynamic Class Seating Chart” application as Epics, Features, and Stories</a:t>
            </a:r>
          </a:p>
          <a:p>
            <a:pPr marL="0" indent="0">
              <a:spcBef>
                <a:spcPts val="600"/>
              </a:spcBef>
              <a:buNone/>
            </a:pPr>
            <a:endParaRPr lang="en-US" sz="1900" dirty="0"/>
          </a:p>
        </p:txBody>
      </p:sp>
    </p:spTree>
    <p:extLst>
      <p:ext uri="{BB962C8B-B14F-4D97-AF65-F5344CB8AC3E}">
        <p14:creationId xmlns:p14="http://schemas.microsoft.com/office/powerpoint/2010/main" val="181744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3 Product Backlog… page 3 of 3</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“Team Information Service” product should include:</a:t>
            </a:r>
          </a:p>
          <a:p>
            <a:pPr>
              <a:spcBef>
                <a:spcPts val="600"/>
              </a:spcBef>
            </a:pPr>
            <a:r>
              <a:rPr lang="en-US" sz="2000" dirty="0"/>
              <a:t>Reading each team member’s “My Information” JSON files from each of their Personal Static Websites</a:t>
            </a:r>
          </a:p>
          <a:p>
            <a:pPr>
              <a:spcBef>
                <a:spcPts val="600"/>
              </a:spcBef>
            </a:pPr>
            <a:r>
              <a:rPr lang="en-US" sz="2000" dirty="0"/>
              <a:t>Validating the JSON formats</a:t>
            </a:r>
          </a:p>
          <a:p>
            <a:pPr>
              <a:spcBef>
                <a:spcPts val="600"/>
              </a:spcBef>
            </a:pPr>
            <a:r>
              <a:rPr lang="en-US" sz="2000" dirty="0"/>
              <a:t>Consolidating the data into a multi-person Class standard JSON format</a:t>
            </a:r>
          </a:p>
          <a:p>
            <a:pPr>
              <a:spcBef>
                <a:spcPts val="600"/>
              </a:spcBef>
            </a:pPr>
            <a:r>
              <a:rPr lang="en-US" sz="2000" dirty="0"/>
              <a:t>Publishing the consolidated data to a simple HTML/JavaScript web page</a:t>
            </a:r>
          </a:p>
          <a:p>
            <a:pPr>
              <a:spcBef>
                <a:spcPts val="600"/>
              </a:spcBef>
            </a:pPr>
            <a:r>
              <a:rPr lang="en-US" sz="2000" dirty="0"/>
              <a:t>Publishing the consolidated data to a Web Service</a:t>
            </a:r>
          </a:p>
          <a:p>
            <a:pPr>
              <a:spcBef>
                <a:spcPts val="600"/>
              </a:spcBef>
            </a:pPr>
            <a:r>
              <a:rPr lang="en-US" sz="2000" dirty="0"/>
              <a:t>Include current time and last time each individuals information was last updated</a:t>
            </a:r>
          </a:p>
          <a:p>
            <a:pPr>
              <a:spcBef>
                <a:spcPts val="600"/>
              </a:spcBef>
            </a:pPr>
            <a:r>
              <a:rPr lang="en-US" sz="2000" dirty="0"/>
              <a:t>Implement 30 minute caching and forced refresh… this could be a release 2 feature</a:t>
            </a:r>
          </a:p>
        </p:txBody>
      </p:sp>
    </p:spTree>
    <p:extLst>
      <p:ext uri="{BB962C8B-B14F-4D97-AF65-F5344CB8AC3E}">
        <p14:creationId xmlns:p14="http://schemas.microsoft.com/office/powerpoint/2010/main" val="288071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 Report-out &amp; Wrap-up</a:t>
            </a:r>
            <a:br>
              <a:rPr lang="en-US" sz="4800" dirty="0"/>
            </a:br>
            <a:endParaRPr lang="en-US" sz="4800" dirty="0"/>
          </a:p>
        </p:txBody>
      </p:sp>
    </p:spTree>
    <p:extLst>
      <p:ext uri="{BB962C8B-B14F-4D97-AF65-F5344CB8AC3E}">
        <p14:creationId xmlns:p14="http://schemas.microsoft.com/office/powerpoint/2010/main" val="3623760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408214"/>
            <a:ext cx="10515600" cy="6356380"/>
          </a:xfrm>
        </p:spPr>
        <p:txBody>
          <a:bodyPr>
            <a:normAutofit/>
          </a:bodyPr>
          <a:lstStyle/>
          <a:p>
            <a:pPr marL="0" indent="0">
              <a:buNone/>
            </a:pPr>
            <a:r>
              <a:rPr lang="en-US" sz="2000" dirty="0"/>
              <a:t>Presentation Schedule:</a:t>
            </a:r>
          </a:p>
          <a:p>
            <a:pPr marL="457200" lvl="1" indent="0">
              <a:buNone/>
            </a:pPr>
            <a:endParaRPr lang="en-US" sz="1800" u="sng" dirty="0"/>
          </a:p>
          <a:p>
            <a:pPr marL="457200" lvl="1" indent="0">
              <a:buNone/>
            </a:pPr>
            <a:r>
              <a:rPr lang="en-US" sz="1800" u="sng" dirty="0">
                <a:solidFill>
                  <a:schemeClr val="bg1">
                    <a:lumMod val="65000"/>
                  </a:schemeClr>
                </a:solidFill>
              </a:rPr>
              <a:t>Databases on Azure including “Azure tables vs Azure MongoDB vs Azure other DBs”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Ocelots presented by Jake &amp; Thad</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JavaScript and NodeJS  with a focus on Azure and including the best Internet based tutorials and/or books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Great White Buffalos presented by </a:t>
            </a:r>
            <a:r>
              <a:rPr lang="en-US" sz="1800" dirty="0" err="1">
                <a:solidFill>
                  <a:schemeClr val="bg1">
                    <a:lumMod val="65000"/>
                  </a:schemeClr>
                </a:solidFill>
              </a:rPr>
              <a:t>Cris</a:t>
            </a:r>
            <a:r>
              <a:rPr lang="en-US" sz="1800" dirty="0">
                <a:solidFill>
                  <a:schemeClr val="bg1">
                    <a:lumMod val="65000"/>
                  </a:schemeClr>
                </a:solidFill>
              </a:rPr>
              <a:t> &amp; Nick</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Cloud/Azure based Authentication/Authorization services and how they could be integrated into a NodeJS based application</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Lewis </a:t>
            </a:r>
            <a:r>
              <a:rPr lang="en-US" sz="1800" dirty="0" err="1">
                <a:solidFill>
                  <a:schemeClr val="bg1">
                    <a:lumMod val="65000"/>
                  </a:schemeClr>
                </a:solidFill>
              </a:rPr>
              <a:t>Honeybadgers</a:t>
            </a:r>
            <a:r>
              <a:rPr lang="en-US" sz="1800" dirty="0">
                <a:solidFill>
                  <a:schemeClr val="bg1">
                    <a:lumMod val="65000"/>
                  </a:schemeClr>
                </a:solidFill>
              </a:rPr>
              <a:t> presented by Kevin and Louie</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Databases on Azure including “Azure tables vs Azure MongoDB vs Azure other DBs”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Back Row Bandicoots presented by Tyler and Joe</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Flamingos presented by Lenny</a:t>
            </a:r>
          </a:p>
          <a:p>
            <a:pPr marL="457200" lvl="1" indent="0">
              <a:buNone/>
            </a:pPr>
            <a:endParaRPr lang="en-US" sz="1800" u="sng" dirty="0"/>
          </a:p>
        </p:txBody>
      </p:sp>
    </p:spTree>
    <p:extLst>
      <p:ext uri="{BB962C8B-B14F-4D97-AF65-F5344CB8AC3E}">
        <p14:creationId xmlns:p14="http://schemas.microsoft.com/office/powerpoint/2010/main" val="368062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374099"/>
          </a:xfrm>
        </p:spPr>
        <p:txBody>
          <a:bodyPr>
            <a:normAutofit/>
          </a:bodyPr>
          <a:lstStyle/>
          <a:p>
            <a:r>
              <a:rPr lang="en-US" sz="4800" dirty="0"/>
              <a:t>Submitting Class Presentations… </a:t>
            </a:r>
            <a:br>
              <a:rPr lang="en-US" sz="4800" dirty="0"/>
            </a:br>
            <a:r>
              <a:rPr lang="en-US" sz="3600" dirty="0"/>
              <a:t>and the difference between Presentations and Demos</a:t>
            </a:r>
          </a:p>
        </p:txBody>
      </p:sp>
    </p:spTree>
    <p:extLst>
      <p:ext uri="{BB962C8B-B14F-4D97-AF65-F5344CB8AC3E}">
        <p14:creationId xmlns:p14="http://schemas.microsoft.com/office/powerpoint/2010/main" val="49139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2878135"/>
          </a:xfrm>
        </p:spPr>
        <p:txBody>
          <a:bodyPr>
            <a:normAutofit/>
          </a:bodyPr>
          <a:lstStyle/>
          <a:p>
            <a:r>
              <a:rPr lang="en-US" sz="4800" dirty="0"/>
              <a:t>Sprint 2 Assignment/Quiz Q&amp;A</a:t>
            </a:r>
          </a:p>
        </p:txBody>
      </p:sp>
    </p:spTree>
    <p:extLst>
      <p:ext uri="{BB962C8B-B14F-4D97-AF65-F5344CB8AC3E}">
        <p14:creationId xmlns:p14="http://schemas.microsoft.com/office/powerpoint/2010/main" val="74634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2878135"/>
          </a:xfrm>
        </p:spPr>
        <p:txBody>
          <a:bodyPr>
            <a:normAutofit/>
          </a:bodyPr>
          <a:lstStyle/>
          <a:p>
            <a:r>
              <a:rPr lang="en-US" sz="4800" dirty="0"/>
              <a:t>JavaScript Basics (</a:t>
            </a:r>
            <a:r>
              <a:rPr lang="en-US" sz="4800" dirty="0" err="1"/>
              <a:t>Chp</a:t>
            </a:r>
            <a:r>
              <a:rPr lang="en-US" sz="4800" dirty="0"/>
              <a:t>. 6) </a:t>
            </a:r>
          </a:p>
        </p:txBody>
      </p:sp>
    </p:spTree>
    <p:extLst>
      <p:ext uri="{BB962C8B-B14F-4D97-AF65-F5344CB8AC3E}">
        <p14:creationId xmlns:p14="http://schemas.microsoft.com/office/powerpoint/2010/main" val="60966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808793"/>
          </a:xfrm>
        </p:spPr>
        <p:txBody>
          <a:bodyPr>
            <a:normAutofit/>
          </a:bodyPr>
          <a:lstStyle/>
          <a:p>
            <a:r>
              <a:rPr lang="en-US" sz="4800" dirty="0"/>
              <a:t>Lab (report-out at 12:00)</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2019869"/>
            <a:ext cx="10515601" cy="47152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800" u="sng" dirty="0"/>
              <a:t>Lab Activities:</a:t>
            </a:r>
          </a:p>
          <a:p>
            <a:pPr marL="457200" indent="-457200" algn="l">
              <a:spcBef>
                <a:spcPts val="600"/>
              </a:spcBef>
              <a:buFont typeface="+mj-lt"/>
              <a:buAutoNum type="arabicPeriod"/>
            </a:pPr>
            <a:r>
              <a:rPr lang="en-US" sz="1800" dirty="0"/>
              <a:t>Support Alex as Project Manager for Sprint 4!</a:t>
            </a:r>
          </a:p>
          <a:p>
            <a:pPr marL="457200" indent="-457200" algn="l">
              <a:spcBef>
                <a:spcPts val="600"/>
              </a:spcBef>
              <a:buFont typeface="+mj-lt"/>
              <a:buAutoNum type="arabicPeriod"/>
            </a:pPr>
            <a:r>
              <a:rPr lang="en-US" sz="1800" dirty="0"/>
              <a:t>Determine who will be Project Manager for Sprint 5… Alex to email Eric</a:t>
            </a:r>
          </a:p>
          <a:p>
            <a:pPr marL="457200" indent="-457200" algn="l">
              <a:spcBef>
                <a:spcPts val="600"/>
              </a:spcBef>
              <a:buFont typeface="+mj-lt"/>
              <a:buAutoNum type="arabicPeriod"/>
            </a:pPr>
            <a:r>
              <a:rPr lang="en-US" sz="1800" dirty="0"/>
              <a:t>Brandon Demo of Seating Chart UI? on his new assignment as UI Designer for Sprints 3&amp;4!</a:t>
            </a:r>
          </a:p>
          <a:p>
            <a:pPr marL="457200" indent="-457200" algn="l">
              <a:spcBef>
                <a:spcPts val="600"/>
              </a:spcBef>
              <a:buFont typeface="+mj-lt"/>
              <a:buAutoNum type="arabicPeriod"/>
            </a:pPr>
            <a:r>
              <a:rPr lang="en-US" sz="1800" dirty="0"/>
              <a:t>Determine who will be UI Designer for Sprint 5... Brandon to email Eric </a:t>
            </a:r>
          </a:p>
          <a:p>
            <a:pPr marL="457200" indent="-457200" algn="l">
              <a:spcBef>
                <a:spcPts val="600"/>
              </a:spcBef>
              <a:buFont typeface="+mj-lt"/>
              <a:buAutoNum type="arabicPeriod"/>
            </a:pPr>
            <a:r>
              <a:rPr lang="en-US" sz="1800" dirty="0"/>
              <a:t>Review cut lines</a:t>
            </a:r>
          </a:p>
          <a:p>
            <a:pPr marL="457200" indent="-457200" algn="l">
              <a:spcBef>
                <a:spcPts val="600"/>
              </a:spcBef>
              <a:buFont typeface="+mj-lt"/>
              <a:buAutoNum type="arabicPeriod"/>
            </a:pPr>
            <a:r>
              <a:rPr lang="en-US" sz="1800" dirty="0"/>
              <a:t>Ahmed and Product Owners identify/confirm who will be Product Architect for Sprint 4… Ahmed to email Eric</a:t>
            </a:r>
          </a:p>
          <a:p>
            <a:pPr marL="457200" indent="-457200" algn="l">
              <a:spcBef>
                <a:spcPts val="600"/>
              </a:spcBef>
              <a:buFont typeface="+mj-lt"/>
              <a:buAutoNum type="arabicPeriod"/>
            </a:pPr>
            <a:r>
              <a:rPr lang="en-US" sz="1800" dirty="0"/>
              <a:t>Work on Backlog items</a:t>
            </a:r>
          </a:p>
          <a:p>
            <a:pPr algn="l">
              <a:spcBef>
                <a:spcPts val="600"/>
              </a:spcBef>
            </a:pPr>
            <a:endParaRPr lang="en-US" sz="1800" dirty="0"/>
          </a:p>
          <a:p>
            <a:pPr algn="l">
              <a:spcBef>
                <a:spcPts val="600"/>
              </a:spcBef>
            </a:pPr>
            <a:r>
              <a:rPr lang="en-US" sz="1800" dirty="0"/>
              <a:t>Note that the Sprint Dates and Backlogs for Sprint 2 and Sprint 3 are provided for reference on the following slides.</a:t>
            </a:r>
          </a:p>
        </p:txBody>
      </p:sp>
    </p:spTree>
    <p:extLst>
      <p:ext uri="{BB962C8B-B14F-4D97-AF65-F5344CB8AC3E}">
        <p14:creationId xmlns:p14="http://schemas.microsoft.com/office/powerpoint/2010/main" val="151488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595279"/>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279589"/>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3 Product Backlog… page 1 of 3</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92500" lnSpcReduction="10000"/>
          </a:bodyPr>
          <a:lstStyle/>
          <a:p>
            <a:pPr marL="457200" indent="-457200">
              <a:spcBef>
                <a:spcPts val="600"/>
              </a:spcBef>
              <a:buFont typeface="+mj-lt"/>
              <a:buAutoNum type="arabicPeriod"/>
            </a:pPr>
            <a:r>
              <a:rPr lang="en-US" sz="2200" dirty="0"/>
              <a:t>Verify and Demo that all items from Sprint 2 are Done* or add them as Carryover items to Sprint 3</a:t>
            </a:r>
          </a:p>
          <a:p>
            <a:pPr marL="457200" indent="-457200">
              <a:spcBef>
                <a:spcPts val="600"/>
              </a:spcBef>
              <a:buFont typeface="+mj-lt"/>
              <a:buAutoNum type="arabicPeriod"/>
            </a:pPr>
            <a:r>
              <a:rPr lang="en-US" sz="2000" dirty="0"/>
              <a:t>Complete Sprint 3 Assignment/Quiz</a:t>
            </a:r>
          </a:p>
          <a:p>
            <a:pPr marL="457200" indent="-457200">
              <a:spcBef>
                <a:spcPts val="600"/>
              </a:spcBef>
              <a:buFont typeface="+mj-lt"/>
              <a:buAutoNum type="arabicPeriod"/>
            </a:pPr>
            <a:r>
              <a:rPr lang="en-US" sz="2000" dirty="0"/>
              <a:t>Complete and document Sprint 3 Retrospective and summarization/prioritization of Team level Continuous Improvement (CI) items... be prepared to include one CI item on in your Sprint 3 backlog </a:t>
            </a:r>
          </a:p>
          <a:p>
            <a:pPr marL="457200" indent="-457200">
              <a:spcBef>
                <a:spcPts val="600"/>
              </a:spcBef>
              <a:buFont typeface="+mj-lt"/>
              <a:buAutoNum type="arabicPeriod"/>
            </a:pPr>
            <a:r>
              <a:rPr lang="en-US" sz="2000" dirty="0"/>
              <a:t>Complete Sprint 4 Planning</a:t>
            </a:r>
          </a:p>
          <a:p>
            <a:pPr marL="457200" indent="-457200">
              <a:spcBef>
                <a:spcPts val="600"/>
              </a:spcBef>
              <a:buFont typeface="+mj-lt"/>
              <a:buAutoNum type="arabicPeriod"/>
            </a:pPr>
            <a:r>
              <a:rPr lang="en-US" sz="2000" dirty="0"/>
              <a:t>Read and be prepared to discuss Chapter 7</a:t>
            </a:r>
          </a:p>
          <a:p>
            <a:pPr marL="457200" indent="-457200">
              <a:spcBef>
                <a:spcPts val="600"/>
              </a:spcBef>
              <a:buFont typeface="+mj-lt"/>
              <a:buAutoNum type="arabicPeriod"/>
            </a:pPr>
            <a:r>
              <a:rPr lang="en-US" sz="2000" dirty="0"/>
              <a:t>Complete and document Sprint 3 Metrics which will consist of a published Say-Do ratio</a:t>
            </a:r>
          </a:p>
          <a:p>
            <a:pPr marL="457200" indent="-457200">
              <a:spcBef>
                <a:spcPts val="600"/>
              </a:spcBef>
              <a:buFont typeface="+mj-lt"/>
              <a:buAutoNum type="arabicPeriod"/>
            </a:pPr>
            <a:r>
              <a:rPr lang="en-US" sz="2000" dirty="0"/>
              <a:t>Download and/or update class materials utilizing Git client and cloning </a:t>
            </a:r>
            <a:r>
              <a:rPr lang="en-US" sz="2000" dirty="0">
                <a:hlinkClick r:id="rId3"/>
              </a:rPr>
              <a:t>https://github.com/EricJPogue/sp18-cpsc-44000-001.git</a:t>
            </a:r>
            <a:endParaRPr lang="en-US" sz="2000" dirty="0"/>
          </a:p>
          <a:p>
            <a:pPr marL="457200" indent="-457200">
              <a:spcBef>
                <a:spcPts val="600"/>
              </a:spcBef>
              <a:buFont typeface="+mj-lt"/>
              <a:buAutoNum type="arabicPeriod"/>
            </a:pPr>
            <a:r>
              <a:rPr lang="en-US" sz="2000" dirty="0"/>
              <a:t>Review, but do no complete, Eric’s Azure Static website tutorial video [link]</a:t>
            </a:r>
          </a:p>
          <a:p>
            <a:pPr marL="457200" indent="-457200">
              <a:spcBef>
                <a:spcPts val="600"/>
              </a:spcBef>
              <a:buFont typeface="+mj-lt"/>
              <a:buAutoNum type="arabicPeriod"/>
            </a:pPr>
            <a:r>
              <a:rPr lang="en-US" sz="2000" dirty="0"/>
              <a:t>As a Team define the “Team Information Service” project by writing the necessary Team level User Stories for the project</a:t>
            </a:r>
          </a:p>
          <a:p>
            <a:pPr marL="457200" indent="-457200">
              <a:spcBef>
                <a:spcPts val="600"/>
              </a:spcBef>
              <a:buFont typeface="+mj-lt"/>
              <a:buAutoNum type="arabicPeriod"/>
            </a:pPr>
            <a:r>
              <a:rPr lang="en-US" sz="2000" dirty="0"/>
              <a:t>As a Team create a shared private “Team Information Service” GitHub repository that is shared with everyone on the team and with the Instructor… name the repository “Team Information Service for [Team Name]” </a:t>
            </a:r>
          </a:p>
          <a:p>
            <a:pPr marL="457200" indent="-457200">
              <a:spcBef>
                <a:spcPts val="600"/>
              </a:spcBef>
              <a:buFont typeface="+mj-lt"/>
              <a:buAutoNum type="arabicPeriod"/>
            </a:pPr>
            <a:r>
              <a:rPr lang="en-US" sz="2000" dirty="0"/>
              <a:t>As a Team create a “Team Information Service” Production site on Azure</a:t>
            </a:r>
          </a:p>
          <a:p>
            <a:pPr marL="457200" indent="-457200">
              <a:spcBef>
                <a:spcPts val="600"/>
              </a:spcBef>
              <a:buFont typeface="+mj-lt"/>
              <a:buAutoNum type="arabicPeriod"/>
            </a:pPr>
            <a:r>
              <a:rPr lang="en-US" sz="2000" dirty="0"/>
              <a:t>As a Team develop, test, and deploy “Team Information Service” Release 1 to Test</a:t>
            </a:r>
          </a:p>
        </p:txBody>
      </p:sp>
    </p:spTree>
    <p:extLst>
      <p:ext uri="{BB962C8B-B14F-4D97-AF65-F5344CB8AC3E}">
        <p14:creationId xmlns:p14="http://schemas.microsoft.com/office/powerpoint/2010/main" val="4051315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TotalTime>
  <Words>1460</Words>
  <Application>Microsoft Office PowerPoint</Application>
  <PresentationFormat>Widescreen</PresentationFormat>
  <Paragraphs>122</Paragraphs>
  <Slides>13</Slides>
  <Notes>11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Software Engineering Session: Week 5 Session 2 Instructor: Eric Pogue</vt:lpstr>
      <vt:lpstr>Scrum-of-Scrums Report-out</vt:lpstr>
      <vt:lpstr>PowerPoint Presentation</vt:lpstr>
      <vt:lpstr>Submitting Class Presentations…  and the difference between Presentations and Demos</vt:lpstr>
      <vt:lpstr>Sprint 2 Assignment/Quiz Q&amp;A</vt:lpstr>
      <vt:lpstr>JavaScript Basics (Chp. 6) </vt:lpstr>
      <vt:lpstr>Lab (report-out at 12:00)</vt:lpstr>
      <vt:lpstr>PowerPoint Presentation</vt:lpstr>
      <vt:lpstr>Sprint 3 Product Backlog… page 1 of 3</vt:lpstr>
      <vt:lpstr>Sprint 3 Product Backlog… page 2 of 3</vt:lpstr>
      <vt:lpstr>Sprint 3 Product Backlog… page 3 of 3</vt:lpstr>
      <vt:lpstr>Lab Report-out &amp; Wrap-up </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161</cp:revision>
  <cp:lastPrinted>2018-01-25T14:28:13Z</cp:lastPrinted>
  <dcterms:created xsi:type="dcterms:W3CDTF">2017-08-24T13:36:27Z</dcterms:created>
  <dcterms:modified xsi:type="dcterms:W3CDTF">2018-02-14T20:45:05Z</dcterms:modified>
</cp:coreProperties>
</file>