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60" r:id="rId3"/>
    <p:sldId id="329" r:id="rId4"/>
    <p:sldId id="340" r:id="rId5"/>
    <p:sldId id="338" r:id="rId6"/>
    <p:sldId id="345" r:id="rId7"/>
    <p:sldId id="343" r:id="rId8"/>
    <p:sldId id="346" r:id="rId9"/>
    <p:sldId id="331" r:id="rId10"/>
    <p:sldId id="336" r:id="rId11"/>
    <p:sldId id="348" r:id="rId12"/>
    <p:sldId id="349" r:id="rId13"/>
    <p:sldId id="350" r:id="rId14"/>
    <p:sldId id="359" r:id="rId15"/>
    <p:sldId id="351" r:id="rId16"/>
    <p:sldId id="358" r:id="rId17"/>
    <p:sldId id="352" r:id="rId18"/>
    <p:sldId id="353" r:id="rId19"/>
    <p:sldId id="354" r:id="rId20"/>
    <p:sldId id="355" r:id="rId21"/>
    <p:sldId id="356" r:id="rId22"/>
    <p:sldId id="357" r:id="rId23"/>
    <p:sldId id="263"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243" autoAdjust="0"/>
  </p:normalViewPr>
  <p:slideViewPr>
    <p:cSldViewPr snapToGrid="0">
      <p:cViewPr varScale="1">
        <p:scale>
          <a:sx n="142" d="100"/>
          <a:sy n="142" d="100"/>
        </p:scale>
        <p:origin x="4356"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09997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97749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06526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15</a:t>
            </a:fld>
            <a:endParaRPr lang="en-US" dirty="0"/>
          </a:p>
        </p:txBody>
      </p:sp>
    </p:spTree>
    <p:extLst>
      <p:ext uri="{BB962C8B-B14F-4D97-AF65-F5344CB8AC3E}">
        <p14:creationId xmlns:p14="http://schemas.microsoft.com/office/powerpoint/2010/main" val="236296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18370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244687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17486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399679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134484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71380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19682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170551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66917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49016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3105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45751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20212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52674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7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a:t>
            </a:r>
          </a:p>
          <a:p>
            <a:pPr marL="457200" indent="-457200">
              <a:buFont typeface="+mj-lt"/>
              <a:buAutoNum type="arabicPeriod"/>
            </a:pPr>
            <a:r>
              <a:rPr lang="en-US" sz="2000" dirty="0"/>
              <a:t>Team Information Service Requirements Q&amp;A</a:t>
            </a:r>
          </a:p>
          <a:p>
            <a:pPr marL="457200" indent="-457200">
              <a:buFont typeface="+mj-lt"/>
              <a:buAutoNum type="arabicPeriod"/>
            </a:pPr>
            <a:r>
              <a:rPr lang="en-US" sz="2000" dirty="0"/>
              <a:t>Discuss Sprint 4 Backlog Items</a:t>
            </a:r>
          </a:p>
          <a:p>
            <a:pPr marL="457200" indent="-457200">
              <a:buFont typeface="+mj-lt"/>
              <a:buAutoNum type="arabicPeriod"/>
            </a:pPr>
            <a:r>
              <a:rPr lang="en-US" sz="2000" dirty="0"/>
              <a:t>Lab: Sprint 4 Planning &amp; working on Backlog items</a:t>
            </a:r>
          </a:p>
          <a:p>
            <a:pPr marL="457200" indent="-457200">
              <a:buFont typeface="+mj-lt"/>
              <a:buAutoNum type="arabicPeriod"/>
            </a:pPr>
            <a:r>
              <a:rPr lang="en-US" sz="2000" dirty="0"/>
              <a:t>Sprint Planning Report-out </a:t>
            </a:r>
          </a:p>
          <a:p>
            <a:pPr marL="457200" indent="-457200">
              <a:buFont typeface="+mj-lt"/>
              <a:buAutoNum type="arabicPeriod"/>
            </a:pPr>
            <a:r>
              <a:rPr lang="en-US" sz="2000" dirty="0"/>
              <a:t>Lecture: More </a:t>
            </a:r>
            <a:r>
              <a:rPr lang="en-US" sz="2000" dirty="0" err="1"/>
              <a:t>SAFe</a:t>
            </a:r>
            <a:r>
              <a:rPr lang="en-US" sz="2000" dirty="0"/>
              <a:t> and how SDLCs impact testing… as time allows</a:t>
            </a:r>
          </a:p>
          <a:p>
            <a:pPr marL="457200" indent="-457200">
              <a:buFont typeface="+mj-lt"/>
              <a:buAutoNum type="arabicPeriod"/>
            </a:pPr>
            <a:r>
              <a:rPr lang="en-US" sz="2000" dirty="0"/>
              <a:t>Wrap-up</a:t>
            </a:r>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Wrap-up</a:t>
            </a:r>
            <a:br>
              <a:rPr lang="en-US" sz="4800" dirty="0"/>
            </a:br>
            <a:endParaRPr lang="en-US" sz="4800" dirty="0"/>
          </a:p>
        </p:txBody>
      </p:sp>
    </p:spTree>
    <p:extLst>
      <p:ext uri="{BB962C8B-B14F-4D97-AF65-F5344CB8AC3E}">
        <p14:creationId xmlns:p14="http://schemas.microsoft.com/office/powerpoint/2010/main" val="68970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More </a:t>
            </a:r>
            <a:r>
              <a:rPr lang="en-US" sz="4800" dirty="0" err="1"/>
              <a:t>SAFe</a:t>
            </a:r>
            <a:r>
              <a:rPr lang="en-US" sz="4800" dirty="0"/>
              <a:t> and how SDLCs </a:t>
            </a:r>
            <a:br>
              <a:rPr lang="en-US" sz="4800" dirty="0"/>
            </a:br>
            <a:r>
              <a:rPr lang="en-US" sz="4800" dirty="0"/>
              <a:t>impact testing</a:t>
            </a:r>
          </a:p>
        </p:txBody>
      </p:sp>
    </p:spTree>
    <p:extLst>
      <p:ext uri="{BB962C8B-B14F-4D97-AF65-F5344CB8AC3E}">
        <p14:creationId xmlns:p14="http://schemas.microsoft.com/office/powerpoint/2010/main" val="135011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7386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217609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71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0058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7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418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23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34971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r>
              <a:rPr lang="en-US" sz="2000" dirty="0"/>
              <a:t>Various implications include UI, API, and Unit automation tests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0057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API Level Automated Testing (REST)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119583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Testing Example: 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417404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Information Service Requirements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“Team Information Service”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the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a:t>
            </a:r>
          </a:p>
          <a:p>
            <a:pPr marL="457200" indent="-457200">
              <a:spcBef>
                <a:spcPts val="600"/>
              </a:spcBef>
              <a:buFont typeface="+mj-lt"/>
              <a:buAutoNum type="arabicPeriod"/>
            </a:pPr>
            <a:r>
              <a:rPr lang="en-US" sz="2000" dirty="0"/>
              <a:t>Implement 30 minute caching and forced refresh… this could be a release 2 feature</a:t>
            </a:r>
          </a:p>
          <a:p>
            <a:pPr marL="457200" indent="-457200">
              <a:spcBef>
                <a:spcPts val="600"/>
              </a:spcBef>
              <a:buFont typeface="+mj-lt"/>
              <a:buAutoNum type="arabicPeriod"/>
            </a:pPr>
            <a:endParaRPr lang="en-US" sz="2000" dirty="0"/>
          </a:p>
          <a:p>
            <a:pPr marL="0" indent="0">
              <a:spcBef>
                <a:spcPts val="600"/>
              </a:spcBef>
              <a:buNone/>
            </a:pPr>
            <a:r>
              <a:rPr lang="en-US" sz="2000" dirty="0"/>
              <a:t>Question: What is a better name for this Product???</a:t>
            </a:r>
          </a:p>
        </p:txBody>
      </p:sp>
    </p:spTree>
    <p:extLst>
      <p:ext uri="{BB962C8B-B14F-4D97-AF65-F5344CB8AC3E}">
        <p14:creationId xmlns:p14="http://schemas.microsoft.com/office/powerpoint/2010/main" val="126618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6"/>
            <a:ext cx="9144000" cy="2987240"/>
          </a:xfrm>
        </p:spPr>
        <p:txBody>
          <a:bodyPr>
            <a:normAutofit/>
          </a:bodyPr>
          <a:lstStyle/>
          <a:p>
            <a:r>
              <a:rPr lang="en-US" sz="4800" dirty="0"/>
              <a:t>Sprint 4 Planning</a:t>
            </a:r>
          </a:p>
        </p:txBody>
      </p:sp>
    </p:spTree>
    <p:extLst>
      <p:ext uri="{BB962C8B-B14F-4D97-AF65-F5344CB8AC3E}">
        <p14:creationId xmlns:p14="http://schemas.microsoft.com/office/powerpoint/2010/main" val="257912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7387"/>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601697"/>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a:p>
            <a:pPr marL="457200" indent="-457200">
              <a:spcBef>
                <a:spcPts val="600"/>
              </a:spcBef>
              <a:buFont typeface="+mj-lt"/>
              <a:buAutoNum type="arabicPeriod"/>
            </a:pPr>
            <a:r>
              <a:rPr lang="en-US" sz="1900" dirty="0"/>
              <a:t>Sprint 5 User Story Backlog “grooming”</a:t>
            </a:r>
          </a:p>
          <a:p>
            <a:pPr marL="457200" indent="-457200">
              <a:spcBef>
                <a:spcPts val="600"/>
              </a:spcBef>
              <a:buFont typeface="+mj-lt"/>
              <a:buAutoNum type="arabicPeriod"/>
            </a:pPr>
            <a:r>
              <a:rPr lang="en-US" sz="1900" dirty="0"/>
              <a:t>As a Class commit each Team to research, discuss, and present at least one of the following topics:</a:t>
            </a:r>
          </a:p>
          <a:p>
            <a:pPr lvl="1">
              <a:spcBef>
                <a:spcPts val="600"/>
              </a:spcBef>
            </a:pPr>
            <a:r>
              <a:rPr lang="en-US" sz="1500" dirty="0"/>
              <a:t>A valuable follow-up topic from previous Class Presentations… i.e. securing a site with Microsoft Live / Lewis University credentials </a:t>
            </a:r>
          </a:p>
          <a:p>
            <a:pPr lvl="1">
              <a:spcBef>
                <a:spcPts val="600"/>
              </a:spcBef>
            </a:pPr>
            <a:r>
              <a:rPr lang="en-US" sz="1500" dirty="0"/>
              <a:t>SaaS Frameworks including “MEAN vs LAMP vs Ruby on Rails”</a:t>
            </a:r>
          </a:p>
          <a:p>
            <a:pPr lvl="1">
              <a:spcBef>
                <a:spcPts val="600"/>
              </a:spcBef>
            </a:pPr>
            <a:r>
              <a:rPr lang="en-US" sz="1500" dirty="0"/>
              <a:t>Service Oriented Architectures including “Web Services and SOAP/WSAD vs REST vs Sockets”</a:t>
            </a:r>
          </a:p>
          <a:p>
            <a:pPr lvl="1">
              <a:spcBef>
                <a:spcPts val="600"/>
              </a:spcBef>
            </a:pPr>
            <a:r>
              <a:rPr lang="en-US" sz="1500" dirty="0"/>
              <a:t>Web Client Application Architectures including “HTML/JavaScript, Angular.js, Angular2/TypeScript, and ReactJS”</a:t>
            </a:r>
          </a:p>
          <a:p>
            <a:pPr marL="457200" indent="-457200">
              <a:spcBef>
                <a:spcPts val="600"/>
              </a:spcBef>
              <a:buFont typeface="+mj-lt"/>
              <a:buAutoNum type="arabicPeriod"/>
            </a:pPr>
            <a:r>
              <a:rPr lang="en-US" sz="1900" dirty="0"/>
              <a:t>As a Team select one or two team members who will lead the team’s effort to research and discuss the above topic and then delivery a (~10min) presentation on the topic to the class on Tuesday, February 27.</a:t>
            </a:r>
          </a:p>
        </p:txBody>
      </p:sp>
    </p:spTree>
    <p:extLst>
      <p:ext uri="{BB962C8B-B14F-4D97-AF65-F5344CB8AC3E}">
        <p14:creationId xmlns:p14="http://schemas.microsoft.com/office/powerpoint/2010/main" val="364092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startAt="8"/>
            </a:pPr>
            <a:r>
              <a:rPr lang="en-US" sz="1800" dirty="0"/>
              <a:t>As a Team develop, test, and deploy “Team Information Service” Release 2 to Test and Production</a:t>
            </a:r>
          </a:p>
          <a:p>
            <a:pPr marL="457200" indent="-457200">
              <a:spcBef>
                <a:spcPts val="600"/>
              </a:spcBef>
              <a:buFont typeface="+mj-lt"/>
              <a:buAutoNum type="arabicPeriod" startAt="8"/>
            </a:pPr>
            <a:r>
              <a:rPr lang="en-US" sz="1800" dirty="0"/>
              <a:t>Define Product Teams for “Dynamic Class Seating Chart” application delivery project including, Project Manager, Product Architect, UI Designer, and Product Manager</a:t>
            </a:r>
          </a:p>
          <a:p>
            <a:pPr marL="457200" indent="-457200">
              <a:spcBef>
                <a:spcPts val="600"/>
              </a:spcBef>
              <a:buFont typeface="+mj-lt"/>
              <a:buAutoNum type="arabicPeriod" startAt="8"/>
            </a:pPr>
            <a:r>
              <a:rPr lang="en-US" sz="1800" dirty="0"/>
              <a:t>As a Product Team define the “Dynamic Class Seating Chart” application as Epics, Features, and Stories</a:t>
            </a:r>
          </a:p>
          <a:p>
            <a:pPr marL="457200" indent="-457200">
              <a:spcBef>
                <a:spcPts val="600"/>
              </a:spcBef>
              <a:buFont typeface="+mj-lt"/>
              <a:buAutoNum type="arabicPeriod" startAt="8"/>
            </a:pPr>
            <a:r>
              <a:rPr lang="en-US" sz="1800" dirty="0"/>
              <a:t>Individually deploy and test Team Information Service to your personal Azure site</a:t>
            </a:r>
          </a:p>
          <a:p>
            <a:pPr marL="0" indent="0">
              <a:spcBef>
                <a:spcPts val="600"/>
              </a:spcBef>
              <a:buNone/>
            </a:pPr>
            <a:endParaRPr lang="en-US" sz="1900" dirty="0"/>
          </a:p>
        </p:txBody>
      </p:sp>
    </p:spTree>
    <p:extLst>
      <p:ext uri="{BB962C8B-B14F-4D97-AF65-F5344CB8AC3E}">
        <p14:creationId xmlns:p14="http://schemas.microsoft.com/office/powerpoint/2010/main" val="400115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12:00)</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Support Alex (Project Manager), John (Product Architect), and Chas (UI Designer)</a:t>
            </a:r>
          </a:p>
          <a:p>
            <a:pPr marL="457200" indent="-457200" algn="l">
              <a:spcBef>
                <a:spcPts val="600"/>
              </a:spcBef>
              <a:buFont typeface="+mj-lt"/>
              <a:buAutoNum type="arabicPeriod"/>
            </a:pPr>
            <a:r>
              <a:rPr lang="en-US" sz="1800" dirty="0"/>
              <a:t>Assign Product level roles for Sprints 5 through 8</a:t>
            </a:r>
          </a:p>
          <a:p>
            <a:pPr marL="457200" indent="-457200" algn="l">
              <a:spcBef>
                <a:spcPts val="600"/>
              </a:spcBef>
              <a:buFont typeface="+mj-lt"/>
              <a:buAutoNum type="arabicPeriod"/>
            </a:pPr>
            <a:r>
              <a:rPr lang="en-US" sz="1800" dirty="0"/>
              <a:t>Sprint 4 Planning</a:t>
            </a:r>
          </a:p>
        </p:txBody>
      </p:sp>
    </p:spTree>
    <p:extLst>
      <p:ext uri="{BB962C8B-B14F-4D97-AF65-F5344CB8AC3E}">
        <p14:creationId xmlns:p14="http://schemas.microsoft.com/office/powerpoint/2010/main" val="1514881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3168</Words>
  <Application>Microsoft Office PowerPoint</Application>
  <PresentationFormat>Widescreen</PresentationFormat>
  <Paragraphs>294</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Times New Roman</vt:lpstr>
      <vt:lpstr>Verdana</vt:lpstr>
      <vt:lpstr>Wingdings</vt:lpstr>
      <vt:lpstr>Office Theme</vt:lpstr>
      <vt:lpstr>Software Engineering Session: Week 7 Session 1 Instructor: Eric Pogue</vt:lpstr>
      <vt:lpstr>Standup for Sprint 3 Product Backlog</vt:lpstr>
      <vt:lpstr>Scrum-of-Scrums Report-out</vt:lpstr>
      <vt:lpstr>Team Information Service Requirements</vt:lpstr>
      <vt:lpstr>Sprint 4 Planning</vt:lpstr>
      <vt:lpstr>PowerPoint Presentation</vt:lpstr>
      <vt:lpstr>Sprint 4 Product Backlog… page 1 of 2</vt:lpstr>
      <vt:lpstr>Sprint 4 Product Backlog… page 1 of 2</vt:lpstr>
      <vt:lpstr>Lab (report-out at 12:00)</vt:lpstr>
      <vt:lpstr>Lab Report-out </vt:lpstr>
      <vt:lpstr>Wrap-up </vt:lpstr>
      <vt:lpstr>More SAFe and how SDLCs  impact testing</vt:lpstr>
      <vt:lpstr>Software Testing Overview</vt:lpstr>
      <vt:lpstr>Software Testing “Truths”</vt:lpstr>
      <vt:lpstr>Object-Oriented Programming within Various Development Methodologies</vt:lpstr>
      <vt:lpstr>PowerPoint Presentation</vt:lpstr>
      <vt:lpstr>Waterfall vs Iterative vs Agile</vt:lpstr>
      <vt:lpstr>Testing Terms</vt:lpstr>
      <vt:lpstr>Testing Terms</vt:lpstr>
      <vt:lpstr>Automated Testing</vt:lpstr>
      <vt:lpstr>Automated Testing</vt:lpstr>
      <vt:lpstr>Automated Unit Testing Example: JUnit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184</cp:revision>
  <cp:lastPrinted>2018-02-27T13:43:45Z</cp:lastPrinted>
  <dcterms:created xsi:type="dcterms:W3CDTF">2017-08-24T13:36:27Z</dcterms:created>
  <dcterms:modified xsi:type="dcterms:W3CDTF">2018-02-27T14:45:35Z</dcterms:modified>
</cp:coreProperties>
</file>