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363" r:id="rId3"/>
    <p:sldId id="364" r:id="rId4"/>
    <p:sldId id="329" r:id="rId5"/>
    <p:sldId id="378" r:id="rId6"/>
    <p:sldId id="368" r:id="rId7"/>
    <p:sldId id="369" r:id="rId8"/>
    <p:sldId id="370" r:id="rId9"/>
    <p:sldId id="371" r:id="rId10"/>
    <p:sldId id="372" r:id="rId11"/>
    <p:sldId id="373" r:id="rId12"/>
    <p:sldId id="374" r:id="rId13"/>
    <p:sldId id="375" r:id="rId14"/>
    <p:sldId id="376" r:id="rId15"/>
    <p:sldId id="377" r:id="rId16"/>
    <p:sldId id="331" r:id="rId17"/>
    <p:sldId id="336" r:id="rId18"/>
    <p:sldId id="348" r:id="rId19"/>
    <p:sldId id="263" r:id="rId20"/>
    <p:sldId id="361" r:id="rId21"/>
    <p:sldId id="365" r:id="rId22"/>
    <p:sldId id="362" r:id="rId23"/>
    <p:sldId id="367" r:id="rId24"/>
    <p:sldId id="366"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77243" autoAdjust="0"/>
  </p:normalViewPr>
  <p:slideViewPr>
    <p:cSldViewPr snapToGrid="0">
      <p:cViewPr varScale="1">
        <p:scale>
          <a:sx n="142" d="100"/>
          <a:sy n="142" d="100"/>
        </p:scale>
        <p:origin x="4356" y="1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3/1/2018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437557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037529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628309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Sprints: 2 Week periods where deliverables are due and demos should be complete</a:t>
            </a:r>
          </a:p>
          <a:p>
            <a:r>
              <a:rPr lang="en-US" sz="1000" dirty="0"/>
              <a:t>Story Points (SP): Estimate of work that should be based on example deliverables. Generally not normalized between groups or teams. We will utilize ~30min to equal 1 SP</a:t>
            </a:r>
          </a:p>
          <a:p>
            <a:r>
              <a:rPr lang="en-US" sz="1000" dirty="0"/>
              <a:t>Hand out sprint planning sheet… 1 sheet per team</a:t>
            </a: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1457519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202127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2526748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99721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21</a:t>
            </a:fld>
            <a:endParaRPr lang="en-US"/>
          </a:p>
        </p:txBody>
      </p:sp>
    </p:spTree>
    <p:extLst>
      <p:ext uri="{BB962C8B-B14F-4D97-AF65-F5344CB8AC3E}">
        <p14:creationId xmlns:p14="http://schemas.microsoft.com/office/powerpoint/2010/main" val="779580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22</a:t>
            </a:fld>
            <a:endParaRPr lang="en-US"/>
          </a:p>
        </p:txBody>
      </p:sp>
    </p:spTree>
    <p:extLst>
      <p:ext uri="{BB962C8B-B14F-4D97-AF65-F5344CB8AC3E}">
        <p14:creationId xmlns:p14="http://schemas.microsoft.com/office/powerpoint/2010/main" val="915705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1077549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23</a:t>
            </a:fld>
            <a:endParaRPr lang="en-US"/>
          </a:p>
        </p:txBody>
      </p:sp>
    </p:spTree>
    <p:extLst>
      <p:ext uri="{BB962C8B-B14F-4D97-AF65-F5344CB8AC3E}">
        <p14:creationId xmlns:p14="http://schemas.microsoft.com/office/powerpoint/2010/main" val="721883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24</a:t>
            </a:fld>
            <a:endParaRPr lang="en-US"/>
          </a:p>
        </p:txBody>
      </p:sp>
    </p:spTree>
    <p:extLst>
      <p:ext uri="{BB962C8B-B14F-4D97-AF65-F5344CB8AC3E}">
        <p14:creationId xmlns:p14="http://schemas.microsoft.com/office/powerpoint/2010/main" val="362956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473217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425061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940464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8</a:t>
            </a:fld>
            <a:endParaRPr lang="en-US" dirty="0"/>
          </a:p>
        </p:txBody>
      </p:sp>
    </p:spTree>
    <p:extLst>
      <p:ext uri="{BB962C8B-B14F-4D97-AF65-F5344CB8AC3E}">
        <p14:creationId xmlns:p14="http://schemas.microsoft.com/office/powerpoint/2010/main" val="3993471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 effective product is the goal.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1256173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4222217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349020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3/1/2018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3/1/2018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3/1/2018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3/1/2018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3/1/2018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3/1/2018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3/1/2018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3/1/2018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3/1/2018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3/1/2018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3/1/2018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3/1/2018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EricJPogue/sp18-cpsc-44000-001.g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epogue.info/cpsc-24700/assignments/my-first-website.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Week 7 Session 2</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5025246"/>
          </a:xfrm>
        </p:spPr>
        <p:txBody>
          <a:bodyPr>
            <a:normAutofit/>
          </a:bodyPr>
          <a:lstStyle/>
          <a:p>
            <a:pPr marL="0" indent="0">
              <a:buNone/>
            </a:pPr>
            <a:r>
              <a:rPr lang="en-US" sz="2000" dirty="0"/>
              <a:t>Agenda:</a:t>
            </a:r>
          </a:p>
          <a:p>
            <a:pPr marL="457200" indent="-457200">
              <a:buFont typeface="+mj-lt"/>
              <a:buAutoNum type="arabicPeriod"/>
            </a:pPr>
            <a:r>
              <a:rPr lang="en-US" sz="2000" dirty="0"/>
              <a:t>Scrum of Scrums Standup led by Alex</a:t>
            </a:r>
          </a:p>
          <a:p>
            <a:pPr marL="457200" indent="-457200">
              <a:buFont typeface="+mj-lt"/>
              <a:buAutoNum type="arabicPeriod"/>
            </a:pPr>
            <a:r>
              <a:rPr lang="en-US" sz="2000" dirty="0"/>
              <a:t>TypeScript Presentation! Thank you, Quinn!!</a:t>
            </a:r>
          </a:p>
          <a:p>
            <a:pPr marL="457200" indent="-457200">
              <a:buFont typeface="+mj-lt"/>
              <a:buAutoNum type="arabicPeriod"/>
            </a:pPr>
            <a:r>
              <a:rPr lang="en-US" sz="2000" dirty="0"/>
              <a:t>Sprint 3 Assignment/Quiz review</a:t>
            </a:r>
          </a:p>
          <a:p>
            <a:pPr marL="457200" indent="-457200">
              <a:buFont typeface="+mj-lt"/>
              <a:buAutoNum type="arabicPeriod"/>
            </a:pPr>
            <a:r>
              <a:rPr lang="en-US" sz="2000" dirty="0"/>
              <a:t>Lecture: More </a:t>
            </a:r>
            <a:r>
              <a:rPr lang="en-US" sz="2000" dirty="0" err="1"/>
              <a:t>SAFe</a:t>
            </a:r>
            <a:r>
              <a:rPr lang="en-US" sz="2000" dirty="0"/>
              <a:t> and how SDLCs impact testing</a:t>
            </a:r>
          </a:p>
          <a:p>
            <a:pPr marL="457200" indent="-457200">
              <a:buFont typeface="+mj-lt"/>
              <a:buAutoNum type="arabicPeriod"/>
            </a:pPr>
            <a:r>
              <a:rPr lang="en-US" sz="2000" dirty="0"/>
              <a:t>Lab</a:t>
            </a:r>
          </a:p>
          <a:p>
            <a:pPr marL="457200" indent="-457200">
              <a:buFont typeface="+mj-lt"/>
              <a:buAutoNum type="arabicPeriod"/>
            </a:pPr>
            <a:r>
              <a:rPr lang="en-US" sz="2000" dirty="0"/>
              <a:t>Wrap-up</a:t>
            </a:r>
          </a:p>
          <a:p>
            <a:pPr marL="457200" indent="-457200">
              <a:buFont typeface="+mj-lt"/>
              <a:buAutoNum type="arabicPeriod"/>
            </a:pPr>
            <a:endParaRPr lang="en-US" sz="1600" u="sng"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
        <p:nvSpPr>
          <p:cNvPr id="3" name="Rectangle 2"/>
          <p:cNvSpPr/>
          <p:nvPr/>
        </p:nvSpPr>
        <p:spPr>
          <a:xfrm>
            <a:off x="2216888" y="4502888"/>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261344" y="3289005"/>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07572" y="3289005"/>
            <a:ext cx="3003698" cy="47492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16888" y="5626904"/>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61344" y="4889713"/>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7572" y="5199829"/>
            <a:ext cx="3003698" cy="1025534"/>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13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include:</a:t>
            </a:r>
          </a:p>
          <a:p>
            <a:r>
              <a:rPr lang="en-US" sz="2000" u="sng" dirty="0"/>
              <a:t>Unit Testing</a:t>
            </a:r>
            <a:r>
              <a:rPr lang="en-US" sz="2000" dirty="0"/>
              <a:t>: developer testing  their own code</a:t>
            </a:r>
          </a:p>
          <a:p>
            <a:r>
              <a:rPr lang="en-US" sz="2000" u="sng" dirty="0"/>
              <a:t>Integration Testing:</a:t>
            </a:r>
            <a:r>
              <a:rPr lang="en-US" sz="2000" dirty="0"/>
              <a:t> development team testing their full code</a:t>
            </a:r>
          </a:p>
          <a:p>
            <a:r>
              <a:rPr lang="en-US" sz="2000" u="sng" dirty="0"/>
              <a:t>System Testing</a:t>
            </a:r>
            <a:r>
              <a:rPr lang="en-US" sz="2000" dirty="0"/>
              <a:t>: multiple development teams testing a full system or systems</a:t>
            </a:r>
          </a:p>
          <a:p>
            <a:r>
              <a:rPr lang="en-US" sz="2000" u="sng" dirty="0"/>
              <a:t>Performance Testing</a:t>
            </a:r>
            <a:r>
              <a:rPr lang="en-US" sz="2000" dirty="0"/>
              <a:t>: testing performance at the Unit, Integration, and/or System level</a:t>
            </a:r>
          </a:p>
          <a:p>
            <a:pPr marL="0" indent="0">
              <a:buNone/>
            </a:pPr>
            <a:endParaRPr lang="en-US" sz="2000" dirty="0"/>
          </a:p>
          <a:p>
            <a:r>
              <a:rPr lang="en-US" sz="2000" u="sng" dirty="0"/>
              <a:t>Manual Testing</a:t>
            </a:r>
            <a:r>
              <a:rPr lang="en-US" sz="2000" dirty="0"/>
              <a:t>: a person using the application often running test scenarios</a:t>
            </a:r>
          </a:p>
          <a:p>
            <a:r>
              <a:rPr lang="en-US" sz="2000" u="sng" dirty="0"/>
              <a:t>Automated Testing</a:t>
            </a:r>
            <a:r>
              <a:rPr lang="en-US" sz="2000" dirty="0"/>
              <a:t>: a group of automated tests that run on the application in the Unit, Integration, System, or Performance testing areas</a:t>
            </a:r>
          </a:p>
          <a:p>
            <a:pPr lvl="1"/>
            <a:r>
              <a:rPr lang="en-US" sz="1600" dirty="0"/>
              <a:t>UI Automated Testing attempts to exercise the application be reproducing user events (key &amp; mouse events)</a:t>
            </a:r>
          </a:p>
          <a:p>
            <a:pPr lvl="1"/>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62461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(continued):</a:t>
            </a:r>
          </a:p>
          <a:p>
            <a:r>
              <a:rPr lang="en-US" sz="2000" u="sng" dirty="0"/>
              <a:t>Verification</a:t>
            </a:r>
            <a:r>
              <a:rPr lang="en-US" sz="2000" dirty="0"/>
              <a:t>: does the application perform as expected</a:t>
            </a:r>
          </a:p>
          <a:p>
            <a:r>
              <a:rPr lang="en-US" sz="2000" u="sng" dirty="0"/>
              <a:t>Validation</a:t>
            </a:r>
            <a:r>
              <a:rPr lang="en-US" sz="2000" dirty="0"/>
              <a:t>: does the application provide the business benefit that was expected</a:t>
            </a:r>
          </a:p>
          <a:p>
            <a:r>
              <a:rPr lang="en-US" sz="2000" u="sng" dirty="0"/>
              <a:t>Behavioral Testing</a:t>
            </a:r>
            <a:r>
              <a:rPr lang="en-US" sz="2000" dirty="0"/>
              <a:t>: verifying that the correct functions were called with the correct parameters</a:t>
            </a:r>
          </a:p>
          <a:p>
            <a:r>
              <a:rPr lang="en-US" sz="2000" u="sng" dirty="0"/>
              <a:t>State Testing</a:t>
            </a:r>
            <a:r>
              <a:rPr lang="en-US" sz="2000" dirty="0"/>
              <a:t>: focuses on the results of those calls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01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Very inexpensive and quick to repeat testing and validate fixes</a:t>
            </a:r>
          </a:p>
          <a:p>
            <a:r>
              <a:rPr lang="en-US" sz="2000" dirty="0"/>
              <a:t>Various implications include UI, API, and Unit automation tests… each has a very different set of pros and cons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192858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rarely can come up with scenarios in scripts that they would not already have tested in their normal unit testing… they often don’t know what they don’t know </a:t>
            </a:r>
          </a:p>
          <a:p>
            <a:r>
              <a:rPr lang="en-US" sz="2000" dirty="0"/>
              <a:t>UI focused Automated Testing (key &amp; mouse events) are often challenging and create/</a:t>
            </a:r>
            <a:r>
              <a:rPr lang="en-US" sz="2000" u="sng" dirty="0"/>
              <a:t>maintain</a:t>
            </a:r>
            <a:r>
              <a:rPr lang="en-US" sz="2000" dirty="0"/>
              <a:t> a great number of false-positives</a:t>
            </a:r>
          </a:p>
          <a:p>
            <a:r>
              <a:rPr lang="en-US" sz="2000" dirty="0"/>
              <a:t>API Level Automated Testing (i.e. REST) scripts are often more useful and easier to maintain</a:t>
            </a:r>
          </a:p>
          <a:p>
            <a:r>
              <a:rPr lang="en-US" sz="2000" dirty="0"/>
              <a:t>Environmental verification, API, and finally UI Automated testing is generally the best order to show value quickly with Automated Testing</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86014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Unit Testing Example: 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2580144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808793"/>
          </a:xfrm>
        </p:spPr>
        <p:txBody>
          <a:bodyPr>
            <a:normAutofit/>
          </a:bodyPr>
          <a:lstStyle/>
          <a:p>
            <a:r>
              <a:rPr lang="en-US" sz="4800" dirty="0"/>
              <a:t>Lab (report-out at 12:08)</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2019869"/>
            <a:ext cx="10515601" cy="47152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800" u="sng" dirty="0"/>
              <a:t>Lab Activities:</a:t>
            </a:r>
          </a:p>
          <a:p>
            <a:pPr marL="457200" indent="-457200" algn="l">
              <a:spcBef>
                <a:spcPts val="600"/>
              </a:spcBef>
              <a:buFont typeface="+mj-lt"/>
              <a:buAutoNum type="arabicPeriod"/>
            </a:pPr>
            <a:r>
              <a:rPr lang="en-US" sz="1800" dirty="0"/>
              <a:t>I need two volunteers to demo setting up a local NodeJS application… you can record it and submit the recording if you prefer </a:t>
            </a:r>
          </a:p>
          <a:p>
            <a:pPr marL="457200" indent="-457200" algn="l">
              <a:spcBef>
                <a:spcPts val="600"/>
              </a:spcBef>
              <a:buFont typeface="+mj-lt"/>
              <a:buAutoNum type="arabicPeriod"/>
            </a:pPr>
            <a:r>
              <a:rPr lang="en-US" sz="1800" dirty="0"/>
              <a:t>I need two volunteers to demo setting up a Azure NodeJS application… you can record it and submit the recording if you prefer </a:t>
            </a:r>
          </a:p>
          <a:p>
            <a:pPr marL="457200" indent="-457200" algn="l">
              <a:spcBef>
                <a:spcPts val="600"/>
              </a:spcBef>
              <a:buFont typeface="+mj-lt"/>
              <a:buAutoNum type="arabicPeriod"/>
            </a:pPr>
            <a:r>
              <a:rPr lang="en-US" sz="1800" dirty="0"/>
              <a:t>Complete initial Sprint 4 Discussion Board (DB) post… during class</a:t>
            </a:r>
          </a:p>
          <a:p>
            <a:pPr marL="457200" indent="-457200" algn="l">
              <a:spcBef>
                <a:spcPts val="600"/>
              </a:spcBef>
              <a:buFont typeface="+mj-lt"/>
              <a:buAutoNum type="arabicPeriod"/>
            </a:pPr>
            <a:r>
              <a:rPr lang="en-US" sz="1800" dirty="0"/>
              <a:t>Review and respond back (test/verify) to at least one DB post from a classmate… during class</a:t>
            </a:r>
          </a:p>
          <a:p>
            <a:pPr marL="457200" indent="-457200" algn="l">
              <a:spcBef>
                <a:spcPts val="600"/>
              </a:spcBef>
              <a:buFont typeface="+mj-lt"/>
              <a:buAutoNum type="arabicPeriod"/>
            </a:pPr>
            <a:r>
              <a:rPr lang="en-US" sz="1800" dirty="0"/>
              <a:t>Submit </a:t>
            </a:r>
            <a:r>
              <a:rPr lang="en-US" sz="1800" u="sng" dirty="0"/>
              <a:t>ALL</a:t>
            </a:r>
            <a:r>
              <a:rPr lang="en-US" sz="1800" dirty="0"/>
              <a:t> completed Presentations, Demos, and Roles played by the end of the day</a:t>
            </a:r>
          </a:p>
          <a:p>
            <a:pPr marL="457200" indent="-457200" algn="l">
              <a:spcBef>
                <a:spcPts val="600"/>
              </a:spcBef>
              <a:buFont typeface="+mj-lt"/>
              <a:buAutoNum type="arabicPeriod"/>
            </a:pPr>
            <a:r>
              <a:rPr lang="en-US" sz="1800" dirty="0"/>
              <a:t>Work on Team Backlog items</a:t>
            </a:r>
          </a:p>
        </p:txBody>
      </p:sp>
    </p:spTree>
    <p:extLst>
      <p:ext uri="{BB962C8B-B14F-4D97-AF65-F5344CB8AC3E}">
        <p14:creationId xmlns:p14="http://schemas.microsoft.com/office/powerpoint/2010/main" val="151488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 Report-out</a:t>
            </a:r>
            <a:br>
              <a:rPr lang="en-US" sz="4800" dirty="0"/>
            </a:br>
            <a:endParaRPr lang="en-US" sz="4800" dirty="0"/>
          </a:p>
        </p:txBody>
      </p:sp>
    </p:spTree>
    <p:extLst>
      <p:ext uri="{BB962C8B-B14F-4D97-AF65-F5344CB8AC3E}">
        <p14:creationId xmlns:p14="http://schemas.microsoft.com/office/powerpoint/2010/main" val="3623760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Wrap-up</a:t>
            </a:r>
            <a:br>
              <a:rPr lang="en-US" sz="4800" dirty="0"/>
            </a:br>
            <a:endParaRPr lang="en-US" sz="4800" dirty="0"/>
          </a:p>
        </p:txBody>
      </p:sp>
    </p:spTree>
    <p:extLst>
      <p:ext uri="{BB962C8B-B14F-4D97-AF65-F5344CB8AC3E}">
        <p14:creationId xmlns:p14="http://schemas.microsoft.com/office/powerpoint/2010/main" val="689701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917387"/>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601697"/>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41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Backup Slides</a:t>
            </a:r>
          </a:p>
        </p:txBody>
      </p:sp>
    </p:spTree>
    <p:extLst>
      <p:ext uri="{BB962C8B-B14F-4D97-AF65-F5344CB8AC3E}">
        <p14:creationId xmlns:p14="http://schemas.microsoft.com/office/powerpoint/2010/main" val="2349783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Information Service Requirements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“Team Information Service”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the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a:t>
            </a:r>
          </a:p>
          <a:p>
            <a:pPr marL="457200" indent="-457200">
              <a:spcBef>
                <a:spcPts val="600"/>
              </a:spcBef>
              <a:buFont typeface="+mj-lt"/>
              <a:buAutoNum type="arabicPeriod"/>
            </a:pPr>
            <a:r>
              <a:rPr lang="en-US" sz="2000" dirty="0"/>
              <a:t>Implement 30 minute caching and forced refresh… this could be a release 2 feature</a:t>
            </a:r>
          </a:p>
          <a:p>
            <a:pPr marL="457200" indent="-457200">
              <a:spcBef>
                <a:spcPts val="600"/>
              </a:spcBef>
              <a:buFont typeface="+mj-lt"/>
              <a:buAutoNum type="arabicPeriod"/>
            </a:pPr>
            <a:endParaRPr lang="en-US" sz="2000" dirty="0"/>
          </a:p>
          <a:p>
            <a:pPr marL="0" indent="0">
              <a:spcBef>
                <a:spcPts val="600"/>
              </a:spcBef>
              <a:buNone/>
            </a:pPr>
            <a:r>
              <a:rPr lang="en-US" sz="2000" dirty="0"/>
              <a:t>Question: What is a better name for this Product???</a:t>
            </a:r>
          </a:p>
        </p:txBody>
      </p:sp>
    </p:spTree>
    <p:extLst>
      <p:ext uri="{BB962C8B-B14F-4D97-AF65-F5344CB8AC3E}">
        <p14:creationId xmlns:p14="http://schemas.microsoft.com/office/powerpoint/2010/main" val="3990439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Standup for Sprint 3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92500" lnSpcReduction="10000"/>
          </a:bodyPr>
          <a:lstStyle/>
          <a:p>
            <a:pPr marL="457200" indent="-457200">
              <a:spcBef>
                <a:spcPts val="600"/>
              </a:spcBef>
              <a:buFont typeface="+mj-lt"/>
              <a:buAutoNum type="arabicPeriod"/>
            </a:pPr>
            <a:r>
              <a:rPr lang="en-US" sz="2200" dirty="0"/>
              <a:t>Verify and Demo that all items from Sprint 2 are Done* or add them as Carryover items to Sprint 3</a:t>
            </a:r>
          </a:p>
          <a:p>
            <a:pPr marL="457200" indent="-457200">
              <a:spcBef>
                <a:spcPts val="600"/>
              </a:spcBef>
              <a:buFont typeface="+mj-lt"/>
              <a:buAutoNum type="arabicPeriod"/>
            </a:pPr>
            <a:r>
              <a:rPr lang="en-US" sz="2000" dirty="0"/>
              <a:t>Complete Sprint 3 Assignment/Quiz</a:t>
            </a:r>
          </a:p>
          <a:p>
            <a:pPr marL="457200" indent="-457200">
              <a:spcBef>
                <a:spcPts val="600"/>
              </a:spcBef>
              <a:buFont typeface="+mj-lt"/>
              <a:buAutoNum type="arabicPeriod"/>
            </a:pPr>
            <a:r>
              <a:rPr lang="en-US" sz="2000" dirty="0"/>
              <a:t>Complete and document Sprint 3 Retrospective and summarization/prioritization of Team level Continuous Improvement (CI) items... be prepared to include one CI item on in your Sprint 3 backlog </a:t>
            </a:r>
          </a:p>
          <a:p>
            <a:pPr marL="457200" indent="-457200">
              <a:spcBef>
                <a:spcPts val="600"/>
              </a:spcBef>
              <a:buFont typeface="+mj-lt"/>
              <a:buAutoNum type="arabicPeriod"/>
            </a:pPr>
            <a:r>
              <a:rPr lang="en-US" sz="2000" dirty="0"/>
              <a:t>Complete Sprint 4 Planning</a:t>
            </a:r>
          </a:p>
          <a:p>
            <a:pPr marL="457200" indent="-457200">
              <a:spcBef>
                <a:spcPts val="600"/>
              </a:spcBef>
              <a:buFont typeface="+mj-lt"/>
              <a:buAutoNum type="arabicPeriod"/>
            </a:pPr>
            <a:r>
              <a:rPr lang="en-US" sz="2000" dirty="0"/>
              <a:t>Read and be prepared to discuss Chapter 7</a:t>
            </a:r>
          </a:p>
          <a:p>
            <a:pPr marL="457200" indent="-457200">
              <a:spcBef>
                <a:spcPts val="600"/>
              </a:spcBef>
              <a:buFont typeface="+mj-lt"/>
              <a:buAutoNum type="arabicPeriod"/>
            </a:pPr>
            <a:r>
              <a:rPr lang="en-US" sz="2000" dirty="0"/>
              <a:t>Complete and document Sprint 3 Metrics which will consist of a published Say-Do ratio</a:t>
            </a:r>
          </a:p>
          <a:p>
            <a:pPr marL="457200" indent="-457200">
              <a:spcBef>
                <a:spcPts val="600"/>
              </a:spcBef>
              <a:buFont typeface="+mj-lt"/>
              <a:buAutoNum type="arabicPeriod"/>
            </a:pPr>
            <a:r>
              <a:rPr lang="en-US" sz="2000" dirty="0"/>
              <a:t>Download and/or update class materials utilizing Git client and cloning </a:t>
            </a:r>
            <a:r>
              <a:rPr lang="en-US" sz="2000" dirty="0">
                <a:hlinkClick r:id="rId3"/>
              </a:rPr>
              <a:t>https://github.com/EricJPogue/sp18-cpsc-44000-001.git</a:t>
            </a:r>
            <a:endParaRPr lang="en-US" sz="2000" dirty="0"/>
          </a:p>
          <a:p>
            <a:pPr marL="457200" indent="-457200">
              <a:spcBef>
                <a:spcPts val="600"/>
              </a:spcBef>
              <a:buFont typeface="+mj-lt"/>
              <a:buAutoNum type="arabicPeriod"/>
            </a:pPr>
            <a:r>
              <a:rPr lang="en-US" sz="2000" dirty="0"/>
              <a:t>Review, but do no complete, Eric’s Azure Static website tutorial video </a:t>
            </a:r>
            <a:r>
              <a:rPr lang="en-US" sz="2000" dirty="0">
                <a:hlinkClick r:id="rId4"/>
              </a:rPr>
              <a:t>[link]</a:t>
            </a:r>
            <a:endParaRPr lang="en-US" sz="2000" dirty="0"/>
          </a:p>
          <a:p>
            <a:pPr marL="457200" indent="-457200">
              <a:spcBef>
                <a:spcPts val="600"/>
              </a:spcBef>
              <a:buFont typeface="+mj-lt"/>
              <a:buAutoNum type="arabicPeriod"/>
            </a:pPr>
            <a:r>
              <a:rPr lang="en-US" sz="2000" dirty="0"/>
              <a:t>As a Team define the “Team Information Service” project by writing the necessary Team level User Stories for the project</a:t>
            </a:r>
          </a:p>
          <a:p>
            <a:pPr marL="457200" indent="-457200">
              <a:spcBef>
                <a:spcPts val="600"/>
              </a:spcBef>
              <a:buFont typeface="+mj-lt"/>
              <a:buAutoNum type="arabicPeriod"/>
            </a:pPr>
            <a:r>
              <a:rPr lang="en-US" sz="2000" dirty="0"/>
              <a:t>As a Team create a shared private “Team Information Service” GitHub repository that is shared with everyone on the team and with the Instructor… name the repository “Team Information Service for [Team Name]” </a:t>
            </a:r>
          </a:p>
          <a:p>
            <a:pPr marL="457200" indent="-457200">
              <a:spcBef>
                <a:spcPts val="600"/>
              </a:spcBef>
              <a:buFont typeface="+mj-lt"/>
              <a:buAutoNum type="arabicPeriod"/>
            </a:pPr>
            <a:r>
              <a:rPr lang="en-US" sz="2000" dirty="0"/>
              <a:t>As a Team create a “Team Information Service” Production site on Azure</a:t>
            </a:r>
          </a:p>
          <a:p>
            <a:pPr marL="457200" indent="-457200">
              <a:spcBef>
                <a:spcPts val="600"/>
              </a:spcBef>
              <a:buFont typeface="+mj-lt"/>
              <a:buAutoNum type="arabicPeriod"/>
            </a:pPr>
            <a:r>
              <a:rPr lang="en-US" sz="2000" dirty="0"/>
              <a:t>As a Team develop, test, and deploy “Team Information Service” Release 1 to Test</a:t>
            </a:r>
          </a:p>
        </p:txBody>
      </p:sp>
    </p:spTree>
    <p:extLst>
      <p:ext uri="{BB962C8B-B14F-4D97-AF65-F5344CB8AC3E}">
        <p14:creationId xmlns:p14="http://schemas.microsoft.com/office/powerpoint/2010/main" val="982200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fontScale="92500" lnSpcReduction="10000"/>
          </a:bodyPr>
          <a:lstStyle/>
          <a:p>
            <a:pPr marL="457200" indent="-457200">
              <a:spcBef>
                <a:spcPts val="600"/>
              </a:spcBef>
              <a:buFont typeface="+mj-lt"/>
              <a:buAutoNum type="arabicPeriod"/>
            </a:pPr>
            <a:r>
              <a:rPr lang="en-US" sz="1900" dirty="0"/>
              <a:t>Complete and document Sprint 4 Metrics, Retrospective, Review Sprint 5 Backlog, and be prepared for Sprint 5 Planning on Tuesday, March 13</a:t>
            </a:r>
          </a:p>
          <a:p>
            <a:pPr marL="457200" indent="-457200">
              <a:spcBef>
                <a:spcPts val="600"/>
              </a:spcBef>
              <a:buFont typeface="+mj-lt"/>
              <a:buAutoNum type="arabicPeriod"/>
            </a:pPr>
            <a:r>
              <a:rPr lang="en-US" sz="1900" dirty="0"/>
              <a:t>Complete Sprint 4 Assignment/Quiz</a:t>
            </a:r>
          </a:p>
          <a:p>
            <a:pPr marL="457200" indent="-457200">
              <a:spcBef>
                <a:spcPts val="600"/>
              </a:spcBef>
              <a:buFont typeface="+mj-lt"/>
              <a:buAutoNum type="arabicPeriod"/>
            </a:pPr>
            <a:r>
              <a:rPr lang="en-US" sz="1900" dirty="0"/>
              <a:t>Deliver Sprint 4 User Stories… it the “real” world, 80%+ of a teams capacity should be devote to this! In addition to Product functions, user Stories should include” </a:t>
            </a:r>
          </a:p>
          <a:p>
            <a:pPr marL="914400" lvl="1" indent="-457200">
              <a:spcBef>
                <a:spcPts val="600"/>
              </a:spcBef>
              <a:buFont typeface="+mj-lt"/>
              <a:buAutoNum type="alphaLcParenR"/>
            </a:pPr>
            <a:r>
              <a:rPr lang="en-US" sz="1500" dirty="0"/>
              <a:t>As a Team create a “</a:t>
            </a:r>
            <a:r>
              <a:rPr lang="en-US" sz="1500" dirty="0" err="1"/>
              <a:t>Klump</a:t>
            </a:r>
            <a:r>
              <a:rPr lang="en-US" sz="1500" dirty="0"/>
              <a:t>” Production site on Azure</a:t>
            </a:r>
          </a:p>
          <a:p>
            <a:pPr marL="914400" lvl="1" indent="-457200">
              <a:spcBef>
                <a:spcPts val="600"/>
              </a:spcBef>
              <a:buFont typeface="+mj-lt"/>
              <a:buAutoNum type="alphaLcParenR"/>
            </a:pPr>
            <a:r>
              <a:rPr lang="en-US" sz="1500" dirty="0"/>
              <a:t>As a Team create a “</a:t>
            </a:r>
            <a:r>
              <a:rPr lang="en-US" sz="1500" dirty="0" err="1"/>
              <a:t>Klump</a:t>
            </a:r>
            <a:r>
              <a:rPr lang="en-US" sz="1500" dirty="0"/>
              <a:t>” Test site on Azure</a:t>
            </a:r>
          </a:p>
          <a:p>
            <a:pPr marL="914400" lvl="1" indent="-457200">
              <a:spcBef>
                <a:spcPts val="600"/>
              </a:spcBef>
              <a:buFont typeface="+mj-lt"/>
              <a:buAutoNum type="alphaLcParenR"/>
            </a:pPr>
            <a:r>
              <a:rPr lang="en-US" sz="1500" dirty="0"/>
              <a:t>As a Team develop, test, and deploy “</a:t>
            </a:r>
            <a:r>
              <a:rPr lang="en-US" sz="1500" dirty="0" err="1"/>
              <a:t>Klump</a:t>
            </a:r>
            <a:r>
              <a:rPr lang="en-US" sz="1500" dirty="0"/>
              <a:t>” Release 1 to Test</a:t>
            </a:r>
          </a:p>
          <a:p>
            <a:pPr marL="914400" lvl="1" indent="-457200">
              <a:spcBef>
                <a:spcPts val="600"/>
              </a:spcBef>
              <a:buFont typeface="+mj-lt"/>
              <a:buAutoNum type="alphaLcParenR"/>
            </a:pPr>
            <a:r>
              <a:rPr lang="en-US" sz="1500" dirty="0"/>
              <a:t>As a Team test and deploy </a:t>
            </a:r>
            <a:r>
              <a:rPr lang="en-US" sz="1500" dirty="0" err="1"/>
              <a:t>Klump</a:t>
            </a:r>
            <a:r>
              <a:rPr lang="en-US" sz="1500" dirty="0"/>
              <a:t> Release 1 to Production</a:t>
            </a:r>
          </a:p>
          <a:p>
            <a:pPr marL="914400" lvl="1" indent="-457200">
              <a:spcBef>
                <a:spcPts val="600"/>
              </a:spcBef>
              <a:buFont typeface="+mj-lt"/>
              <a:buAutoNum type="alphaLcParenR"/>
            </a:pPr>
            <a:r>
              <a:rPr lang="en-US" sz="1500" dirty="0"/>
              <a:t>Individually deploy and test </a:t>
            </a:r>
            <a:r>
              <a:rPr lang="en-US" sz="1500" dirty="0" err="1"/>
              <a:t>Klump</a:t>
            </a:r>
            <a:r>
              <a:rPr lang="en-US" sz="1500" dirty="0"/>
              <a:t> to your local development environment</a:t>
            </a:r>
          </a:p>
          <a:p>
            <a:pPr marL="457200" indent="-457200">
              <a:spcBef>
                <a:spcPts val="600"/>
              </a:spcBef>
              <a:buFont typeface="+mj-lt"/>
              <a:buAutoNum type="arabicPeriod"/>
            </a:pPr>
            <a:r>
              <a:rPr lang="en-US" sz="1900" dirty="0"/>
              <a:t>Read and be prepared to discuss Chapter 8</a:t>
            </a:r>
          </a:p>
          <a:p>
            <a:pPr marL="457200" indent="-457200">
              <a:spcBef>
                <a:spcPts val="600"/>
              </a:spcBef>
              <a:buFont typeface="+mj-lt"/>
              <a:buAutoNum type="arabicPeriod"/>
            </a:pPr>
            <a:r>
              <a:rPr lang="en-US" sz="1900" dirty="0"/>
              <a:t>Sprint 5 User Story Backlog “grooming”</a:t>
            </a:r>
          </a:p>
          <a:p>
            <a:pPr marL="457200" indent="-457200">
              <a:spcBef>
                <a:spcPts val="600"/>
              </a:spcBef>
              <a:buFont typeface="+mj-lt"/>
              <a:buAutoNum type="arabicPeriod"/>
            </a:pPr>
            <a:r>
              <a:rPr lang="en-US" sz="1900" dirty="0"/>
              <a:t>As a Class commit each Team to research, discuss, and present at least one of the following topics:</a:t>
            </a:r>
          </a:p>
          <a:p>
            <a:pPr lvl="1">
              <a:spcBef>
                <a:spcPts val="600"/>
              </a:spcBef>
            </a:pPr>
            <a:r>
              <a:rPr lang="en-US" sz="1500" dirty="0"/>
              <a:t>A valuable follow-up topic from previous Class Presentations… i.e. securing a site with Microsoft Live / Lewis University credentials </a:t>
            </a:r>
          </a:p>
          <a:p>
            <a:pPr lvl="1">
              <a:spcBef>
                <a:spcPts val="600"/>
              </a:spcBef>
            </a:pPr>
            <a:r>
              <a:rPr lang="en-US" sz="1500" dirty="0"/>
              <a:t>SaaS Frameworks including “MEAN vs LAMP vs Ruby on Rails”</a:t>
            </a:r>
          </a:p>
          <a:p>
            <a:pPr lvl="1">
              <a:spcBef>
                <a:spcPts val="600"/>
              </a:spcBef>
            </a:pPr>
            <a:r>
              <a:rPr lang="en-US" sz="1500" dirty="0"/>
              <a:t>Service Oriented Architectures including “Web Services and SOAP/WSAD vs REST vs Sockets”</a:t>
            </a:r>
          </a:p>
          <a:p>
            <a:pPr lvl="1">
              <a:spcBef>
                <a:spcPts val="600"/>
              </a:spcBef>
            </a:pPr>
            <a:r>
              <a:rPr lang="en-US" sz="1500" dirty="0"/>
              <a:t>Web Client Application Architectures including “HTML/JavaScript, Angular.js, Angular2/TypeScript, and ReactJS”</a:t>
            </a:r>
          </a:p>
          <a:p>
            <a:pPr marL="457200" indent="-457200">
              <a:spcBef>
                <a:spcPts val="600"/>
              </a:spcBef>
              <a:buFont typeface="+mj-lt"/>
              <a:buAutoNum type="arabicPeriod"/>
            </a:pPr>
            <a:r>
              <a:rPr lang="en-US" sz="1900" dirty="0"/>
              <a:t>As a Team select one or two team members who will lead the team’s effort to research and discuss the above topic and then delivery a (~10min) presentation on the topic to the class on Tuesday, February 27.</a:t>
            </a:r>
          </a:p>
        </p:txBody>
      </p:sp>
      <p:cxnSp>
        <p:nvCxnSpPr>
          <p:cNvPr id="6" name="Straight Connector 5">
            <a:extLst>
              <a:ext uri="{FF2B5EF4-FFF2-40B4-BE49-F238E27FC236}">
                <a16:creationId xmlns:a16="http://schemas.microsoft.com/office/drawing/2014/main" id="{0CD59E8F-D2DC-4669-90D9-D660799DBE44}"/>
              </a:ext>
            </a:extLst>
          </p:cNvPr>
          <p:cNvCxnSpPr/>
          <p:nvPr/>
        </p:nvCxnSpPr>
        <p:spPr>
          <a:xfrm>
            <a:off x="732999" y="4206298"/>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73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 page 2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startAt="8"/>
            </a:pPr>
            <a:r>
              <a:rPr lang="en-US" sz="1800" dirty="0"/>
              <a:t>As a Team develop, test, and deploy “Team Information Service” Release 2 to Test and Production</a:t>
            </a:r>
          </a:p>
          <a:p>
            <a:pPr marL="457200" indent="-457200">
              <a:spcBef>
                <a:spcPts val="600"/>
              </a:spcBef>
              <a:buFont typeface="+mj-lt"/>
              <a:buAutoNum type="arabicPeriod" startAt="8"/>
            </a:pPr>
            <a:r>
              <a:rPr lang="en-US" sz="1800" dirty="0"/>
              <a:t>Define Product Teams for “Dynamic Class Seating Chart” application delivery project including, Project Manager, Product Architect, UI Designer, and Product Manager</a:t>
            </a:r>
          </a:p>
          <a:p>
            <a:pPr marL="457200" indent="-457200">
              <a:spcBef>
                <a:spcPts val="600"/>
              </a:spcBef>
              <a:buFont typeface="+mj-lt"/>
              <a:buAutoNum type="arabicPeriod" startAt="8"/>
            </a:pPr>
            <a:r>
              <a:rPr lang="en-US" sz="1800" dirty="0"/>
              <a:t>As a Product Team define the “Dynamic Class Seating Chart” application as Epics, Features, and Stories</a:t>
            </a:r>
          </a:p>
          <a:p>
            <a:pPr marL="457200" indent="-457200">
              <a:spcBef>
                <a:spcPts val="600"/>
              </a:spcBef>
              <a:buFont typeface="+mj-lt"/>
              <a:buAutoNum type="arabicPeriod" startAt="8"/>
            </a:pPr>
            <a:r>
              <a:rPr lang="en-US" sz="1800" dirty="0"/>
              <a:t>Individually deploy and test Team Information Service to your personal Azure site</a:t>
            </a:r>
          </a:p>
          <a:p>
            <a:pPr marL="0" indent="0">
              <a:spcBef>
                <a:spcPts val="600"/>
              </a:spcBef>
              <a:buNone/>
            </a:pPr>
            <a:endParaRPr lang="en-US" sz="1900" dirty="0"/>
          </a:p>
        </p:txBody>
      </p:sp>
    </p:spTree>
    <p:extLst>
      <p:ext uri="{BB962C8B-B14F-4D97-AF65-F5344CB8AC3E}">
        <p14:creationId xmlns:p14="http://schemas.microsoft.com/office/powerpoint/2010/main" val="177313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fontScale="92500" lnSpcReduction="10000"/>
          </a:bodyPr>
          <a:lstStyle/>
          <a:p>
            <a:pPr marL="457200" indent="-457200">
              <a:spcBef>
                <a:spcPts val="600"/>
              </a:spcBef>
              <a:buFont typeface="+mj-lt"/>
              <a:buAutoNum type="arabicPeriod"/>
            </a:pPr>
            <a:r>
              <a:rPr lang="en-US" sz="1900" dirty="0"/>
              <a:t>Complete and document Sprint 4 Metrics, Retrospective, Review Sprint 5 Backlog, and be prepared for Sprint 5 Planning on Tuesday, March 13</a:t>
            </a:r>
          </a:p>
          <a:p>
            <a:pPr marL="457200" indent="-457200">
              <a:spcBef>
                <a:spcPts val="600"/>
              </a:spcBef>
              <a:buFont typeface="+mj-lt"/>
              <a:buAutoNum type="arabicPeriod"/>
            </a:pPr>
            <a:r>
              <a:rPr lang="en-US" sz="1900" dirty="0"/>
              <a:t>Complete Sprint 4 Assignment/Quiz</a:t>
            </a:r>
          </a:p>
          <a:p>
            <a:pPr marL="457200" indent="-457200">
              <a:spcBef>
                <a:spcPts val="600"/>
              </a:spcBef>
              <a:buFont typeface="+mj-lt"/>
              <a:buAutoNum type="arabicPeriod"/>
            </a:pPr>
            <a:r>
              <a:rPr lang="en-US" sz="1900" dirty="0"/>
              <a:t>Deliver Sprint 4 User Stories… it the “real” world, 80%+ of a teams capacity should be devote to this! In addition to Product functions, user Stories should include” </a:t>
            </a:r>
          </a:p>
          <a:p>
            <a:pPr marL="914400" lvl="1" indent="-457200">
              <a:spcBef>
                <a:spcPts val="600"/>
              </a:spcBef>
              <a:buFont typeface="+mj-lt"/>
              <a:buAutoNum type="alphaLcParenR"/>
            </a:pPr>
            <a:r>
              <a:rPr lang="en-US" sz="1500" dirty="0"/>
              <a:t>As a Team create a “</a:t>
            </a:r>
            <a:r>
              <a:rPr lang="en-US" sz="1500" dirty="0" err="1"/>
              <a:t>Klump</a:t>
            </a:r>
            <a:r>
              <a:rPr lang="en-US" sz="1500" dirty="0"/>
              <a:t>” Production site on Azure</a:t>
            </a:r>
          </a:p>
          <a:p>
            <a:pPr marL="914400" lvl="1" indent="-457200">
              <a:spcBef>
                <a:spcPts val="600"/>
              </a:spcBef>
              <a:buFont typeface="+mj-lt"/>
              <a:buAutoNum type="alphaLcParenR"/>
            </a:pPr>
            <a:r>
              <a:rPr lang="en-US" sz="1500" dirty="0"/>
              <a:t>As a Team create a “</a:t>
            </a:r>
            <a:r>
              <a:rPr lang="en-US" sz="1500" dirty="0" err="1"/>
              <a:t>Klump</a:t>
            </a:r>
            <a:r>
              <a:rPr lang="en-US" sz="1500" dirty="0"/>
              <a:t>” Test site on Azure</a:t>
            </a:r>
          </a:p>
          <a:p>
            <a:pPr marL="914400" lvl="1" indent="-457200">
              <a:spcBef>
                <a:spcPts val="600"/>
              </a:spcBef>
              <a:buFont typeface="+mj-lt"/>
              <a:buAutoNum type="alphaLcParenR"/>
            </a:pPr>
            <a:r>
              <a:rPr lang="en-US" sz="1500" dirty="0"/>
              <a:t>As a Team develop, test, and deploy “</a:t>
            </a:r>
            <a:r>
              <a:rPr lang="en-US" sz="1500" dirty="0" err="1"/>
              <a:t>Klump</a:t>
            </a:r>
            <a:r>
              <a:rPr lang="en-US" sz="1500" dirty="0"/>
              <a:t>” Release 1 to Test</a:t>
            </a:r>
          </a:p>
          <a:p>
            <a:pPr marL="914400" lvl="1" indent="-457200">
              <a:spcBef>
                <a:spcPts val="600"/>
              </a:spcBef>
              <a:buFont typeface="+mj-lt"/>
              <a:buAutoNum type="alphaLcParenR"/>
            </a:pPr>
            <a:r>
              <a:rPr lang="en-US" sz="1500" dirty="0"/>
              <a:t>As a Team test and deploy </a:t>
            </a:r>
            <a:r>
              <a:rPr lang="en-US" sz="1500" dirty="0" err="1"/>
              <a:t>Klump</a:t>
            </a:r>
            <a:r>
              <a:rPr lang="en-US" sz="1500" dirty="0"/>
              <a:t> Release 1 to Production</a:t>
            </a:r>
          </a:p>
          <a:p>
            <a:pPr marL="914400" lvl="1" indent="-457200">
              <a:spcBef>
                <a:spcPts val="600"/>
              </a:spcBef>
              <a:buFont typeface="+mj-lt"/>
              <a:buAutoNum type="alphaLcParenR"/>
            </a:pPr>
            <a:r>
              <a:rPr lang="en-US" sz="1500" dirty="0"/>
              <a:t>Individually deploy and test </a:t>
            </a:r>
            <a:r>
              <a:rPr lang="en-US" sz="1500" dirty="0" err="1"/>
              <a:t>Klump</a:t>
            </a:r>
            <a:r>
              <a:rPr lang="en-US" sz="1500" dirty="0"/>
              <a:t> to your local development environment</a:t>
            </a:r>
          </a:p>
          <a:p>
            <a:pPr marL="457200" indent="-457200">
              <a:spcBef>
                <a:spcPts val="600"/>
              </a:spcBef>
              <a:buFont typeface="+mj-lt"/>
              <a:buAutoNum type="arabicPeriod"/>
            </a:pPr>
            <a:r>
              <a:rPr lang="en-US" sz="1900" dirty="0"/>
              <a:t>Read and be prepared to discuss Chapter 8</a:t>
            </a:r>
          </a:p>
          <a:p>
            <a:pPr marL="457200" indent="-457200">
              <a:spcBef>
                <a:spcPts val="600"/>
              </a:spcBef>
              <a:buFont typeface="+mj-lt"/>
              <a:buAutoNum type="arabicPeriod"/>
            </a:pPr>
            <a:r>
              <a:rPr lang="en-US" sz="1900" dirty="0"/>
              <a:t>Sprint 5 User Story Backlog “grooming”</a:t>
            </a:r>
          </a:p>
          <a:p>
            <a:pPr marL="457200" indent="-457200">
              <a:spcBef>
                <a:spcPts val="600"/>
              </a:spcBef>
              <a:buFont typeface="+mj-lt"/>
              <a:buAutoNum type="arabicPeriod"/>
            </a:pPr>
            <a:r>
              <a:rPr lang="en-US" sz="1900" dirty="0"/>
              <a:t>As a Class commit each Team to research, discuss, and present at least one of the following topics:</a:t>
            </a:r>
          </a:p>
          <a:p>
            <a:pPr lvl="1">
              <a:spcBef>
                <a:spcPts val="600"/>
              </a:spcBef>
            </a:pPr>
            <a:r>
              <a:rPr lang="en-US" sz="1500" dirty="0"/>
              <a:t>A valuable follow-up topic from previous Class Presentations… i.e. securing a site with Microsoft Live / Lewis University credentials </a:t>
            </a:r>
          </a:p>
          <a:p>
            <a:pPr lvl="1">
              <a:spcBef>
                <a:spcPts val="600"/>
              </a:spcBef>
            </a:pPr>
            <a:r>
              <a:rPr lang="en-US" sz="1500" dirty="0"/>
              <a:t>SaaS Frameworks including “MEAN vs LAMP vs Ruby on Rails”</a:t>
            </a:r>
          </a:p>
          <a:p>
            <a:pPr lvl="1">
              <a:spcBef>
                <a:spcPts val="600"/>
              </a:spcBef>
            </a:pPr>
            <a:r>
              <a:rPr lang="en-US" sz="1500" dirty="0"/>
              <a:t>Service Oriented Architectures including “Web Services and SOAP/WSAD vs REST vs Sockets”</a:t>
            </a:r>
          </a:p>
          <a:p>
            <a:pPr lvl="1">
              <a:spcBef>
                <a:spcPts val="600"/>
              </a:spcBef>
            </a:pPr>
            <a:r>
              <a:rPr lang="en-US" sz="1500" dirty="0"/>
              <a:t>Web Client Application Architectures including “HTML/JavaScript, Angular.js, Angular2/TypeScript, and ReactJS”</a:t>
            </a:r>
          </a:p>
          <a:p>
            <a:pPr marL="457200" indent="-457200">
              <a:spcBef>
                <a:spcPts val="600"/>
              </a:spcBef>
              <a:buFont typeface="+mj-lt"/>
              <a:buAutoNum type="arabicPeriod"/>
            </a:pPr>
            <a:r>
              <a:rPr lang="en-US" sz="1900" dirty="0"/>
              <a:t>As a Team select one or two team members who will lead the team’s effort to research and discuss the above topic and then delivery a (~10min) presentation on the topic to the class on Tuesday, February 27.</a:t>
            </a:r>
          </a:p>
        </p:txBody>
      </p:sp>
      <p:cxnSp>
        <p:nvCxnSpPr>
          <p:cNvPr id="6" name="Straight Connector 5">
            <a:extLst>
              <a:ext uri="{FF2B5EF4-FFF2-40B4-BE49-F238E27FC236}">
                <a16:creationId xmlns:a16="http://schemas.microsoft.com/office/drawing/2014/main" id="{0CD59E8F-D2DC-4669-90D9-D660799DBE44}"/>
              </a:ext>
            </a:extLst>
          </p:cNvPr>
          <p:cNvCxnSpPr/>
          <p:nvPr/>
        </p:nvCxnSpPr>
        <p:spPr>
          <a:xfrm>
            <a:off x="732999" y="4206298"/>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71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More </a:t>
            </a:r>
            <a:r>
              <a:rPr lang="en-US" sz="4800" dirty="0" err="1"/>
              <a:t>SAFe</a:t>
            </a:r>
            <a:r>
              <a:rPr lang="en-US" sz="4800" dirty="0"/>
              <a:t> and how SDLCs </a:t>
            </a:r>
            <a:br>
              <a:rPr lang="en-US" sz="4800" dirty="0"/>
            </a:br>
            <a:r>
              <a:rPr lang="en-US" sz="4800" dirty="0"/>
              <a:t>impact testing</a:t>
            </a:r>
          </a:p>
        </p:txBody>
      </p:sp>
    </p:spTree>
    <p:extLst>
      <p:ext uri="{BB962C8B-B14F-4D97-AF65-F5344CB8AC3E}">
        <p14:creationId xmlns:p14="http://schemas.microsoft.com/office/powerpoint/2010/main" val="332173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Software Engineers ,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Understand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35776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a:t>
            </a:r>
          </a:p>
        </p:txBody>
      </p:sp>
      <p:sp>
        <p:nvSpPr>
          <p:cNvPr id="3" name="Content Placeholder 2"/>
          <p:cNvSpPr>
            <a:spLocks noGrp="1"/>
          </p:cNvSpPr>
          <p:nvPr>
            <p:ph idx="1"/>
          </p:nvPr>
        </p:nvSpPr>
        <p:spPr>
          <a:xfrm>
            <a:off x="838198" y="1525772"/>
            <a:ext cx="10515601" cy="4651191"/>
          </a:xfrm>
        </p:spPr>
        <p:txBody>
          <a:bodyPr>
            <a:normAutofit fontScale="32500" lnSpcReduction="20000"/>
          </a:bodyPr>
          <a:lstStyle/>
          <a:p>
            <a:r>
              <a:rPr lang="en-US" sz="5500" dirty="0"/>
              <a:t>Never underestimate the value of good design and implementation (for testability, encapsulation, etc.) on the economics of testing… You can’t afford to test in quality!</a:t>
            </a:r>
          </a:p>
          <a:p>
            <a:r>
              <a:rPr lang="en-US" sz="5500" dirty="0"/>
              <a:t>Defects are exponentially more expensive to fix the longer the exist.</a:t>
            </a:r>
          </a:p>
          <a:p>
            <a:pPr lvl="1">
              <a:buFont typeface="Wingdings" panose="05000000000000000000" pitchFamily="2" charset="2"/>
              <a:buChar char="§"/>
            </a:pPr>
            <a:r>
              <a:rPr lang="en-US" sz="5100" dirty="0"/>
              <a:t>Unit - $200</a:t>
            </a:r>
          </a:p>
          <a:p>
            <a:pPr lvl="1">
              <a:buFont typeface="Wingdings" panose="05000000000000000000" pitchFamily="2" charset="2"/>
              <a:buChar char="§"/>
            </a:pPr>
            <a:r>
              <a:rPr lang="en-US" sz="5100" dirty="0"/>
              <a:t>Integration - $600</a:t>
            </a:r>
          </a:p>
          <a:p>
            <a:pPr lvl="1">
              <a:buFont typeface="Wingdings" panose="05000000000000000000" pitchFamily="2" charset="2"/>
              <a:buChar char="§"/>
            </a:pPr>
            <a:r>
              <a:rPr lang="en-US" sz="5100" dirty="0"/>
              <a:t>User Acceptance - $6,000</a:t>
            </a:r>
          </a:p>
          <a:p>
            <a:pPr lvl="1">
              <a:buFont typeface="Wingdings" panose="05000000000000000000" pitchFamily="2" charset="2"/>
              <a:buChar char="§"/>
            </a:pPr>
            <a:r>
              <a:rPr lang="en-US" sz="5100" dirty="0"/>
              <a:t>Production - $100,000+</a:t>
            </a:r>
          </a:p>
          <a:p>
            <a:r>
              <a:rPr lang="en-US" sz="5500" dirty="0"/>
              <a:t>Performance issues are often the most difficult and expensive defects to fix. They are often not found until the application if running under production load… which is often only when it is in production.</a:t>
            </a:r>
          </a:p>
          <a:p>
            <a:r>
              <a:rPr lang="en-US" sz="5500" dirty="0"/>
              <a:t>The permutations of modern software features, data, tools, environments, etc. quickly becomes unmanageable. Testability needs to be goal of nearly all non-trivial applications. </a:t>
            </a:r>
          </a:p>
          <a:p>
            <a:r>
              <a:rPr lang="en-US" sz="5500" dirty="0"/>
              <a:t>Developers need to be responsible for product quality. Tester should be able to minimize that chance that a defect makes it to production. </a:t>
            </a:r>
          </a:p>
          <a:p>
            <a:r>
              <a:rPr lang="en-US" sz="5500" dirty="0"/>
              <a:t>Dave Cutler of Windows NT fame had a quote. I wish I could remember the exact words, but it went something like, “I hate having testers because they give developers the false hope that someone else can save them from their sins.”</a:t>
            </a:r>
          </a:p>
        </p:txBody>
      </p:sp>
    </p:spTree>
    <p:extLst>
      <p:ext uri="{BB962C8B-B14F-4D97-AF65-F5344CB8AC3E}">
        <p14:creationId xmlns:p14="http://schemas.microsoft.com/office/powerpoint/2010/main" val="497595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307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22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2392</TotalTime>
  <Words>3672</Words>
  <Application>Microsoft Office PowerPoint</Application>
  <PresentationFormat>Widescreen</PresentationFormat>
  <Paragraphs>322</Paragraphs>
  <Slides>24</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Times New Roman</vt:lpstr>
      <vt:lpstr>Verdana</vt:lpstr>
      <vt:lpstr>Wingdings</vt:lpstr>
      <vt:lpstr>Office Theme</vt:lpstr>
      <vt:lpstr>Software Engineering Session: Week 7 Session 2 Instructor: Eric Pogue</vt:lpstr>
      <vt:lpstr>PowerPoint Presentation</vt:lpstr>
      <vt:lpstr>Sprint 4 Product Backlog… page 1 of 2</vt:lpstr>
      <vt:lpstr>Scrum-of-Scrums Report-out</vt:lpstr>
      <vt:lpstr>More SAFe and how SDLCs  impact testing</vt:lpstr>
      <vt:lpstr>Software Testing Overview</vt:lpstr>
      <vt:lpstr>Software Testing “Truths”</vt:lpstr>
      <vt:lpstr>Object-Oriented Programming within Various Development Methodologies</vt:lpstr>
      <vt:lpstr>PowerPoint Presentation</vt:lpstr>
      <vt:lpstr>Waterfall vs Iterative vs Agile</vt:lpstr>
      <vt:lpstr>Testing Terms</vt:lpstr>
      <vt:lpstr>Testing Terms</vt:lpstr>
      <vt:lpstr>Automated Testing</vt:lpstr>
      <vt:lpstr>Automated Testing</vt:lpstr>
      <vt:lpstr>Automated Unit Testing Example: JUnit</vt:lpstr>
      <vt:lpstr>Lab (report-out at 12:08)</vt:lpstr>
      <vt:lpstr>Lab Report-out </vt:lpstr>
      <vt:lpstr>Wrap-up </vt:lpstr>
      <vt:lpstr>End of Session</vt:lpstr>
      <vt:lpstr>Backup Slides</vt:lpstr>
      <vt:lpstr>Team Information Service Requirements</vt:lpstr>
      <vt:lpstr>Standup for Sprint 3 Product Backlog</vt:lpstr>
      <vt:lpstr>Sprint 4 Product Backlog… page 1 of 2</vt:lpstr>
      <vt:lpstr>Sprint 4 Product Backlog… page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189</cp:revision>
  <cp:lastPrinted>2018-02-27T13:43:45Z</cp:lastPrinted>
  <dcterms:created xsi:type="dcterms:W3CDTF">2017-08-24T13:36:27Z</dcterms:created>
  <dcterms:modified xsi:type="dcterms:W3CDTF">2018-03-01T15:44:34Z</dcterms:modified>
</cp:coreProperties>
</file>