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63" r:id="rId3"/>
    <p:sldId id="329" r:id="rId4"/>
    <p:sldId id="364" r:id="rId5"/>
    <p:sldId id="386" r:id="rId6"/>
    <p:sldId id="387" r:id="rId7"/>
    <p:sldId id="388" r:id="rId8"/>
    <p:sldId id="380" r:id="rId9"/>
    <p:sldId id="379" r:id="rId10"/>
    <p:sldId id="385" r:id="rId11"/>
    <p:sldId id="383" r:id="rId12"/>
    <p:sldId id="384" r:id="rId13"/>
    <p:sldId id="348" r:id="rId14"/>
    <p:sldId id="263" r:id="rId15"/>
    <p:sldId id="361" r:id="rId16"/>
    <p:sldId id="365" r:id="rId17"/>
    <p:sldId id="362" r:id="rId18"/>
    <p:sldId id="367" r:id="rId19"/>
    <p:sldId id="366"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243" autoAdjust="0"/>
  </p:normalViewPr>
  <p:slideViewPr>
    <p:cSldViewPr snapToGrid="0">
      <p:cViewPr varScale="1">
        <p:scale>
          <a:sx n="142" d="100"/>
          <a:sy n="142" d="100"/>
        </p:scale>
        <p:origin x="3558"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3/12/2018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9972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77958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915705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72188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36295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07754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8028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168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08442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9604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41498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2674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3/12/2018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3/12/2018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5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770834"/>
          </a:xfrm>
        </p:spPr>
        <p:txBody>
          <a:bodyPr>
            <a:normAutofit/>
          </a:bodyPr>
          <a:lstStyle/>
          <a:p>
            <a:pPr marL="0" indent="0">
              <a:buNone/>
            </a:pPr>
            <a:r>
              <a:rPr lang="en-US" sz="2000" dirty="0"/>
              <a:t>Agenda:</a:t>
            </a:r>
          </a:p>
          <a:p>
            <a:pPr marL="457200" indent="-457200">
              <a:buFont typeface="+mj-lt"/>
              <a:buAutoNum type="arabicPeriod"/>
            </a:pPr>
            <a:r>
              <a:rPr lang="en-US" sz="2000" dirty="0"/>
              <a:t>Review Product Roles</a:t>
            </a:r>
          </a:p>
          <a:p>
            <a:pPr marL="457200" indent="-457200">
              <a:spcBef>
                <a:spcPts val="13200"/>
              </a:spcBef>
              <a:buFont typeface="+mj-lt"/>
              <a:buAutoNum type="arabicPeriod"/>
            </a:pPr>
            <a:r>
              <a:rPr lang="en-US" sz="2000" dirty="0"/>
              <a:t>Scrum of Scrums Standup led by Jordon (Elmer) with product assistance from out new Product Manager Joe (Van Luyk)</a:t>
            </a:r>
          </a:p>
          <a:p>
            <a:pPr marL="457200" indent="-457200">
              <a:buFont typeface="+mj-lt"/>
              <a:buAutoNum type="arabicPeriod"/>
            </a:pPr>
            <a:r>
              <a:rPr lang="en-US" sz="2000" dirty="0"/>
              <a:t>NodeJS Setup Demos by Marissa (Koronkiewicz) and Joe (Van Luyk)</a:t>
            </a:r>
          </a:p>
          <a:p>
            <a:pPr marL="457200" indent="-457200">
              <a:buFont typeface="+mj-lt"/>
              <a:buAutoNum type="arabicPeriod"/>
            </a:pPr>
            <a:r>
              <a:rPr lang="en-US" sz="2000" dirty="0"/>
              <a:t>Release Planning </a:t>
            </a:r>
          </a:p>
          <a:p>
            <a:pPr marL="457200" indent="-457200">
              <a:buFont typeface="+mj-lt"/>
              <a:buAutoNum type="arabicPeriod"/>
            </a:pPr>
            <a:r>
              <a:rPr lang="en-US" sz="2000" dirty="0"/>
              <a:t>Sprint 5 Backlog Grooming and Planning Session</a:t>
            </a:r>
          </a:p>
          <a:p>
            <a:pPr marL="457200" indent="-457200">
              <a:buFont typeface="+mj-lt"/>
              <a:buAutoNum type="arabicPeriod"/>
            </a:pPr>
            <a:r>
              <a:rPr lang="en-US" sz="2000"/>
              <a:t>Report-out</a:t>
            </a:r>
            <a:endParaRPr lang="en-US" sz="2000" dirty="0"/>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ext uri="{D42A27DB-BD31-4B8C-83A1-F6EECF244321}">
                <p14:modId xmlns:p14="http://schemas.microsoft.com/office/powerpoint/2010/main" val="1851539645"/>
              </p:ext>
            </p:extLst>
          </p:nvPr>
        </p:nvGraphicFramePr>
        <p:xfrm>
          <a:off x="889745" y="2474506"/>
          <a:ext cx="10412510" cy="1492128"/>
        </p:xfrm>
        <a:graphic>
          <a:graphicData uri="http://schemas.openxmlformats.org/drawingml/2006/table">
            <a:tbl>
              <a:tblPr firstRow="1" bandRow="1">
                <a:tableStyleId>{5C22544A-7EE6-4342-B048-85BDC9FD1C3A}</a:tableStyleId>
              </a:tblPr>
              <a:tblGrid>
                <a:gridCol w="2082502">
                  <a:extLst>
                    <a:ext uri="{9D8B030D-6E8A-4147-A177-3AD203B41FA5}">
                      <a16:colId xmlns:a16="http://schemas.microsoft.com/office/drawing/2014/main" val="3176287496"/>
                    </a:ext>
                  </a:extLst>
                </a:gridCol>
                <a:gridCol w="2082502">
                  <a:extLst>
                    <a:ext uri="{9D8B030D-6E8A-4147-A177-3AD203B41FA5}">
                      <a16:colId xmlns:a16="http://schemas.microsoft.com/office/drawing/2014/main" val="184866708"/>
                    </a:ext>
                  </a:extLst>
                </a:gridCol>
                <a:gridCol w="2082502">
                  <a:extLst>
                    <a:ext uri="{9D8B030D-6E8A-4147-A177-3AD203B41FA5}">
                      <a16:colId xmlns:a16="http://schemas.microsoft.com/office/drawing/2014/main" val="1665691578"/>
                    </a:ext>
                  </a:extLst>
                </a:gridCol>
                <a:gridCol w="2082502">
                  <a:extLst>
                    <a:ext uri="{9D8B030D-6E8A-4147-A177-3AD203B41FA5}">
                      <a16:colId xmlns:a16="http://schemas.microsoft.com/office/drawing/2014/main" val="4230300785"/>
                    </a:ext>
                  </a:extLst>
                </a:gridCol>
                <a:gridCol w="2082502">
                  <a:extLst>
                    <a:ext uri="{9D8B030D-6E8A-4147-A177-3AD203B41FA5}">
                      <a16:colId xmlns:a16="http://schemas.microsoft.com/office/drawing/2014/main" val="987859751"/>
                    </a:ext>
                  </a:extLst>
                </a:gridCol>
              </a:tblGrid>
              <a:tr h="373032">
                <a:tc>
                  <a:txBody>
                    <a:bodyPr/>
                    <a:lstStyle/>
                    <a:p>
                      <a:endParaRPr lang="en-US" sz="1600"/>
                    </a:p>
                  </a:txBody>
                  <a:tcPr/>
                </a:tc>
                <a:tc>
                  <a:txBody>
                    <a:bodyPr/>
                    <a:lstStyle/>
                    <a:p>
                      <a:r>
                        <a:rPr lang="en-US" sz="1600" dirty="0"/>
                        <a:t>Product Manager</a:t>
                      </a:r>
                    </a:p>
                  </a:txBody>
                  <a:tcPr/>
                </a:tc>
                <a:tc>
                  <a:txBody>
                    <a:bodyPr/>
                    <a:lstStyle/>
                    <a:p>
                      <a:r>
                        <a:rPr lang="en-US" sz="1600" dirty="0"/>
                        <a:t>Project Manager</a:t>
                      </a:r>
                    </a:p>
                  </a:txBody>
                  <a:tcPr/>
                </a:tc>
                <a:tc>
                  <a:txBody>
                    <a:bodyPr/>
                    <a:lstStyle/>
                    <a:p>
                      <a:r>
                        <a:rPr lang="en-US" sz="1600" dirty="0"/>
                        <a:t>Product Architect</a:t>
                      </a:r>
                    </a:p>
                  </a:txBody>
                  <a:tcPr/>
                </a:tc>
                <a:tc>
                  <a:txBody>
                    <a:bodyPr/>
                    <a:lstStyle/>
                    <a:p>
                      <a:r>
                        <a:rPr lang="en-US" sz="1600" dirty="0"/>
                        <a:t>UI Designer</a:t>
                      </a:r>
                    </a:p>
                  </a:txBody>
                  <a:tcPr/>
                </a:tc>
                <a:extLst>
                  <a:ext uri="{0D108BD9-81ED-4DB2-BD59-A6C34878D82A}">
                    <a16:rowId xmlns:a16="http://schemas.microsoft.com/office/drawing/2014/main" val="3651987118"/>
                  </a:ext>
                </a:extLst>
              </a:tr>
              <a:tr h="373032">
                <a:tc>
                  <a:txBody>
                    <a:bodyPr/>
                    <a:lstStyle/>
                    <a:p>
                      <a:r>
                        <a:rPr lang="en-US" sz="1600" dirty="0"/>
                        <a:t>Sprint 4</a:t>
                      </a:r>
                    </a:p>
                  </a:txBody>
                  <a:tcPr/>
                </a:tc>
                <a:tc>
                  <a:txBody>
                    <a:bodyPr/>
                    <a:lstStyle/>
                    <a:p>
                      <a:r>
                        <a:rPr lang="en-US" sz="1600" dirty="0"/>
                        <a:t>Eric (Pogue)</a:t>
                      </a:r>
                    </a:p>
                  </a:txBody>
                  <a:tcPr/>
                </a:tc>
                <a:tc>
                  <a:txBody>
                    <a:bodyPr/>
                    <a:lstStyle/>
                    <a:p>
                      <a:r>
                        <a:rPr lang="en-US" sz="1600" dirty="0"/>
                        <a:t>Alex (Jonic)</a:t>
                      </a:r>
                    </a:p>
                  </a:txBody>
                  <a:tcPr/>
                </a:tc>
                <a:tc>
                  <a:txBody>
                    <a:bodyPr/>
                    <a:lstStyle/>
                    <a:p>
                      <a:r>
                        <a:rPr lang="en-US" sz="1600" dirty="0"/>
                        <a:t>John (Laschober)</a:t>
                      </a:r>
                    </a:p>
                  </a:txBody>
                  <a:tcPr/>
                </a:tc>
                <a:tc>
                  <a:txBody>
                    <a:bodyPr/>
                    <a:lstStyle/>
                    <a:p>
                      <a:r>
                        <a:rPr lang="en-US" sz="1600" dirty="0"/>
                        <a:t>Chas (Logue)</a:t>
                      </a:r>
                    </a:p>
                  </a:txBody>
                  <a:tcPr/>
                </a:tc>
                <a:extLst>
                  <a:ext uri="{0D108BD9-81ED-4DB2-BD59-A6C34878D82A}">
                    <a16:rowId xmlns:a16="http://schemas.microsoft.com/office/drawing/2014/main" val="2574240619"/>
                  </a:ext>
                </a:extLst>
              </a:tr>
              <a:tr h="373032">
                <a:tc>
                  <a:txBody>
                    <a:bodyPr/>
                    <a:lstStyle/>
                    <a:p>
                      <a:r>
                        <a:rPr lang="en-US" sz="1600" dirty="0"/>
                        <a:t>Sprint 5</a:t>
                      </a:r>
                    </a:p>
                  </a:txBody>
                  <a:tcPr/>
                </a:tc>
                <a:tc>
                  <a:txBody>
                    <a:bodyPr/>
                    <a:lstStyle/>
                    <a:p>
                      <a:r>
                        <a:rPr lang="en-US" sz="1600" dirty="0"/>
                        <a:t>Joe (Van Luyk)</a:t>
                      </a:r>
                    </a:p>
                  </a:txBody>
                  <a:tcPr/>
                </a:tc>
                <a:tc>
                  <a:txBody>
                    <a:bodyPr/>
                    <a:lstStyle/>
                    <a:p>
                      <a:r>
                        <a:rPr lang="en-US" sz="1600" dirty="0"/>
                        <a:t>Jordon (Elmer)</a:t>
                      </a:r>
                    </a:p>
                  </a:txBody>
                  <a:tcPr/>
                </a:tc>
                <a:tc>
                  <a:txBody>
                    <a:bodyPr/>
                    <a:lstStyle/>
                    <a:p>
                      <a:r>
                        <a:rPr lang="en-US" sz="1600" dirty="0"/>
                        <a:t>Quinn (Stratton)</a:t>
                      </a:r>
                    </a:p>
                  </a:txBody>
                  <a:tcPr/>
                </a:tc>
                <a:tc>
                  <a:txBody>
                    <a:bodyPr/>
                    <a:lstStyle/>
                    <a:p>
                      <a:r>
                        <a:rPr lang="en-US" sz="1600" dirty="0"/>
                        <a:t>Jace (Horner)</a:t>
                      </a:r>
                    </a:p>
                  </a:txBody>
                  <a:tcPr/>
                </a:tc>
                <a:extLst>
                  <a:ext uri="{0D108BD9-81ED-4DB2-BD59-A6C34878D82A}">
                    <a16:rowId xmlns:a16="http://schemas.microsoft.com/office/drawing/2014/main" val="2072291674"/>
                  </a:ext>
                </a:extLst>
              </a:tr>
              <a:tr h="373032">
                <a:tc>
                  <a:txBody>
                    <a:bodyPr/>
                    <a:lstStyle/>
                    <a:p>
                      <a:r>
                        <a:rPr lang="en-US" sz="1600" dirty="0"/>
                        <a:t>Sprint 6</a:t>
                      </a:r>
                    </a:p>
                  </a:txBody>
                  <a:tcPr/>
                </a:tc>
                <a:tc>
                  <a:txBody>
                    <a:bodyPr/>
                    <a:lstStyle/>
                    <a:p>
                      <a:r>
                        <a:rPr lang="en-US" sz="1600" dirty="0"/>
                        <a:t>Louie (Lorenzo)</a:t>
                      </a:r>
                    </a:p>
                  </a:txBody>
                  <a:tcPr/>
                </a:tc>
                <a:tc>
                  <a:txBody>
                    <a:bodyPr/>
                    <a:lstStyle/>
                    <a:p>
                      <a:r>
                        <a:rPr lang="en-US" sz="1600" dirty="0"/>
                        <a:t>Tyler (Kummer)</a:t>
                      </a:r>
                    </a:p>
                  </a:txBody>
                  <a:tcPr/>
                </a:tc>
                <a:tc>
                  <a:txBody>
                    <a:bodyPr/>
                    <a:lstStyle/>
                    <a:p>
                      <a:r>
                        <a:rPr lang="en-US" sz="1600" dirty="0"/>
                        <a:t>Thad (Albert)</a:t>
                      </a:r>
                    </a:p>
                  </a:txBody>
                  <a:tcPr/>
                </a:tc>
                <a:tc>
                  <a:txBody>
                    <a:bodyPr/>
                    <a:lstStyle/>
                    <a:p>
                      <a:r>
                        <a:rPr lang="en-US" sz="1600" dirty="0"/>
                        <a:t>Michael (Pedzimaz)</a:t>
                      </a:r>
                    </a:p>
                  </a:txBody>
                  <a:tcPr/>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lnSpcReduction="10000"/>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dirty="0"/>
              <a:t>Deliver Sprint 5 User Stories that will allow your team to exceed “</a:t>
            </a:r>
            <a:r>
              <a:rPr lang="en-US" sz="1900" dirty="0" err="1"/>
              <a:t>Klump</a:t>
            </a:r>
            <a:r>
              <a:rPr lang="en-US" sz="1900"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spTree>
    <p:extLst>
      <p:ext uri="{BB962C8B-B14F-4D97-AF65-F5344CB8AC3E}">
        <p14:creationId xmlns:p14="http://schemas.microsoft.com/office/powerpoint/2010/main" val="410317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9"/>
            </a:pPr>
            <a:r>
              <a:rPr lang="en-US" sz="1800" dirty="0"/>
              <a:t>As a Team develop, test, and deploy “Team Information Service” Release 2 to Test and Production</a:t>
            </a:r>
          </a:p>
          <a:p>
            <a:pPr marL="457200" indent="-457200">
              <a:spcBef>
                <a:spcPts val="600"/>
              </a:spcBef>
              <a:buFont typeface="+mj-lt"/>
              <a:buAutoNum type="arabicPeriod" startAt="9"/>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9"/>
            </a:pPr>
            <a:r>
              <a:rPr lang="en-US" sz="1800" dirty="0"/>
              <a:t>As a Product Team define the “Dynamic Class Seating Chart” application as Epics, Features, and Stories</a:t>
            </a:r>
          </a:p>
          <a:p>
            <a:pPr marL="457200" indent="-457200">
              <a:spcBef>
                <a:spcPts val="600"/>
              </a:spcBef>
              <a:buFont typeface="+mj-lt"/>
              <a:buAutoNum type="arabicPeriod" startAt="9"/>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229592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Wrap-up</a:t>
            </a:r>
            <a:br>
              <a:rPr lang="en-US" sz="4800" dirty="0"/>
            </a:br>
            <a:endParaRPr lang="en-US" sz="4800" dirty="0"/>
          </a:p>
        </p:txBody>
      </p:sp>
    </p:spTree>
    <p:extLst>
      <p:ext uri="{BB962C8B-B14F-4D97-AF65-F5344CB8AC3E}">
        <p14:creationId xmlns:p14="http://schemas.microsoft.com/office/powerpoint/2010/main" val="68970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Backup Slides</a:t>
            </a:r>
          </a:p>
        </p:txBody>
      </p:sp>
    </p:spTree>
    <p:extLst>
      <p:ext uri="{BB962C8B-B14F-4D97-AF65-F5344CB8AC3E}">
        <p14:creationId xmlns:p14="http://schemas.microsoft.com/office/powerpoint/2010/main" val="234978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the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a:t>
            </a:r>
          </a:p>
          <a:p>
            <a:pPr marL="457200" indent="-457200">
              <a:spcBef>
                <a:spcPts val="600"/>
              </a:spcBef>
              <a:buFont typeface="+mj-lt"/>
              <a:buAutoNum type="arabicPeriod"/>
            </a:pPr>
            <a:r>
              <a:rPr lang="en-US" sz="2000" dirty="0"/>
              <a:t>Implement 30 minute caching and forced refresh… this could be a release 2 feature</a:t>
            </a:r>
          </a:p>
          <a:p>
            <a:pPr marL="457200" indent="-457200">
              <a:spcBef>
                <a:spcPts val="600"/>
              </a:spcBef>
              <a:buFont typeface="+mj-lt"/>
              <a:buAutoNum type="arabicPeriod"/>
            </a:pPr>
            <a:endParaRPr lang="en-US" sz="2000" dirty="0"/>
          </a:p>
          <a:p>
            <a:pPr marL="0" indent="0">
              <a:spcBef>
                <a:spcPts val="600"/>
              </a:spcBef>
              <a:buNone/>
            </a:pPr>
            <a:r>
              <a:rPr lang="en-US" sz="2000" dirty="0"/>
              <a:t>Question: What is a better name for this Product???</a:t>
            </a:r>
          </a:p>
        </p:txBody>
      </p:sp>
    </p:spTree>
    <p:extLst>
      <p:ext uri="{BB962C8B-B14F-4D97-AF65-F5344CB8AC3E}">
        <p14:creationId xmlns:p14="http://schemas.microsoft.com/office/powerpoint/2010/main" val="399043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98220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cxnSp>
        <p:nvCxnSpPr>
          <p:cNvPr id="6" name="Straight Connector 5">
            <a:extLst>
              <a:ext uri="{FF2B5EF4-FFF2-40B4-BE49-F238E27FC236}">
                <a16:creationId xmlns:a16="http://schemas.microsoft.com/office/drawing/2014/main" id="{0CD59E8F-D2DC-4669-90D9-D660799DBE44}"/>
              </a:ext>
            </a:extLst>
          </p:cNvPr>
          <p:cNvCxnSpPr/>
          <p:nvPr/>
        </p:nvCxnSpPr>
        <p:spPr>
          <a:xfrm>
            <a:off x="732999" y="4206298"/>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7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8"/>
            </a:pPr>
            <a:r>
              <a:rPr lang="en-US" sz="1800" dirty="0"/>
              <a:t>As a Team develop, test, and deploy “Team Information Service” Release 2 to Test and Production</a:t>
            </a:r>
          </a:p>
          <a:p>
            <a:pPr marL="457200" indent="-457200">
              <a:spcBef>
                <a:spcPts val="600"/>
              </a:spcBef>
              <a:buFont typeface="+mj-lt"/>
              <a:buAutoNum type="arabicPeriod" startAt="8"/>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8"/>
            </a:pPr>
            <a:r>
              <a:rPr lang="en-US" sz="1800" dirty="0"/>
              <a:t>As a Product Team define the “Dynamic Class Seating Chart” application as Epics, Features, and Stories</a:t>
            </a:r>
          </a:p>
          <a:p>
            <a:pPr marL="457200" indent="-457200">
              <a:spcBef>
                <a:spcPts val="600"/>
              </a:spcBef>
              <a:buFont typeface="+mj-lt"/>
              <a:buAutoNum type="arabicPeriod" startAt="8"/>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177313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7387"/>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601697"/>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Scrum-of-Scrums Report-out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cxnSp>
        <p:nvCxnSpPr>
          <p:cNvPr id="6" name="Straight Connector 5">
            <a:extLst>
              <a:ext uri="{FF2B5EF4-FFF2-40B4-BE49-F238E27FC236}">
                <a16:creationId xmlns:a16="http://schemas.microsoft.com/office/drawing/2014/main" id="{0CD59E8F-D2DC-4669-90D9-D660799DBE44}"/>
              </a:ext>
            </a:extLst>
          </p:cNvPr>
          <p:cNvCxnSpPr/>
          <p:nvPr/>
        </p:nvCxnSpPr>
        <p:spPr>
          <a:xfrm>
            <a:off x="732999" y="4206298"/>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Release/PSI Planning</a:t>
            </a:r>
          </a:p>
        </p:txBody>
      </p:sp>
      <p:graphicFrame>
        <p:nvGraphicFramePr>
          <p:cNvPr id="3" name="Table 2">
            <a:extLst>
              <a:ext uri="{FF2B5EF4-FFF2-40B4-BE49-F238E27FC236}">
                <a16:creationId xmlns:a16="http://schemas.microsoft.com/office/drawing/2014/main" id="{22F9EFFB-415C-4D5D-9229-B25E3C22178C}"/>
              </a:ext>
            </a:extLst>
          </p:cNvPr>
          <p:cNvGraphicFramePr>
            <a:graphicFrameLocks noGrp="1"/>
          </p:cNvGraphicFramePr>
          <p:nvPr>
            <p:extLst>
              <p:ext uri="{D42A27DB-BD31-4B8C-83A1-F6EECF244321}">
                <p14:modId xmlns:p14="http://schemas.microsoft.com/office/powerpoint/2010/main" val="470687336"/>
              </p:ext>
            </p:extLst>
          </p:nvPr>
        </p:nvGraphicFramePr>
        <p:xfrm>
          <a:off x="889745" y="3791310"/>
          <a:ext cx="10412510" cy="1492128"/>
        </p:xfrm>
        <a:graphic>
          <a:graphicData uri="http://schemas.openxmlformats.org/drawingml/2006/table">
            <a:tbl>
              <a:tblPr firstRow="1" bandRow="1">
                <a:tableStyleId>{5C22544A-7EE6-4342-B048-85BDC9FD1C3A}</a:tableStyleId>
              </a:tblPr>
              <a:tblGrid>
                <a:gridCol w="2082502">
                  <a:extLst>
                    <a:ext uri="{9D8B030D-6E8A-4147-A177-3AD203B41FA5}">
                      <a16:colId xmlns:a16="http://schemas.microsoft.com/office/drawing/2014/main" val="3176287496"/>
                    </a:ext>
                  </a:extLst>
                </a:gridCol>
                <a:gridCol w="2082502">
                  <a:extLst>
                    <a:ext uri="{9D8B030D-6E8A-4147-A177-3AD203B41FA5}">
                      <a16:colId xmlns:a16="http://schemas.microsoft.com/office/drawing/2014/main" val="184866708"/>
                    </a:ext>
                  </a:extLst>
                </a:gridCol>
                <a:gridCol w="2082502">
                  <a:extLst>
                    <a:ext uri="{9D8B030D-6E8A-4147-A177-3AD203B41FA5}">
                      <a16:colId xmlns:a16="http://schemas.microsoft.com/office/drawing/2014/main" val="1665691578"/>
                    </a:ext>
                  </a:extLst>
                </a:gridCol>
                <a:gridCol w="2082502">
                  <a:extLst>
                    <a:ext uri="{9D8B030D-6E8A-4147-A177-3AD203B41FA5}">
                      <a16:colId xmlns:a16="http://schemas.microsoft.com/office/drawing/2014/main" val="4230300785"/>
                    </a:ext>
                  </a:extLst>
                </a:gridCol>
                <a:gridCol w="2082502">
                  <a:extLst>
                    <a:ext uri="{9D8B030D-6E8A-4147-A177-3AD203B41FA5}">
                      <a16:colId xmlns:a16="http://schemas.microsoft.com/office/drawing/2014/main" val="987859751"/>
                    </a:ext>
                  </a:extLst>
                </a:gridCol>
              </a:tblGrid>
              <a:tr h="373032">
                <a:tc>
                  <a:txBody>
                    <a:bodyPr/>
                    <a:lstStyle/>
                    <a:p>
                      <a:endParaRPr lang="en-US" sz="1600"/>
                    </a:p>
                  </a:txBody>
                  <a:tcPr/>
                </a:tc>
                <a:tc>
                  <a:txBody>
                    <a:bodyPr/>
                    <a:lstStyle/>
                    <a:p>
                      <a:r>
                        <a:rPr lang="en-US" sz="1600" dirty="0"/>
                        <a:t>Product Manager</a:t>
                      </a:r>
                    </a:p>
                  </a:txBody>
                  <a:tcPr/>
                </a:tc>
                <a:tc>
                  <a:txBody>
                    <a:bodyPr/>
                    <a:lstStyle/>
                    <a:p>
                      <a:r>
                        <a:rPr lang="en-US" sz="1600" dirty="0"/>
                        <a:t>Project Manager</a:t>
                      </a:r>
                    </a:p>
                  </a:txBody>
                  <a:tcPr/>
                </a:tc>
                <a:tc>
                  <a:txBody>
                    <a:bodyPr/>
                    <a:lstStyle/>
                    <a:p>
                      <a:r>
                        <a:rPr lang="en-US" sz="1600" dirty="0"/>
                        <a:t>Product Architect</a:t>
                      </a:r>
                    </a:p>
                  </a:txBody>
                  <a:tcPr/>
                </a:tc>
                <a:tc>
                  <a:txBody>
                    <a:bodyPr/>
                    <a:lstStyle/>
                    <a:p>
                      <a:r>
                        <a:rPr lang="en-US" sz="1600" dirty="0"/>
                        <a:t>UI Designer</a:t>
                      </a:r>
                    </a:p>
                  </a:txBody>
                  <a:tcPr/>
                </a:tc>
                <a:extLst>
                  <a:ext uri="{0D108BD9-81ED-4DB2-BD59-A6C34878D82A}">
                    <a16:rowId xmlns:a16="http://schemas.microsoft.com/office/drawing/2014/main" val="3651987118"/>
                  </a:ext>
                </a:extLst>
              </a:tr>
              <a:tr h="373032">
                <a:tc>
                  <a:txBody>
                    <a:bodyPr/>
                    <a:lstStyle/>
                    <a:p>
                      <a:r>
                        <a:rPr lang="en-US" sz="1600" dirty="0"/>
                        <a:t>Sprint 4</a:t>
                      </a:r>
                    </a:p>
                  </a:txBody>
                  <a:tcPr/>
                </a:tc>
                <a:tc>
                  <a:txBody>
                    <a:bodyPr/>
                    <a:lstStyle/>
                    <a:p>
                      <a:r>
                        <a:rPr lang="en-US" sz="1600" dirty="0"/>
                        <a:t>Eric (Pogue)</a:t>
                      </a:r>
                    </a:p>
                  </a:txBody>
                  <a:tcPr/>
                </a:tc>
                <a:tc>
                  <a:txBody>
                    <a:bodyPr/>
                    <a:lstStyle/>
                    <a:p>
                      <a:r>
                        <a:rPr lang="en-US" sz="1600" dirty="0"/>
                        <a:t>Alex (Jonic)</a:t>
                      </a:r>
                    </a:p>
                  </a:txBody>
                  <a:tcPr/>
                </a:tc>
                <a:tc>
                  <a:txBody>
                    <a:bodyPr/>
                    <a:lstStyle/>
                    <a:p>
                      <a:r>
                        <a:rPr lang="en-US" sz="1600" dirty="0"/>
                        <a:t>John (Laschober)</a:t>
                      </a:r>
                    </a:p>
                  </a:txBody>
                  <a:tcPr/>
                </a:tc>
                <a:tc>
                  <a:txBody>
                    <a:bodyPr/>
                    <a:lstStyle/>
                    <a:p>
                      <a:r>
                        <a:rPr lang="en-US" sz="1600" dirty="0"/>
                        <a:t>Chas (Logue)</a:t>
                      </a:r>
                    </a:p>
                  </a:txBody>
                  <a:tcPr/>
                </a:tc>
                <a:extLst>
                  <a:ext uri="{0D108BD9-81ED-4DB2-BD59-A6C34878D82A}">
                    <a16:rowId xmlns:a16="http://schemas.microsoft.com/office/drawing/2014/main" val="2574240619"/>
                  </a:ext>
                </a:extLst>
              </a:tr>
              <a:tr h="373032">
                <a:tc>
                  <a:txBody>
                    <a:bodyPr/>
                    <a:lstStyle/>
                    <a:p>
                      <a:r>
                        <a:rPr lang="en-US" sz="1600" dirty="0"/>
                        <a:t>Sprint 5</a:t>
                      </a:r>
                    </a:p>
                  </a:txBody>
                  <a:tcPr/>
                </a:tc>
                <a:tc>
                  <a:txBody>
                    <a:bodyPr/>
                    <a:lstStyle/>
                    <a:p>
                      <a:r>
                        <a:rPr lang="en-US" sz="1600" dirty="0"/>
                        <a:t>Joe (Van Luyk)</a:t>
                      </a:r>
                    </a:p>
                  </a:txBody>
                  <a:tcPr/>
                </a:tc>
                <a:tc>
                  <a:txBody>
                    <a:bodyPr/>
                    <a:lstStyle/>
                    <a:p>
                      <a:r>
                        <a:rPr lang="en-US" sz="1600" dirty="0"/>
                        <a:t>Jordon (Elmer)</a:t>
                      </a:r>
                    </a:p>
                  </a:txBody>
                  <a:tcPr/>
                </a:tc>
                <a:tc>
                  <a:txBody>
                    <a:bodyPr/>
                    <a:lstStyle/>
                    <a:p>
                      <a:r>
                        <a:rPr lang="en-US" sz="1600" dirty="0"/>
                        <a:t>Quinn (Stratton)</a:t>
                      </a:r>
                    </a:p>
                  </a:txBody>
                  <a:tcPr/>
                </a:tc>
                <a:tc>
                  <a:txBody>
                    <a:bodyPr/>
                    <a:lstStyle/>
                    <a:p>
                      <a:r>
                        <a:rPr lang="en-US" sz="1600" dirty="0"/>
                        <a:t>Jace (Horner)</a:t>
                      </a:r>
                    </a:p>
                  </a:txBody>
                  <a:tcPr/>
                </a:tc>
                <a:extLst>
                  <a:ext uri="{0D108BD9-81ED-4DB2-BD59-A6C34878D82A}">
                    <a16:rowId xmlns:a16="http://schemas.microsoft.com/office/drawing/2014/main" val="2072291674"/>
                  </a:ext>
                </a:extLst>
              </a:tr>
              <a:tr h="373032">
                <a:tc>
                  <a:txBody>
                    <a:bodyPr/>
                    <a:lstStyle/>
                    <a:p>
                      <a:r>
                        <a:rPr lang="en-US" sz="1600" dirty="0"/>
                        <a:t>Sprint 6</a:t>
                      </a:r>
                    </a:p>
                  </a:txBody>
                  <a:tcPr/>
                </a:tc>
                <a:tc>
                  <a:txBody>
                    <a:bodyPr/>
                    <a:lstStyle/>
                    <a:p>
                      <a:r>
                        <a:rPr lang="en-US" sz="1600" dirty="0"/>
                        <a:t>Louie (Lorenzo)</a:t>
                      </a:r>
                    </a:p>
                  </a:txBody>
                  <a:tcPr/>
                </a:tc>
                <a:tc>
                  <a:txBody>
                    <a:bodyPr/>
                    <a:lstStyle/>
                    <a:p>
                      <a:r>
                        <a:rPr lang="en-US" sz="1600" dirty="0"/>
                        <a:t>Tyler (Kummer)</a:t>
                      </a:r>
                    </a:p>
                  </a:txBody>
                  <a:tcPr/>
                </a:tc>
                <a:tc>
                  <a:txBody>
                    <a:bodyPr/>
                    <a:lstStyle/>
                    <a:p>
                      <a:r>
                        <a:rPr lang="en-US" sz="1600" dirty="0"/>
                        <a:t>Thad (Albert)</a:t>
                      </a:r>
                    </a:p>
                  </a:txBody>
                  <a:tcPr/>
                </a:tc>
                <a:tc>
                  <a:txBody>
                    <a:bodyPr/>
                    <a:lstStyle/>
                    <a:p>
                      <a:r>
                        <a:rPr lang="en-US" sz="1600" dirty="0"/>
                        <a:t>Michael (Pedzimaz)</a:t>
                      </a:r>
                    </a:p>
                  </a:txBody>
                  <a:tcPr/>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1482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8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323339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291770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64423"/>
            <a:ext cx="8049759" cy="369332"/>
            <a:chOff x="3143214" y="3364423"/>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53887"/>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64423"/>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13121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4262"/>
            <a:ext cx="9144000" cy="1209475"/>
          </a:xfrm>
        </p:spPr>
        <p:txBody>
          <a:bodyPr>
            <a:normAutofit fontScale="90000"/>
          </a:bodyPr>
          <a:lstStyle/>
          <a:p>
            <a:r>
              <a:rPr lang="en-US" sz="4800" dirty="0"/>
              <a:t>Sprint 5 Backlog Grooming &amp; </a:t>
            </a:r>
            <a:br>
              <a:rPr lang="en-US" sz="4800" dirty="0"/>
            </a:br>
            <a:r>
              <a:rPr lang="en-US" sz="4800" dirty="0"/>
              <a:t>Sprint 5 Planning</a:t>
            </a:r>
          </a:p>
        </p:txBody>
      </p:sp>
    </p:spTree>
    <p:extLst>
      <p:ext uri="{BB962C8B-B14F-4D97-AF65-F5344CB8AC3E}">
        <p14:creationId xmlns:p14="http://schemas.microsoft.com/office/powerpoint/2010/main" val="140223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323339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291770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06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TotalTime>
  <Words>2994</Words>
  <Application>Microsoft Office PowerPoint</Application>
  <PresentationFormat>Widescreen</PresentationFormat>
  <Paragraphs>235</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Engineering Session: Sprint 5 Session 1 Instructor: Eric Pogue</vt:lpstr>
      <vt:lpstr>PowerPoint Presentation</vt:lpstr>
      <vt:lpstr>Scrum-of-Scrums Report-out</vt:lpstr>
      <vt:lpstr>Scrum-of-Scrums Report-out</vt:lpstr>
      <vt:lpstr>Release/PSI Planning</vt:lpstr>
      <vt:lpstr>PowerPoint Presentation</vt:lpstr>
      <vt:lpstr>PowerPoint Presentation</vt:lpstr>
      <vt:lpstr>Sprint 5 Backlog Grooming &amp;  Sprint 5 Planning</vt:lpstr>
      <vt:lpstr>PowerPoint Presentation</vt:lpstr>
      <vt:lpstr>Team the “Klump” Product</vt:lpstr>
      <vt:lpstr>Sprint 5 Product Backlog… page 1 of 2</vt:lpstr>
      <vt:lpstr>Sprint 4 Product Backlog… page 2 of 2</vt:lpstr>
      <vt:lpstr>Wrap-up </vt:lpstr>
      <vt:lpstr>End of Session</vt:lpstr>
      <vt:lpstr>Backup Slides</vt:lpstr>
      <vt:lpstr>Team Information Service Requirements</vt:lpstr>
      <vt:lpstr>Standup for Sprint 3 Product Backlog</vt:lpstr>
      <vt:lpstr>Sprint 4 Product Backlog… page 1 of 2</vt:lpstr>
      <vt:lpstr>Sprint 4 Product Backlog… page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199</cp:revision>
  <cp:lastPrinted>2018-02-27T13:43:45Z</cp:lastPrinted>
  <dcterms:created xsi:type="dcterms:W3CDTF">2017-08-24T13:36:27Z</dcterms:created>
  <dcterms:modified xsi:type="dcterms:W3CDTF">2018-03-12T21:02:36Z</dcterms:modified>
</cp:coreProperties>
</file>