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363" r:id="rId3"/>
    <p:sldId id="389" r:id="rId4"/>
    <p:sldId id="390" r:id="rId5"/>
    <p:sldId id="329" r:id="rId6"/>
    <p:sldId id="386" r:id="rId7"/>
    <p:sldId id="387" r:id="rId8"/>
    <p:sldId id="388" r:id="rId9"/>
    <p:sldId id="391" r:id="rId10"/>
    <p:sldId id="396" r:id="rId11"/>
    <p:sldId id="392" r:id="rId12"/>
    <p:sldId id="393" r:id="rId13"/>
    <p:sldId id="394" r:id="rId14"/>
    <p:sldId id="395" r:id="rId15"/>
    <p:sldId id="398" r:id="rId16"/>
    <p:sldId id="397" r:id="rId17"/>
    <p:sldId id="401" r:id="rId18"/>
    <p:sldId id="419" r:id="rId19"/>
    <p:sldId id="399" r:id="rId20"/>
    <p:sldId id="402" r:id="rId21"/>
    <p:sldId id="403" r:id="rId22"/>
    <p:sldId id="404" r:id="rId23"/>
    <p:sldId id="405" r:id="rId24"/>
    <p:sldId id="412" r:id="rId25"/>
    <p:sldId id="408" r:id="rId26"/>
    <p:sldId id="410" r:id="rId27"/>
    <p:sldId id="411" r:id="rId28"/>
    <p:sldId id="413" r:id="rId29"/>
    <p:sldId id="414" r:id="rId30"/>
    <p:sldId id="418" r:id="rId31"/>
    <p:sldId id="421" r:id="rId32"/>
    <p:sldId id="422" r:id="rId33"/>
    <p:sldId id="420" r:id="rId34"/>
    <p:sldId id="348" r:id="rId35"/>
    <p:sldId id="415" r:id="rId36"/>
    <p:sldId id="423" r:id="rId37"/>
    <p:sldId id="424" r:id="rId38"/>
    <p:sldId id="263" r:id="rId39"/>
    <p:sldId id="361" r:id="rId40"/>
    <p:sldId id="365" r:id="rId41"/>
    <p:sldId id="362" r:id="rId42"/>
    <p:sldId id="367" r:id="rId43"/>
    <p:sldId id="366"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243" autoAdjust="0"/>
  </p:normalViewPr>
  <p:slideViewPr>
    <p:cSldViewPr snapToGrid="0">
      <p:cViewPr varScale="1">
        <p:scale>
          <a:sx n="60" d="100"/>
          <a:sy n="60" d="100"/>
        </p:scale>
        <p:origin x="114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3/15/2018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34254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271663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09588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2599597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2753574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77551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687209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162369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101791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920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023033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29</a:t>
            </a:fld>
            <a:endParaRPr lang="en-US"/>
          </a:p>
        </p:txBody>
      </p:sp>
    </p:spTree>
    <p:extLst>
      <p:ext uri="{BB962C8B-B14F-4D97-AF65-F5344CB8AC3E}">
        <p14:creationId xmlns:p14="http://schemas.microsoft.com/office/powerpoint/2010/main" val="2694382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052878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3605554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33</a:t>
            </a:fld>
            <a:endParaRPr lang="en-US"/>
          </a:p>
        </p:txBody>
      </p:sp>
    </p:spTree>
    <p:extLst>
      <p:ext uri="{BB962C8B-B14F-4D97-AF65-F5344CB8AC3E}">
        <p14:creationId xmlns:p14="http://schemas.microsoft.com/office/powerpoint/2010/main" val="1059550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526748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943761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28622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2949179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4131836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99721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40</a:t>
            </a:fld>
            <a:endParaRPr lang="en-US"/>
          </a:p>
        </p:txBody>
      </p:sp>
    </p:spTree>
    <p:extLst>
      <p:ext uri="{BB962C8B-B14F-4D97-AF65-F5344CB8AC3E}">
        <p14:creationId xmlns:p14="http://schemas.microsoft.com/office/powerpoint/2010/main" val="779580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41</a:t>
            </a:fld>
            <a:endParaRPr lang="en-US"/>
          </a:p>
        </p:txBody>
      </p:sp>
    </p:spTree>
    <p:extLst>
      <p:ext uri="{BB962C8B-B14F-4D97-AF65-F5344CB8AC3E}">
        <p14:creationId xmlns:p14="http://schemas.microsoft.com/office/powerpoint/2010/main" val="915705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42</a:t>
            </a:fld>
            <a:endParaRPr lang="en-US"/>
          </a:p>
        </p:txBody>
      </p:sp>
    </p:spTree>
    <p:extLst>
      <p:ext uri="{BB962C8B-B14F-4D97-AF65-F5344CB8AC3E}">
        <p14:creationId xmlns:p14="http://schemas.microsoft.com/office/powerpoint/2010/main" val="721883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43</a:t>
            </a:fld>
            <a:endParaRPr lang="en-US"/>
          </a:p>
        </p:txBody>
      </p:sp>
    </p:spTree>
    <p:extLst>
      <p:ext uri="{BB962C8B-B14F-4D97-AF65-F5344CB8AC3E}">
        <p14:creationId xmlns:p14="http://schemas.microsoft.com/office/powerpoint/2010/main" val="362956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80283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03223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90468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1350817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332259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884100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3/15/2018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3/15/2018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product.hubspot.com/blog/git-and-github-tutorial-for-beginners" TargetMode="External"/><Relationship Id="rId5" Type="http://schemas.openxmlformats.org/officeDocument/2006/relationships/hyperlink" Target="https://git-scm.com/" TargetMode="External"/><Relationship Id="rId4" Type="http://schemas.openxmlformats.org/officeDocument/2006/relationships/hyperlink" Target="https://docs.microsoft.com/en-us/powershell/scripting/setup/installing-windows-powershell?view=powershell-5.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p18-cpsc-44000-001.azurewebsites.net/sprint-03.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5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770834"/>
          </a:xfrm>
        </p:spPr>
        <p:txBody>
          <a:bodyPr>
            <a:normAutofit/>
          </a:bodyPr>
          <a:lstStyle/>
          <a:p>
            <a:pPr marL="0" indent="0">
              <a:buNone/>
            </a:pPr>
            <a:r>
              <a:rPr lang="en-US" sz="2000" dirty="0"/>
              <a:t>Agenda:</a:t>
            </a:r>
          </a:p>
          <a:p>
            <a:pPr marL="457200" indent="-457200">
              <a:buFont typeface="+mj-lt"/>
              <a:buAutoNum type="arabicPeriod"/>
            </a:pPr>
            <a:r>
              <a:rPr lang="en-US" sz="2000" dirty="0"/>
              <a:t>Scaled Agile Product Roles</a:t>
            </a:r>
          </a:p>
          <a:p>
            <a:pPr marL="457200" indent="-457200">
              <a:spcBef>
                <a:spcPts val="11400"/>
              </a:spcBef>
              <a:buFont typeface="+mj-lt"/>
              <a:buAutoNum type="arabicPeriod"/>
            </a:pPr>
            <a:r>
              <a:rPr lang="en-US" sz="2000" dirty="0"/>
              <a:t>Scrum of Scrums Standup led by Jordon (Elmer) with product assistance from out new Product Manager Joe (Van Luyk)</a:t>
            </a:r>
          </a:p>
          <a:p>
            <a:pPr marL="457200" indent="-457200">
              <a:buFont typeface="+mj-lt"/>
              <a:buAutoNum type="arabicPeriod"/>
            </a:pPr>
            <a:r>
              <a:rPr lang="en-US" sz="2000" dirty="0"/>
              <a:t>Demo of Viewing Quiz Answer… Thanks Shane! </a:t>
            </a:r>
            <a:r>
              <a:rPr lang="it-IT" sz="2000" dirty="0"/>
              <a:t>‎ </a:t>
            </a:r>
            <a:endParaRPr lang="en-US" sz="2000" dirty="0"/>
          </a:p>
          <a:p>
            <a:pPr marL="457200" indent="-457200">
              <a:buFont typeface="+mj-lt"/>
              <a:buAutoNum type="arabicPeriod"/>
            </a:pPr>
            <a:r>
              <a:rPr lang="en-US" sz="2000" dirty="0"/>
              <a:t>Release Planning Review</a:t>
            </a:r>
          </a:p>
          <a:p>
            <a:pPr marL="457200" indent="-457200">
              <a:buFont typeface="+mj-lt"/>
              <a:buAutoNum type="arabicPeriod"/>
            </a:pPr>
            <a:r>
              <a:rPr lang="en-US" sz="2000" dirty="0"/>
              <a:t>Mid-Term Test Study Guide</a:t>
            </a:r>
          </a:p>
          <a:p>
            <a:pPr marL="457200" indent="-457200">
              <a:buFont typeface="+mj-lt"/>
              <a:buAutoNum type="arabicPeriod"/>
            </a:pPr>
            <a:r>
              <a:rPr lang="en-US" sz="2000" dirty="0"/>
              <a:t>Lab</a:t>
            </a:r>
          </a:p>
          <a:p>
            <a:pPr marL="457200" indent="-457200">
              <a:buFont typeface="+mj-lt"/>
              <a:buAutoNum type="arabicPeriod"/>
            </a:pPr>
            <a:r>
              <a:rPr lang="en-US" sz="2000" dirty="0"/>
              <a:t>Report-out</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graphicFrame>
        <p:nvGraphicFramePr>
          <p:cNvPr id="6" name="Table 5">
            <a:extLst>
              <a:ext uri="{FF2B5EF4-FFF2-40B4-BE49-F238E27FC236}">
                <a16:creationId xmlns:a16="http://schemas.microsoft.com/office/drawing/2014/main" id="{52ABA814-D4E9-47E7-A5C3-E620C21BCEA2}"/>
              </a:ext>
            </a:extLst>
          </p:cNvPr>
          <p:cNvGraphicFramePr>
            <a:graphicFrameLocks noGrp="1"/>
          </p:cNvGraphicFramePr>
          <p:nvPr>
            <p:extLst>
              <p:ext uri="{D42A27DB-BD31-4B8C-83A1-F6EECF244321}">
                <p14:modId xmlns:p14="http://schemas.microsoft.com/office/powerpoint/2010/main" val="3288717185"/>
              </p:ext>
            </p:extLst>
          </p:nvPr>
        </p:nvGraphicFramePr>
        <p:xfrm>
          <a:off x="1394010" y="246778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4</a:t>
                      </a:r>
                    </a:p>
                  </a:txBody>
                  <a:tcPr marL="83410" marR="83410" marT="41705" marB="41705"/>
                </a:tc>
                <a:tc>
                  <a:txBody>
                    <a:bodyPr/>
                    <a:lstStyle/>
                    <a:p>
                      <a:r>
                        <a:rPr lang="en-US" sz="1500" dirty="0"/>
                        <a:t>Eric (Pogue)</a:t>
                      </a:r>
                    </a:p>
                  </a:txBody>
                  <a:tcPr marL="83410" marR="83410" marT="41705" marB="41705"/>
                </a:tc>
                <a:tc>
                  <a:txBody>
                    <a:bodyPr/>
                    <a:lstStyle/>
                    <a:p>
                      <a:r>
                        <a:rPr lang="en-US" sz="1500" dirty="0"/>
                        <a:t>Alex (Jonic)</a:t>
                      </a:r>
                    </a:p>
                  </a:txBody>
                  <a:tcPr marL="83410" marR="83410" marT="41705" marB="41705"/>
                </a:tc>
                <a:tc>
                  <a:txBody>
                    <a:bodyPr/>
                    <a:lstStyle/>
                    <a:p>
                      <a:r>
                        <a:rPr lang="en-US" sz="1500" dirty="0"/>
                        <a:t>John (Laschober)</a:t>
                      </a:r>
                    </a:p>
                  </a:txBody>
                  <a:tcPr marL="83410" marR="83410" marT="41705" marB="41705"/>
                </a:tc>
                <a:tc>
                  <a:txBody>
                    <a:bodyPr/>
                    <a:lstStyle/>
                    <a:p>
                      <a:r>
                        <a:rPr lang="en-US" sz="1500" dirty="0"/>
                        <a:t>Chas (Logue)</a:t>
                      </a:r>
                    </a:p>
                  </a:txBody>
                  <a:tcPr marL="83410" marR="83410" marT="41705" marB="41705"/>
                </a:tc>
                <a:extLst>
                  <a:ext uri="{0D108BD9-81ED-4DB2-BD59-A6C34878D82A}">
                    <a16:rowId xmlns:a16="http://schemas.microsoft.com/office/drawing/2014/main" val="2574240619"/>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6</a:t>
                      </a:r>
                    </a:p>
                  </a:txBody>
                  <a:tcPr marL="83410" marR="83410" marT="41705" marB="41705"/>
                </a:tc>
                <a:tc>
                  <a:txBody>
                    <a:bodyPr/>
                    <a:lstStyle/>
                    <a:p>
                      <a:r>
                        <a:rPr lang="en-US" sz="1500" dirty="0"/>
                        <a:t>Louie (Lorenzo)</a:t>
                      </a:r>
                    </a:p>
                  </a:txBody>
                  <a:tcPr marL="83410" marR="83410" marT="41705" marB="41705"/>
                </a:tc>
                <a:tc>
                  <a:txBody>
                    <a:bodyPr/>
                    <a:lstStyle/>
                    <a:p>
                      <a:r>
                        <a:rPr lang="en-US" sz="1500" dirty="0"/>
                        <a:t>Tyler (Kummer)</a:t>
                      </a:r>
                    </a:p>
                  </a:txBody>
                  <a:tcPr marL="83410" marR="83410" marT="41705" marB="41705"/>
                </a:tc>
                <a:tc>
                  <a:txBody>
                    <a:bodyPr/>
                    <a:lstStyle/>
                    <a:p>
                      <a:r>
                        <a:rPr lang="en-US" sz="1500" dirty="0"/>
                        <a:t>Thad (Albert)</a:t>
                      </a:r>
                    </a:p>
                  </a:txBody>
                  <a:tcPr marL="83410" marR="83410" marT="41705" marB="41705"/>
                </a:tc>
                <a:tc>
                  <a:txBody>
                    <a:bodyPr/>
                    <a:lstStyle/>
                    <a:p>
                      <a:r>
                        <a:rPr lang="en-US" sz="1500" dirty="0"/>
                        <a:t>Michael (Pedzimaz)</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1</a:t>
            </a:r>
          </a:p>
        </p:txBody>
      </p:sp>
    </p:spTree>
    <p:extLst>
      <p:ext uri="{BB962C8B-B14F-4D97-AF65-F5344CB8AC3E}">
        <p14:creationId xmlns:p14="http://schemas.microsoft.com/office/powerpoint/2010/main" val="20420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Skills, Experience, Domain Knowledge…</a:t>
            </a:r>
          </a:p>
          <a:p>
            <a:pPr marL="0" indent="0">
              <a:spcBef>
                <a:spcPts val="1800"/>
              </a:spcBef>
              <a:buNone/>
            </a:pPr>
            <a:r>
              <a:rPr lang="en-US" sz="2400" u="sng" dirty="0"/>
              <a:t>Process</a:t>
            </a:r>
            <a:r>
              <a:rPr lang="en-US" sz="2400" dirty="0"/>
              <a:t>: Waterfall/Iterative/Agile, Portfolio Management, Project Management, Funding, Prioritization, Metrics…</a:t>
            </a:r>
          </a:p>
          <a:p>
            <a:pPr marL="0" indent="0">
              <a:spcBef>
                <a:spcPts val="1800"/>
              </a:spcBef>
              <a:buNone/>
            </a:pPr>
            <a:r>
              <a:rPr lang="en-US" sz="2400" u="sng" dirty="0"/>
              <a:t>Technology</a:t>
            </a:r>
            <a:r>
              <a:rPr lang="en-US" sz="2400" dirty="0"/>
              <a:t>: Configuration Management, Cloud Hosting, Scriptable Infrastructure, Source Code Management,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203626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9022777" y="4585035"/>
            <a:ext cx="3578208" cy="923330"/>
          </a:xfrm>
          <a:prstGeom prst="rect">
            <a:avLst/>
          </a:prstGeom>
        </p:spPr>
        <p:txBody>
          <a:bodyPr wrap="square">
            <a:spAutoFit/>
          </a:bodyPr>
          <a:lstStyle/>
          <a:p>
            <a:r>
              <a:rPr lang="en-US" u="sng" dirty="0"/>
              <a:t>Process</a:t>
            </a:r>
            <a:r>
              <a:rPr lang="en-US" dirty="0"/>
              <a:t>: Agile, Portfolio Management, Project Management, Funding, Prioritization, Metrics…</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Agile Manifesto (February 2001)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262170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dirty="0"/>
              <a:t>Prior to class on Thursday:</a:t>
            </a:r>
          </a:p>
          <a:p>
            <a:pPr marL="457200" indent="-457200">
              <a:buFont typeface="+mj-lt"/>
              <a:buAutoNum type="arabicPeriod"/>
            </a:pPr>
            <a:r>
              <a:rPr lang="en-US" sz="2000" dirty="0"/>
              <a:t>Be fully prepared “Scrum-</a:t>
            </a:r>
            <a:r>
              <a:rPr lang="en-US" sz="2000" dirty="0" err="1"/>
              <a:t>ify</a:t>
            </a:r>
            <a:r>
              <a:rPr lang="en-US" sz="2000" dirty="0"/>
              <a:t>” Ourselves… our first chance to demonstrate our capabilities as self-organizing Scrum team members</a:t>
            </a:r>
          </a:p>
          <a:p>
            <a:pPr marL="457200" indent="-457200">
              <a:buFont typeface="+mj-lt"/>
              <a:buAutoNum type="arabicPeriod"/>
            </a:pPr>
            <a:r>
              <a:rPr lang="en-US" sz="2000" dirty="0"/>
              <a:t>View and reflect on “Introduction to Scrum in 7 Minutes” video </a:t>
            </a:r>
            <a:r>
              <a:rPr lang="en-US" sz="2000" u="sng" dirty="0">
                <a:hlinkClick r:id="rId3"/>
              </a:rPr>
              <a:t>[link]</a:t>
            </a:r>
            <a:endParaRPr lang="en-US" sz="2000" dirty="0"/>
          </a:p>
          <a:p>
            <a:pPr marL="457200" indent="-457200">
              <a:buFont typeface="+mj-lt"/>
              <a:buAutoNum type="arabicPeriod"/>
            </a:pPr>
            <a:r>
              <a:rPr lang="en-US" sz="2000" dirty="0"/>
              <a:t>Be prepared to discuss Ch.1.1 to 1.3</a:t>
            </a:r>
          </a:p>
          <a:p>
            <a:pPr marL="457200" indent="-457200">
              <a:buFont typeface="+mj-lt"/>
              <a:buAutoNum type="arabicPeriod"/>
            </a:pPr>
            <a:r>
              <a:rPr lang="en-US" sz="2000" dirty="0"/>
              <a:t>Be prepared to discuss Ch.10.1 to 10.5… focusing on Scrum and Git</a:t>
            </a:r>
          </a:p>
          <a:p>
            <a:pPr marL="457200" indent="-457200">
              <a:buFont typeface="+mj-lt"/>
              <a:buAutoNum type="arabicPeriod"/>
            </a:pPr>
            <a:r>
              <a:rPr lang="en-US" sz="2000" dirty="0"/>
              <a:t>Install/implement MS PowerShell </a:t>
            </a:r>
            <a:r>
              <a:rPr lang="en-US" sz="2000" dirty="0">
                <a:hlinkClick r:id="rId4"/>
              </a:rPr>
              <a:t>[link]</a:t>
            </a:r>
            <a:endParaRPr lang="en-US" sz="2000" dirty="0"/>
          </a:p>
          <a:p>
            <a:pPr marL="457200" indent="-457200">
              <a:buFont typeface="+mj-lt"/>
              <a:buAutoNum type="arabicPeriod"/>
            </a:pPr>
            <a:r>
              <a:rPr lang="en-US" sz="2000" dirty="0"/>
              <a:t>Install Git Client </a:t>
            </a:r>
            <a:r>
              <a:rPr lang="en-US" sz="2000" dirty="0">
                <a:hlinkClick r:id="rId5"/>
              </a:rPr>
              <a:t>[link]</a:t>
            </a:r>
            <a:r>
              <a:rPr lang="en-US" sz="2000" dirty="0"/>
              <a:t>… and test it on multiple shells</a:t>
            </a:r>
          </a:p>
          <a:p>
            <a:pPr marL="457200" indent="-457200">
              <a:buFont typeface="+mj-lt"/>
              <a:buAutoNum type="arabicPeriod"/>
            </a:pPr>
            <a:r>
              <a:rPr lang="en-US" sz="2000" dirty="0"/>
              <a:t>Be prepared to: Utilize (local) Git Client to create, update, branch, and merge a local project utilizing a beginners level tutorial… one option would be “An Intro to Git and GitHub for Beginners” </a:t>
            </a:r>
            <a:r>
              <a:rPr lang="en-US" sz="2000" dirty="0">
                <a:hlinkClick r:id="rId6"/>
              </a:rPr>
              <a:t>[link]</a:t>
            </a:r>
            <a:endParaRPr lang="en-US" sz="2000" dirty="0"/>
          </a:p>
        </p:txBody>
      </p:sp>
    </p:spTree>
    <p:extLst>
      <p:ext uri="{BB962C8B-B14F-4D97-AF65-F5344CB8AC3E}">
        <p14:creationId xmlns:p14="http://schemas.microsoft.com/office/powerpoint/2010/main" val="58188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lnSpcReduction="1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p:txBody>
      </p:sp>
    </p:spTree>
    <p:extLst>
      <p:ext uri="{BB962C8B-B14F-4D97-AF65-F5344CB8AC3E}">
        <p14:creationId xmlns:p14="http://schemas.microsoft.com/office/powerpoint/2010/main" val="421664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2</a:t>
            </a:r>
          </a:p>
        </p:txBody>
      </p:sp>
    </p:spTree>
    <p:extLst>
      <p:ext uri="{BB962C8B-B14F-4D97-AF65-F5344CB8AC3E}">
        <p14:creationId xmlns:p14="http://schemas.microsoft.com/office/powerpoint/2010/main" val="297164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lnSpcReduction="1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spcBef>
                <a:spcPts val="600"/>
              </a:spcBef>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p:txBody>
      </p:sp>
    </p:spTree>
    <p:extLst>
      <p:ext uri="{BB962C8B-B14F-4D97-AF65-F5344CB8AC3E}">
        <p14:creationId xmlns:p14="http://schemas.microsoft.com/office/powerpoint/2010/main" val="213523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Tree>
    <p:extLst>
      <p:ext uri="{BB962C8B-B14F-4D97-AF65-F5344CB8AC3E}">
        <p14:creationId xmlns:p14="http://schemas.microsoft.com/office/powerpoint/2010/main" val="364876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2</a:t>
            </a:r>
          </a:p>
        </p:txBody>
      </p:sp>
    </p:spTree>
    <p:extLst>
      <p:ext uri="{BB962C8B-B14F-4D97-AF65-F5344CB8AC3E}">
        <p14:creationId xmlns:p14="http://schemas.microsoft.com/office/powerpoint/2010/main" val="63740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40125"/>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4435"/>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p:txBody>
      </p:sp>
    </p:spTree>
    <p:extLst>
      <p:ext uri="{BB962C8B-B14F-4D97-AF65-F5344CB8AC3E}">
        <p14:creationId xmlns:p14="http://schemas.microsoft.com/office/powerpoint/2010/main" val="1047070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3</a:t>
            </a:r>
          </a:p>
        </p:txBody>
      </p:sp>
    </p:spTree>
    <p:extLst>
      <p:ext uri="{BB962C8B-B14F-4D97-AF65-F5344CB8AC3E}">
        <p14:creationId xmlns:p14="http://schemas.microsoft.com/office/powerpoint/2010/main" val="252935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349713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a:t>
            </a:r>
            <a:r>
              <a:rPr lang="en-US" sz="4800" dirty="0" err="1"/>
              <a:t>Chp</a:t>
            </a:r>
            <a:r>
              <a:rPr lang="en-US" sz="4800" dirty="0"/>
              <a:t>. 6) </a:t>
            </a:r>
          </a:p>
        </p:txBody>
      </p:sp>
    </p:spTree>
    <p:extLst>
      <p:ext uri="{BB962C8B-B14F-4D97-AF65-F5344CB8AC3E}">
        <p14:creationId xmlns:p14="http://schemas.microsoft.com/office/powerpoint/2010/main" val="609668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JavaScript Basics (Plus)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Let’s review some practical code:</a:t>
            </a:r>
          </a:p>
          <a:p>
            <a:pPr>
              <a:spcBef>
                <a:spcPts val="600"/>
              </a:spcBef>
            </a:pPr>
            <a:r>
              <a:rPr lang="en-US" sz="2000" dirty="0"/>
              <a:t>Let’s start with our own sprint3.html file </a:t>
            </a:r>
            <a:r>
              <a:rPr lang="en-US" sz="2000" dirty="0">
                <a:hlinkClick r:id="rId3"/>
              </a:rPr>
              <a:t>[link]</a:t>
            </a:r>
            <a:endParaRPr lang="en-US" sz="2000" dirty="0"/>
          </a:p>
          <a:p>
            <a:pPr>
              <a:spcBef>
                <a:spcPts val="600"/>
              </a:spcBef>
            </a:pPr>
            <a:r>
              <a:rPr lang="en-US" sz="2000" dirty="0"/>
              <a:t>Now let’s look at Yahtzee Dice Roller </a:t>
            </a:r>
          </a:p>
          <a:p>
            <a:pPr>
              <a:spcBef>
                <a:spcPts val="600"/>
              </a:spcBef>
            </a:pPr>
            <a:r>
              <a:rPr lang="en-US" sz="2000" dirty="0"/>
              <a:t>And finally Yahtzee Dice Roller with external JavaScript</a:t>
            </a:r>
          </a:p>
        </p:txBody>
      </p:sp>
    </p:spTree>
    <p:extLst>
      <p:ext uri="{BB962C8B-B14F-4D97-AF65-F5344CB8AC3E}">
        <p14:creationId xmlns:p14="http://schemas.microsoft.com/office/powerpoint/2010/main" val="71624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4</a:t>
            </a:r>
          </a:p>
        </p:txBody>
      </p:sp>
    </p:spTree>
    <p:extLst>
      <p:ext uri="{BB962C8B-B14F-4D97-AF65-F5344CB8AC3E}">
        <p14:creationId xmlns:p14="http://schemas.microsoft.com/office/powerpoint/2010/main" val="2233866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p:txBody>
      </p:sp>
    </p:spTree>
    <p:extLst>
      <p:ext uri="{BB962C8B-B14F-4D97-AF65-F5344CB8AC3E}">
        <p14:creationId xmlns:p14="http://schemas.microsoft.com/office/powerpoint/2010/main" val="292671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b="1" dirty="0"/>
              <a:t>Deliver Sprint 5 User Stories that will allow your team to exceed “</a:t>
            </a:r>
            <a:r>
              <a:rPr lang="en-US" sz="1900" b="1" dirty="0" err="1"/>
              <a:t>Klump</a:t>
            </a:r>
            <a:r>
              <a:rPr lang="en-US" sz="1900" b="1"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p:txBody>
      </p:sp>
    </p:spTree>
    <p:extLst>
      <p:ext uri="{BB962C8B-B14F-4D97-AF65-F5344CB8AC3E}">
        <p14:creationId xmlns:p14="http://schemas.microsoft.com/office/powerpoint/2010/main" val="2898938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Scaled Agile Roles</a:t>
            </a:r>
          </a:p>
        </p:txBody>
      </p:sp>
      <p:pic>
        <p:nvPicPr>
          <p:cNvPr id="4" name="Picture 2" descr="https://mms.businesswire.com/media/20130805005402/en/377993/5/SAFeBigPicChart.jpg?download=1">
            <a:extLst>
              <a:ext uri="{FF2B5EF4-FFF2-40B4-BE49-F238E27FC236}">
                <a16:creationId xmlns:a16="http://schemas.microsoft.com/office/drawing/2014/main" id="{18A08781-15CA-41A9-AAE8-47BFC86ED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7726"/>
            <a:ext cx="5490760" cy="42425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778D15-EBA8-46F9-968C-5EEF6AFB0B3C}"/>
              </a:ext>
            </a:extLst>
          </p:cNvPr>
          <p:cNvPicPr>
            <a:picLocks noChangeAspect="1"/>
          </p:cNvPicPr>
          <p:nvPr/>
        </p:nvPicPr>
        <p:blipFill>
          <a:blip r:embed="rId3"/>
          <a:stretch>
            <a:fillRect/>
          </a:stretch>
        </p:blipFill>
        <p:spPr>
          <a:xfrm>
            <a:off x="4747933" y="4563691"/>
            <a:ext cx="7152715" cy="1973163"/>
          </a:xfrm>
          <a:prstGeom prst="rect">
            <a:avLst/>
          </a:prstGeom>
        </p:spPr>
      </p:pic>
    </p:spTree>
    <p:extLst>
      <p:ext uri="{BB962C8B-B14F-4D97-AF65-F5344CB8AC3E}">
        <p14:creationId xmlns:p14="http://schemas.microsoft.com/office/powerpoint/2010/main" val="379580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35776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rmAutofit fontScale="32500" lnSpcReduction="20000"/>
          </a:bodyPr>
          <a:lstStyle/>
          <a:p>
            <a:r>
              <a:rPr lang="en-US" sz="5500" dirty="0"/>
              <a:t>Never underestimate the value of good design and implementation (for testability, encapsulation, etc.) on the economics of testing… You can’t afford to test in quality!</a:t>
            </a:r>
          </a:p>
          <a:p>
            <a:r>
              <a:rPr lang="en-US" sz="5500" dirty="0"/>
              <a:t>Defects are exponentially more expensive to fix the longer the exist.</a:t>
            </a:r>
          </a:p>
          <a:p>
            <a:pPr lvl="1">
              <a:buFont typeface="Wingdings" panose="05000000000000000000" pitchFamily="2" charset="2"/>
              <a:buChar char="§"/>
            </a:pPr>
            <a:r>
              <a:rPr lang="en-US" sz="5100" dirty="0"/>
              <a:t>Unit - $200</a:t>
            </a:r>
          </a:p>
          <a:p>
            <a:pPr lvl="1">
              <a:buFont typeface="Wingdings" panose="05000000000000000000" pitchFamily="2" charset="2"/>
              <a:buChar char="§"/>
            </a:pPr>
            <a:r>
              <a:rPr lang="en-US" sz="5100" dirty="0"/>
              <a:t>Integration - $600</a:t>
            </a:r>
          </a:p>
          <a:p>
            <a:pPr lvl="1">
              <a:buFont typeface="Wingdings" panose="05000000000000000000" pitchFamily="2" charset="2"/>
              <a:buChar char="§"/>
            </a:pPr>
            <a:r>
              <a:rPr lang="en-US" sz="5100" dirty="0"/>
              <a:t>User Acceptance - $6,000</a:t>
            </a:r>
          </a:p>
          <a:p>
            <a:pPr lvl="1">
              <a:buFont typeface="Wingdings" panose="05000000000000000000" pitchFamily="2" charset="2"/>
              <a:buChar char="§"/>
            </a:pPr>
            <a:r>
              <a:rPr lang="en-US" sz="5100" dirty="0"/>
              <a:t>Production - $100,000+</a:t>
            </a:r>
          </a:p>
          <a:p>
            <a:r>
              <a:rPr lang="en-US" sz="5500" dirty="0"/>
              <a:t>Performance issues are often the most difficult and expensive defects to fix. They are often not found until the application if running under production load… which is often only when it is in production.</a:t>
            </a:r>
          </a:p>
          <a:p>
            <a:r>
              <a:rPr lang="en-US" sz="5500" dirty="0"/>
              <a:t>The permutations of modern software features, data, tools, environments, etc. quickly becomes unmanageable. Testability needs to be goal of nearly all non-trivial applications. </a:t>
            </a:r>
          </a:p>
          <a:p>
            <a:r>
              <a:rPr lang="en-US" sz="5500" dirty="0"/>
              <a:t>Developers need to be responsible for product quality. Tester should be able to minimize that chance that a defect makes it to production. </a:t>
            </a:r>
          </a:p>
          <a:p>
            <a:r>
              <a:rPr lang="en-US" sz="55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49759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266187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TypeScript Presentation</a:t>
            </a:r>
            <a:br>
              <a:rPr lang="en-US" sz="4800" dirty="0"/>
            </a:br>
            <a:endParaRPr lang="en-US" sz="4800" dirty="0"/>
          </a:p>
        </p:txBody>
      </p:sp>
    </p:spTree>
    <p:extLst>
      <p:ext uri="{BB962C8B-B14F-4D97-AF65-F5344CB8AC3E}">
        <p14:creationId xmlns:p14="http://schemas.microsoft.com/office/powerpoint/2010/main" val="689701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Questions about Test?</a:t>
            </a:r>
            <a:br>
              <a:rPr lang="en-US" sz="4800" dirty="0"/>
            </a:br>
            <a:endParaRPr lang="en-US" sz="4800" dirty="0"/>
          </a:p>
        </p:txBody>
      </p:sp>
    </p:spTree>
    <p:extLst>
      <p:ext uri="{BB962C8B-B14F-4D97-AF65-F5344CB8AC3E}">
        <p14:creationId xmlns:p14="http://schemas.microsoft.com/office/powerpoint/2010/main" val="1735479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The </a:t>
            </a:r>
            <a:r>
              <a:rPr lang="en-US" sz="1800" dirty="0" err="1"/>
              <a:t>Klump</a:t>
            </a:r>
            <a:endParaRPr lang="en-US" sz="1400" dirty="0"/>
          </a:p>
        </p:txBody>
      </p:sp>
    </p:spTree>
    <p:extLst>
      <p:ext uri="{BB962C8B-B14F-4D97-AF65-F5344CB8AC3E}">
        <p14:creationId xmlns:p14="http://schemas.microsoft.com/office/powerpoint/2010/main" val="151488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Backup Slides</a:t>
            </a:r>
          </a:p>
        </p:txBody>
      </p:sp>
    </p:spTree>
    <p:extLst>
      <p:ext uri="{BB962C8B-B14F-4D97-AF65-F5344CB8AC3E}">
        <p14:creationId xmlns:p14="http://schemas.microsoft.com/office/powerpoint/2010/main" val="234978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3754492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Information Service Requirements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the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a:t>
            </a:r>
          </a:p>
          <a:p>
            <a:pPr marL="457200" indent="-457200">
              <a:spcBef>
                <a:spcPts val="600"/>
              </a:spcBef>
              <a:buFont typeface="+mj-lt"/>
              <a:buAutoNum type="arabicPeriod"/>
            </a:pPr>
            <a:r>
              <a:rPr lang="en-US" sz="2000" dirty="0"/>
              <a:t>Implement 30 minute caching and forced refresh… this could be a release 2 feature</a:t>
            </a:r>
          </a:p>
          <a:p>
            <a:pPr marL="457200" indent="-457200">
              <a:spcBef>
                <a:spcPts val="600"/>
              </a:spcBef>
              <a:buFont typeface="+mj-lt"/>
              <a:buAutoNum type="arabicPeriod"/>
            </a:pPr>
            <a:endParaRPr lang="en-US" sz="2000" dirty="0"/>
          </a:p>
          <a:p>
            <a:pPr marL="0" indent="0">
              <a:spcBef>
                <a:spcPts val="600"/>
              </a:spcBef>
              <a:buNone/>
            </a:pPr>
            <a:r>
              <a:rPr lang="en-US" sz="2000" dirty="0"/>
              <a:t>Question: What is a better name for this Product???</a:t>
            </a:r>
          </a:p>
        </p:txBody>
      </p:sp>
    </p:spTree>
    <p:extLst>
      <p:ext uri="{BB962C8B-B14F-4D97-AF65-F5344CB8AC3E}">
        <p14:creationId xmlns:p14="http://schemas.microsoft.com/office/powerpoint/2010/main" val="3990439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982200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cxnSp>
        <p:nvCxnSpPr>
          <p:cNvPr id="6" name="Straight Connector 5">
            <a:extLst>
              <a:ext uri="{FF2B5EF4-FFF2-40B4-BE49-F238E27FC236}">
                <a16:creationId xmlns:a16="http://schemas.microsoft.com/office/drawing/2014/main" id="{0CD59E8F-D2DC-4669-90D9-D660799DBE44}"/>
              </a:ext>
            </a:extLst>
          </p:cNvPr>
          <p:cNvCxnSpPr/>
          <p:nvPr/>
        </p:nvCxnSpPr>
        <p:spPr>
          <a:xfrm>
            <a:off x="732999" y="4206298"/>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7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8"/>
            </a:pPr>
            <a:r>
              <a:rPr lang="en-US" sz="1800" dirty="0"/>
              <a:t>As a Team develop, test, and deploy “Team Information Service” Release 2 to Test and Production</a:t>
            </a:r>
          </a:p>
          <a:p>
            <a:pPr marL="457200" indent="-457200">
              <a:spcBef>
                <a:spcPts val="600"/>
              </a:spcBef>
              <a:buFont typeface="+mj-lt"/>
              <a:buAutoNum type="arabicPeriod" startAt="8"/>
            </a:pPr>
            <a:r>
              <a:rPr lang="en-US" sz="18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8"/>
            </a:pPr>
            <a:r>
              <a:rPr lang="en-US" sz="1800" dirty="0"/>
              <a:t>As a Product Team define the “Dynamic Class Seating Chart” application as Epics, Features, and Stories</a:t>
            </a:r>
          </a:p>
          <a:p>
            <a:pPr marL="457200" indent="-457200">
              <a:spcBef>
                <a:spcPts val="600"/>
              </a:spcBef>
              <a:buFont typeface="+mj-lt"/>
              <a:buAutoNum type="arabicPeriod" startAt="8"/>
            </a:pPr>
            <a:r>
              <a:rPr lang="en-US" sz="1800" dirty="0"/>
              <a:t>Individually deploy and test Team Information Service to your personal Azure site</a:t>
            </a:r>
          </a:p>
          <a:p>
            <a:pPr marL="0" indent="0">
              <a:spcBef>
                <a:spcPts val="600"/>
              </a:spcBef>
              <a:buNone/>
            </a:pPr>
            <a:endParaRPr lang="en-US" sz="1900" dirty="0"/>
          </a:p>
        </p:txBody>
      </p:sp>
    </p:spTree>
    <p:extLst>
      <p:ext uri="{BB962C8B-B14F-4D97-AF65-F5344CB8AC3E}">
        <p14:creationId xmlns:p14="http://schemas.microsoft.com/office/powerpoint/2010/main" val="177313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15360"/>
            <a:ext cx="9144000" cy="724621"/>
          </a:xfrm>
        </p:spPr>
        <p:txBody>
          <a:bodyPr>
            <a:normAutofit fontScale="90000"/>
          </a:bodyPr>
          <a:lstStyle/>
          <a:p>
            <a:r>
              <a:rPr lang="en-US" sz="4800" dirty="0"/>
              <a:t>Review Release/PSI Planning</a:t>
            </a:r>
          </a:p>
        </p:txBody>
      </p:sp>
      <p:graphicFrame>
        <p:nvGraphicFramePr>
          <p:cNvPr id="3" name="Table 2">
            <a:extLst>
              <a:ext uri="{FF2B5EF4-FFF2-40B4-BE49-F238E27FC236}">
                <a16:creationId xmlns:a16="http://schemas.microsoft.com/office/drawing/2014/main" id="{22F9EFFB-415C-4D5D-9229-B25E3C22178C}"/>
              </a:ext>
            </a:extLst>
          </p:cNvPr>
          <p:cNvGraphicFramePr>
            <a:graphicFrameLocks noGrp="1"/>
          </p:cNvGraphicFramePr>
          <p:nvPr>
            <p:extLst>
              <p:ext uri="{D42A27DB-BD31-4B8C-83A1-F6EECF244321}">
                <p14:modId xmlns:p14="http://schemas.microsoft.com/office/powerpoint/2010/main" val="474962744"/>
              </p:ext>
            </p:extLst>
          </p:nvPr>
        </p:nvGraphicFramePr>
        <p:xfrm>
          <a:off x="889745" y="3239981"/>
          <a:ext cx="10412510" cy="1492128"/>
        </p:xfrm>
        <a:graphic>
          <a:graphicData uri="http://schemas.openxmlformats.org/drawingml/2006/table">
            <a:tbl>
              <a:tblPr firstRow="1" bandRow="1">
                <a:tableStyleId>{5C22544A-7EE6-4342-B048-85BDC9FD1C3A}</a:tableStyleId>
              </a:tblPr>
              <a:tblGrid>
                <a:gridCol w="2082502">
                  <a:extLst>
                    <a:ext uri="{9D8B030D-6E8A-4147-A177-3AD203B41FA5}">
                      <a16:colId xmlns:a16="http://schemas.microsoft.com/office/drawing/2014/main" val="3176287496"/>
                    </a:ext>
                  </a:extLst>
                </a:gridCol>
                <a:gridCol w="2082502">
                  <a:extLst>
                    <a:ext uri="{9D8B030D-6E8A-4147-A177-3AD203B41FA5}">
                      <a16:colId xmlns:a16="http://schemas.microsoft.com/office/drawing/2014/main" val="184866708"/>
                    </a:ext>
                  </a:extLst>
                </a:gridCol>
                <a:gridCol w="2082502">
                  <a:extLst>
                    <a:ext uri="{9D8B030D-6E8A-4147-A177-3AD203B41FA5}">
                      <a16:colId xmlns:a16="http://schemas.microsoft.com/office/drawing/2014/main" val="1665691578"/>
                    </a:ext>
                  </a:extLst>
                </a:gridCol>
                <a:gridCol w="2082502">
                  <a:extLst>
                    <a:ext uri="{9D8B030D-6E8A-4147-A177-3AD203B41FA5}">
                      <a16:colId xmlns:a16="http://schemas.microsoft.com/office/drawing/2014/main" val="4230300785"/>
                    </a:ext>
                  </a:extLst>
                </a:gridCol>
                <a:gridCol w="2082502">
                  <a:extLst>
                    <a:ext uri="{9D8B030D-6E8A-4147-A177-3AD203B41FA5}">
                      <a16:colId xmlns:a16="http://schemas.microsoft.com/office/drawing/2014/main" val="987859751"/>
                    </a:ext>
                  </a:extLst>
                </a:gridCol>
              </a:tblGrid>
              <a:tr h="373032">
                <a:tc>
                  <a:txBody>
                    <a:bodyPr/>
                    <a:lstStyle/>
                    <a:p>
                      <a:endParaRPr lang="en-US" sz="1600"/>
                    </a:p>
                  </a:txBody>
                  <a:tcPr/>
                </a:tc>
                <a:tc>
                  <a:txBody>
                    <a:bodyPr/>
                    <a:lstStyle/>
                    <a:p>
                      <a:r>
                        <a:rPr lang="en-US" sz="1600" dirty="0"/>
                        <a:t>Product Manager</a:t>
                      </a:r>
                    </a:p>
                  </a:txBody>
                  <a:tcPr/>
                </a:tc>
                <a:tc>
                  <a:txBody>
                    <a:bodyPr/>
                    <a:lstStyle/>
                    <a:p>
                      <a:r>
                        <a:rPr lang="en-US" sz="1600" dirty="0"/>
                        <a:t>Project Manager</a:t>
                      </a:r>
                    </a:p>
                  </a:txBody>
                  <a:tcPr/>
                </a:tc>
                <a:tc>
                  <a:txBody>
                    <a:bodyPr/>
                    <a:lstStyle/>
                    <a:p>
                      <a:r>
                        <a:rPr lang="en-US" sz="1600" dirty="0"/>
                        <a:t>Product Architect</a:t>
                      </a:r>
                    </a:p>
                  </a:txBody>
                  <a:tcPr/>
                </a:tc>
                <a:tc>
                  <a:txBody>
                    <a:bodyPr/>
                    <a:lstStyle/>
                    <a:p>
                      <a:r>
                        <a:rPr lang="en-US" sz="1600" dirty="0"/>
                        <a:t>UI Designer</a:t>
                      </a:r>
                    </a:p>
                  </a:txBody>
                  <a:tcPr/>
                </a:tc>
                <a:extLst>
                  <a:ext uri="{0D108BD9-81ED-4DB2-BD59-A6C34878D82A}">
                    <a16:rowId xmlns:a16="http://schemas.microsoft.com/office/drawing/2014/main" val="3651987118"/>
                  </a:ext>
                </a:extLst>
              </a:tr>
              <a:tr h="373032">
                <a:tc>
                  <a:txBody>
                    <a:bodyPr/>
                    <a:lstStyle/>
                    <a:p>
                      <a:r>
                        <a:rPr lang="en-US" sz="1600" dirty="0"/>
                        <a:t>Sprint 4</a:t>
                      </a:r>
                    </a:p>
                  </a:txBody>
                  <a:tcPr/>
                </a:tc>
                <a:tc>
                  <a:txBody>
                    <a:bodyPr/>
                    <a:lstStyle/>
                    <a:p>
                      <a:r>
                        <a:rPr lang="en-US" sz="1600" dirty="0"/>
                        <a:t>Eric (Pogue)</a:t>
                      </a:r>
                    </a:p>
                  </a:txBody>
                  <a:tcPr/>
                </a:tc>
                <a:tc>
                  <a:txBody>
                    <a:bodyPr/>
                    <a:lstStyle/>
                    <a:p>
                      <a:r>
                        <a:rPr lang="en-US" sz="1600" dirty="0"/>
                        <a:t>Alex (Jonic)</a:t>
                      </a:r>
                    </a:p>
                  </a:txBody>
                  <a:tcPr/>
                </a:tc>
                <a:tc>
                  <a:txBody>
                    <a:bodyPr/>
                    <a:lstStyle/>
                    <a:p>
                      <a:r>
                        <a:rPr lang="en-US" sz="1600" dirty="0"/>
                        <a:t>John (Laschober)</a:t>
                      </a:r>
                    </a:p>
                  </a:txBody>
                  <a:tcPr/>
                </a:tc>
                <a:tc>
                  <a:txBody>
                    <a:bodyPr/>
                    <a:lstStyle/>
                    <a:p>
                      <a:r>
                        <a:rPr lang="en-US" sz="1600" dirty="0"/>
                        <a:t>Chas (Logue)</a:t>
                      </a:r>
                    </a:p>
                  </a:txBody>
                  <a:tcPr/>
                </a:tc>
                <a:extLst>
                  <a:ext uri="{0D108BD9-81ED-4DB2-BD59-A6C34878D82A}">
                    <a16:rowId xmlns:a16="http://schemas.microsoft.com/office/drawing/2014/main" val="2574240619"/>
                  </a:ext>
                </a:extLst>
              </a:tr>
              <a:tr h="373032">
                <a:tc>
                  <a:txBody>
                    <a:bodyPr/>
                    <a:lstStyle/>
                    <a:p>
                      <a:r>
                        <a:rPr lang="en-US" sz="1600" dirty="0"/>
                        <a:t>Sprint 5</a:t>
                      </a:r>
                    </a:p>
                  </a:txBody>
                  <a:tcPr/>
                </a:tc>
                <a:tc>
                  <a:txBody>
                    <a:bodyPr/>
                    <a:lstStyle/>
                    <a:p>
                      <a:r>
                        <a:rPr lang="en-US" sz="1600" dirty="0"/>
                        <a:t>Joe (Van Luyk)</a:t>
                      </a:r>
                    </a:p>
                  </a:txBody>
                  <a:tcPr/>
                </a:tc>
                <a:tc>
                  <a:txBody>
                    <a:bodyPr/>
                    <a:lstStyle/>
                    <a:p>
                      <a:r>
                        <a:rPr lang="en-US" sz="1600" dirty="0"/>
                        <a:t>Jordon (Elmer)</a:t>
                      </a:r>
                    </a:p>
                  </a:txBody>
                  <a:tcPr/>
                </a:tc>
                <a:tc>
                  <a:txBody>
                    <a:bodyPr/>
                    <a:lstStyle/>
                    <a:p>
                      <a:r>
                        <a:rPr lang="en-US" sz="1600" dirty="0"/>
                        <a:t>Quinn (Stratton)</a:t>
                      </a:r>
                    </a:p>
                  </a:txBody>
                  <a:tcPr/>
                </a:tc>
                <a:tc>
                  <a:txBody>
                    <a:bodyPr/>
                    <a:lstStyle/>
                    <a:p>
                      <a:r>
                        <a:rPr lang="en-US" sz="1600" dirty="0"/>
                        <a:t>Jace (Horner)</a:t>
                      </a:r>
                    </a:p>
                  </a:txBody>
                  <a:tcPr/>
                </a:tc>
                <a:extLst>
                  <a:ext uri="{0D108BD9-81ED-4DB2-BD59-A6C34878D82A}">
                    <a16:rowId xmlns:a16="http://schemas.microsoft.com/office/drawing/2014/main" val="2072291674"/>
                  </a:ext>
                </a:extLst>
              </a:tr>
              <a:tr h="373032">
                <a:tc>
                  <a:txBody>
                    <a:bodyPr/>
                    <a:lstStyle/>
                    <a:p>
                      <a:r>
                        <a:rPr lang="en-US" sz="1600" dirty="0"/>
                        <a:t>Sprint 6</a:t>
                      </a:r>
                    </a:p>
                  </a:txBody>
                  <a:tcPr/>
                </a:tc>
                <a:tc>
                  <a:txBody>
                    <a:bodyPr/>
                    <a:lstStyle/>
                    <a:p>
                      <a:r>
                        <a:rPr lang="en-US" sz="1600" dirty="0"/>
                        <a:t>Louie (Lorenzo)</a:t>
                      </a:r>
                    </a:p>
                  </a:txBody>
                  <a:tcPr/>
                </a:tc>
                <a:tc>
                  <a:txBody>
                    <a:bodyPr/>
                    <a:lstStyle/>
                    <a:p>
                      <a:r>
                        <a:rPr lang="en-US" sz="1600" dirty="0"/>
                        <a:t>Tyler (Kummer)</a:t>
                      </a:r>
                    </a:p>
                  </a:txBody>
                  <a:tcPr/>
                </a:tc>
                <a:tc>
                  <a:txBody>
                    <a:bodyPr/>
                    <a:lstStyle/>
                    <a:p>
                      <a:r>
                        <a:rPr lang="en-US" sz="1600" dirty="0"/>
                        <a:t>Thad (Albert)</a:t>
                      </a:r>
                    </a:p>
                  </a:txBody>
                  <a:tcPr/>
                </a:tc>
                <a:tc>
                  <a:txBody>
                    <a:bodyPr/>
                    <a:lstStyle/>
                    <a:p>
                      <a:r>
                        <a:rPr lang="en-US" sz="1600" dirty="0"/>
                        <a:t>Michael (Pedzimaz)</a:t>
                      </a:r>
                    </a:p>
                  </a:txBody>
                  <a:tcPr/>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81482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87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323339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291770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B69E923-E8A4-470F-B4DA-AA444416D507}"/>
              </a:ext>
            </a:extLst>
          </p:cNvPr>
          <p:cNvGrpSpPr/>
          <p:nvPr/>
        </p:nvGrpSpPr>
        <p:grpSpPr>
          <a:xfrm>
            <a:off x="3143214" y="3364423"/>
            <a:ext cx="8049759" cy="369332"/>
            <a:chOff x="3143214" y="3364423"/>
            <a:chExt cx="8049759" cy="369332"/>
          </a:xfrm>
        </p:grpSpPr>
        <p:cxnSp>
          <p:nvCxnSpPr>
            <p:cNvPr id="7" name="Straight Connector 6">
              <a:extLst>
                <a:ext uri="{FF2B5EF4-FFF2-40B4-BE49-F238E27FC236}">
                  <a16:creationId xmlns:a16="http://schemas.microsoft.com/office/drawing/2014/main" id="{2D8DDB68-0B96-422F-9034-156312B47E19}"/>
                </a:ext>
              </a:extLst>
            </p:cNvPr>
            <p:cNvCxnSpPr>
              <a:cxnSpLocks/>
            </p:cNvCxnSpPr>
            <p:nvPr/>
          </p:nvCxnSpPr>
          <p:spPr>
            <a:xfrm>
              <a:off x="3143214" y="3553887"/>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18F028A-396B-4526-A9F8-F90E564636D5}"/>
                </a:ext>
              </a:extLst>
            </p:cNvPr>
            <p:cNvSpPr txBox="1"/>
            <p:nvPr/>
          </p:nvSpPr>
          <p:spPr>
            <a:xfrm>
              <a:off x="8757434" y="3364423"/>
              <a:ext cx="2435539" cy="369332"/>
            </a:xfrm>
            <a:prstGeom prst="rect">
              <a:avLst/>
            </a:prstGeom>
            <a:noFill/>
          </p:spPr>
          <p:txBody>
            <a:bodyPr wrap="none" rtlCol="0">
              <a:spAutoFit/>
            </a:bodyPr>
            <a:lstStyle/>
            <a:p>
              <a:r>
                <a:rPr lang="en-US" dirty="0"/>
                <a:t>Release – Seating Chart</a:t>
              </a:r>
            </a:p>
          </p:txBody>
        </p:sp>
      </p:grpSp>
      <p:grpSp>
        <p:nvGrpSpPr>
          <p:cNvPr id="10" name="Group 9">
            <a:extLst>
              <a:ext uri="{FF2B5EF4-FFF2-40B4-BE49-F238E27FC236}">
                <a16:creationId xmlns:a16="http://schemas.microsoft.com/office/drawing/2014/main" id="{0E0A94AB-6704-4573-844C-B8F2F4F1DDB6}"/>
              </a:ext>
            </a:extLst>
          </p:cNvPr>
          <p:cNvGrpSpPr/>
          <p:nvPr/>
        </p:nvGrpSpPr>
        <p:grpSpPr>
          <a:xfrm>
            <a:off x="3143214" y="3992268"/>
            <a:ext cx="8182808" cy="369332"/>
            <a:chOff x="3143214" y="3992268"/>
            <a:chExt cx="8182808" cy="369332"/>
          </a:xfrm>
        </p:grpSpPr>
        <p:cxnSp>
          <p:nvCxnSpPr>
            <p:cNvPr id="8" name="Straight Connector 7">
              <a:extLst>
                <a:ext uri="{FF2B5EF4-FFF2-40B4-BE49-F238E27FC236}">
                  <a16:creationId xmlns:a16="http://schemas.microsoft.com/office/drawing/2014/main" id="{57067B48-8022-43D6-8111-C1F3360AF2CE}"/>
                </a:ext>
              </a:extLst>
            </p:cNvPr>
            <p:cNvCxnSpPr>
              <a:cxnSpLocks/>
            </p:cNvCxnSpPr>
            <p:nvPr/>
          </p:nvCxnSpPr>
          <p:spPr>
            <a:xfrm>
              <a:off x="3143214" y="417693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7BF9E3-60CE-4938-8B2A-EE0C7B4DB8D4}"/>
                </a:ext>
              </a:extLst>
            </p:cNvPr>
            <p:cNvSpPr txBox="1"/>
            <p:nvPr/>
          </p:nvSpPr>
          <p:spPr>
            <a:xfrm>
              <a:off x="8757434" y="3992268"/>
              <a:ext cx="2568588" cy="369332"/>
            </a:xfrm>
            <a:prstGeom prst="rect">
              <a:avLst/>
            </a:prstGeom>
            <a:noFill/>
          </p:spPr>
          <p:txBody>
            <a:bodyPr wrap="none" rtlCol="0">
              <a:spAutoFit/>
            </a:bodyPr>
            <a:lstStyle/>
            <a:p>
              <a:r>
                <a:rPr lang="en-US" dirty="0"/>
                <a:t>Release – Final Project(s)</a:t>
              </a:r>
            </a:p>
          </p:txBody>
        </p:sp>
      </p:grpSp>
    </p:spTree>
    <p:extLst>
      <p:ext uri="{BB962C8B-B14F-4D97-AF65-F5344CB8AC3E}">
        <p14:creationId xmlns:p14="http://schemas.microsoft.com/office/powerpoint/2010/main" val="13121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Study Guide and Course Review</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Assignment/Quiz 1 through 4</a:t>
            </a:r>
          </a:p>
          <a:p>
            <a:pPr marL="457200" indent="-457200">
              <a:spcBef>
                <a:spcPts val="600"/>
              </a:spcBef>
              <a:buFont typeface="+mj-lt"/>
              <a:buAutoNum type="arabicPeriod"/>
            </a:pPr>
            <a:r>
              <a:rPr lang="en-US" sz="1900" dirty="0"/>
              <a:t>Chapters 1, 2, 6, 7, and 10</a:t>
            </a:r>
          </a:p>
          <a:p>
            <a:pPr marL="457200" indent="-457200">
              <a:spcBef>
                <a:spcPts val="600"/>
              </a:spcBef>
              <a:buFont typeface="+mj-lt"/>
              <a:buAutoNum type="arabicPeriod"/>
            </a:pPr>
            <a:r>
              <a:rPr lang="en-US" sz="1900" dirty="0"/>
              <a:t>Scaled Agile Framework (</a:t>
            </a:r>
            <a:r>
              <a:rPr lang="en-US" sz="1900" dirty="0" err="1"/>
              <a:t>SAFe</a:t>
            </a:r>
            <a:r>
              <a:rPr lang="en-US" sz="1900" dirty="0"/>
              <a:t>)</a:t>
            </a:r>
          </a:p>
          <a:p>
            <a:pPr marL="457200" indent="-457200">
              <a:spcBef>
                <a:spcPts val="600"/>
              </a:spcBef>
              <a:buFont typeface="+mj-lt"/>
              <a:buAutoNum type="arabicPeriod"/>
            </a:pPr>
            <a:r>
              <a:rPr lang="en-US" sz="1900" dirty="0"/>
              <a:t>Class Discussion Topics</a:t>
            </a:r>
          </a:p>
          <a:p>
            <a:pPr marL="457200" indent="-457200">
              <a:spcBef>
                <a:spcPts val="600"/>
              </a:spcBef>
              <a:buFont typeface="+mj-lt"/>
              <a:buAutoNum type="arabicPeriod"/>
            </a:pPr>
            <a:r>
              <a:rPr lang="en-US" sz="1900" dirty="0"/>
              <a:t>HTML, JavaScript, Node.js</a:t>
            </a:r>
          </a:p>
          <a:p>
            <a:pPr marL="457200" indent="-457200">
              <a:spcBef>
                <a:spcPts val="600"/>
              </a:spcBef>
              <a:buFont typeface="+mj-lt"/>
              <a:buAutoNum type="arabicPeriod"/>
            </a:pPr>
            <a:r>
              <a:rPr lang="en-US" sz="1900" dirty="0"/>
              <a:t>Class Presentations</a:t>
            </a:r>
          </a:p>
          <a:p>
            <a:pPr lvl="1">
              <a:spcBef>
                <a:spcPts val="600"/>
              </a:spcBef>
            </a:pPr>
            <a:r>
              <a:rPr lang="en-US" sz="1500" dirty="0"/>
              <a:t>Databases on Azure including “Azure tables vs Azure MongoDB vs Azure other DBs”</a:t>
            </a:r>
          </a:p>
          <a:p>
            <a:pPr lvl="1">
              <a:spcBef>
                <a:spcPts val="600"/>
              </a:spcBef>
            </a:pPr>
            <a:r>
              <a:rPr lang="en-US" sz="1500" dirty="0"/>
              <a:t>Cloud/Azure based Authentication/Authorization services and who they could be integrated into a NodeJS based application</a:t>
            </a:r>
          </a:p>
          <a:p>
            <a:pPr lvl="1">
              <a:spcBef>
                <a:spcPts val="600"/>
              </a:spcBef>
            </a:pPr>
            <a:r>
              <a:rPr lang="en-US" sz="1500" dirty="0"/>
              <a:t>JavaScript and NodeJS  with a focus on Azure and including the best Internet based tutorials and/or books on the topic</a:t>
            </a:r>
            <a:endParaRPr lang="en-US" sz="2300" dirty="0"/>
          </a:p>
          <a:p>
            <a:pPr marL="457200" indent="-457200">
              <a:spcBef>
                <a:spcPts val="600"/>
              </a:spcBef>
              <a:buFont typeface="+mj-lt"/>
              <a:buAutoNum type="arabicPeriod"/>
            </a:pPr>
            <a:endParaRPr lang="en-US" sz="1900" dirty="0"/>
          </a:p>
          <a:p>
            <a:pPr marL="0" indent="0">
              <a:spcBef>
                <a:spcPts val="600"/>
              </a:spcBef>
              <a:buNone/>
            </a:pPr>
            <a:endParaRPr lang="en-US" sz="1900" dirty="0"/>
          </a:p>
        </p:txBody>
      </p:sp>
    </p:spTree>
    <p:extLst>
      <p:ext uri="{BB962C8B-B14F-4D97-AF65-F5344CB8AC3E}">
        <p14:creationId xmlns:p14="http://schemas.microsoft.com/office/powerpoint/2010/main" val="147543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2573</TotalTime>
  <Words>5760</Words>
  <Application>Microsoft Office PowerPoint</Application>
  <PresentationFormat>Widescreen</PresentationFormat>
  <Paragraphs>464</Paragraphs>
  <Slides>43</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Software Engineering Session: Sprint 5 Session 2 Instructor: Eric Pogue</vt:lpstr>
      <vt:lpstr>PowerPoint Presentation</vt:lpstr>
      <vt:lpstr>Sprint 5 Product Backlog</vt:lpstr>
      <vt:lpstr>Team the “Klump” Product</vt:lpstr>
      <vt:lpstr>Scrum-of-Scrums Report-out</vt:lpstr>
      <vt:lpstr>Review Release/PSI Planning</vt:lpstr>
      <vt:lpstr>PowerPoint Presentation</vt:lpstr>
      <vt:lpstr>PowerPoint Presentation</vt:lpstr>
      <vt:lpstr>Study Guide and Course Review</vt:lpstr>
      <vt:lpstr>Week 1</vt:lpstr>
      <vt:lpstr>People, Process,  and Technology  </vt:lpstr>
      <vt:lpstr>…And the Virtuous Triangle </vt:lpstr>
      <vt:lpstr>Agile Manifesto (February 2001)</vt:lpstr>
      <vt:lpstr>Assignment</vt:lpstr>
      <vt:lpstr>Assignment</vt:lpstr>
      <vt:lpstr>Week 2</vt:lpstr>
      <vt:lpstr>Assignment (for a full week instead if one class period)</vt:lpstr>
      <vt:lpstr>Scrum &amp; Scrum Roles</vt:lpstr>
      <vt:lpstr>Sprint 2</vt:lpstr>
      <vt:lpstr>Sprint 2 Product Backlog… page 1 of 2</vt:lpstr>
      <vt:lpstr>Sprint 2 Product Backlog… page 2 of 2</vt:lpstr>
      <vt:lpstr>Sprint 3</vt:lpstr>
      <vt:lpstr>PowerPoint Presentation</vt:lpstr>
      <vt:lpstr>Standup for Sprint 3 Product Backlog</vt:lpstr>
      <vt:lpstr>JavaScript Basics (Chp. 6) </vt:lpstr>
      <vt:lpstr>JavaScript Basics (Plus) </vt:lpstr>
      <vt:lpstr>PowerPoint Presentation</vt:lpstr>
      <vt:lpstr>Sprint 4</vt:lpstr>
      <vt:lpstr>Sprint 4 Product Backlog</vt:lpstr>
      <vt:lpstr>Scaled Agile Roles</vt:lpstr>
      <vt:lpstr>Software Testing Overview</vt:lpstr>
      <vt:lpstr>Software Testing “Truths”</vt:lpstr>
      <vt:lpstr>Team the “Klump” Product</vt:lpstr>
      <vt:lpstr>TypeScript Presentation </vt:lpstr>
      <vt:lpstr>Questions about Test? </vt:lpstr>
      <vt:lpstr>Lab (report-out at 12:08)</vt:lpstr>
      <vt:lpstr>Lab Report-out &amp; Wrap-up </vt:lpstr>
      <vt:lpstr>End of Session</vt:lpstr>
      <vt:lpstr>Backup Slides</vt:lpstr>
      <vt:lpstr>Team Information Service Requirements</vt:lpstr>
      <vt:lpstr>Standup for Sprint 3 Product Backlog</vt:lpstr>
      <vt:lpstr>Sprint 4 Product Backlog… page 1 of 2</vt:lpstr>
      <vt:lpstr>Sprint 4 Product Backlog… page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212</cp:revision>
  <cp:lastPrinted>2018-02-27T13:43:45Z</cp:lastPrinted>
  <dcterms:created xsi:type="dcterms:W3CDTF">2017-08-24T13:36:27Z</dcterms:created>
  <dcterms:modified xsi:type="dcterms:W3CDTF">2018-03-15T14:27:18Z</dcterms:modified>
</cp:coreProperties>
</file>