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7" r:id="rId2"/>
    <p:sldId id="363" r:id="rId3"/>
    <p:sldId id="389" r:id="rId4"/>
    <p:sldId id="390" r:id="rId5"/>
    <p:sldId id="329" r:id="rId6"/>
    <p:sldId id="433" r:id="rId7"/>
    <p:sldId id="386" r:id="rId8"/>
    <p:sldId id="387" r:id="rId9"/>
    <p:sldId id="388" r:id="rId10"/>
    <p:sldId id="425" r:id="rId11"/>
    <p:sldId id="391" r:id="rId12"/>
    <p:sldId id="396" r:id="rId13"/>
    <p:sldId id="392" r:id="rId14"/>
    <p:sldId id="393" r:id="rId15"/>
    <p:sldId id="394" r:id="rId16"/>
    <p:sldId id="395" r:id="rId17"/>
    <p:sldId id="398" r:id="rId18"/>
    <p:sldId id="397" r:id="rId19"/>
    <p:sldId id="401" r:id="rId20"/>
    <p:sldId id="419" r:id="rId21"/>
    <p:sldId id="399" r:id="rId22"/>
    <p:sldId id="402" r:id="rId23"/>
    <p:sldId id="403" r:id="rId24"/>
    <p:sldId id="404" r:id="rId25"/>
    <p:sldId id="405" r:id="rId26"/>
    <p:sldId id="412" r:id="rId27"/>
    <p:sldId id="408" r:id="rId28"/>
    <p:sldId id="410" r:id="rId29"/>
    <p:sldId id="411" r:id="rId30"/>
    <p:sldId id="413" r:id="rId31"/>
    <p:sldId id="414" r:id="rId32"/>
    <p:sldId id="418" r:id="rId33"/>
    <p:sldId id="421" r:id="rId34"/>
    <p:sldId id="422" r:id="rId35"/>
    <p:sldId id="420" r:id="rId36"/>
    <p:sldId id="415" r:id="rId37"/>
    <p:sldId id="426" r:id="rId38"/>
    <p:sldId id="427" r:id="rId39"/>
    <p:sldId id="428" r:id="rId40"/>
    <p:sldId id="429" r:id="rId41"/>
    <p:sldId id="430" r:id="rId42"/>
    <p:sldId id="431" r:id="rId43"/>
    <p:sldId id="423" r:id="rId44"/>
    <p:sldId id="424" r:id="rId45"/>
    <p:sldId id="263" r:id="rId4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8" autoAdjust="0"/>
    <p:restoredTop sz="77365" autoAdjust="0"/>
  </p:normalViewPr>
  <p:slideViewPr>
    <p:cSldViewPr snapToGrid="0">
      <p:cViewPr varScale="1">
        <p:scale>
          <a:sx n="157" d="100"/>
          <a:sy n="157" d="100"/>
        </p:scale>
        <p:origin x="1752" y="11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64" tIns="46582" rIns="93164" bIns="46582" rtlCol="0"/>
          <a:lstStyle>
            <a:lvl1pPr algn="r">
              <a:defRPr sz="1200"/>
            </a:lvl1pPr>
          </a:lstStyle>
          <a:p>
            <a:fld id="{1CF91C02-A59E-4778-8D4F-4840DBBEFA68}" type="datetimeFigureOut">
              <a:rPr lang="en-US" smtClean="0"/>
              <a:t>3/19/2018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4" tIns="46582" rIns="93164" bIns="4658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64" tIns="46582" rIns="93164" bIns="46582"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a:p>
        </p:txBody>
      </p:sp>
    </p:spTree>
    <p:extLst>
      <p:ext uri="{BB962C8B-B14F-4D97-AF65-F5344CB8AC3E}">
        <p14:creationId xmlns:p14="http://schemas.microsoft.com/office/powerpoint/2010/main" val="3322599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17</a:t>
            </a:fld>
            <a:endParaRPr lang="en-US"/>
          </a:p>
        </p:txBody>
      </p:sp>
    </p:spTree>
    <p:extLst>
      <p:ext uri="{BB962C8B-B14F-4D97-AF65-F5344CB8AC3E}">
        <p14:creationId xmlns:p14="http://schemas.microsoft.com/office/powerpoint/2010/main" val="1884100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1342546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Backlog is a prioritized list of request deliverables. It exists at the Team and Product (and possibly Portfolio) levels… Stories, Features, Epics</a:t>
            </a:r>
          </a:p>
          <a:p>
            <a:endParaRPr lang="en-US" dirty="0"/>
          </a:p>
          <a:p>
            <a:r>
              <a:rPr lang="en-US" dirty="0"/>
              <a:t>Sprint 1b will end next Monday at 11:59pm… approximately 1 week</a:t>
            </a:r>
          </a:p>
          <a:p>
            <a:endParaRPr lang="en-US" dirty="0"/>
          </a:p>
          <a:p>
            <a:r>
              <a:rPr lang="en-US" dirty="0"/>
              <a:t>Notes:</a:t>
            </a:r>
          </a:p>
          <a:p>
            <a:pPr marL="165261" indent="-165261">
              <a:buFont typeface="Arial" panose="020B0604020202020204" pitchFamily="34" charset="0"/>
              <a:buChar char="•"/>
            </a:pPr>
            <a:r>
              <a:rPr lang="en-US" dirty="0"/>
              <a:t>All agile Backlogs must be a list of Features or Stores based prioritized on business value</a:t>
            </a:r>
          </a:p>
          <a:p>
            <a:pPr marL="165261" indent="-165261">
              <a:buFont typeface="Arial" panose="020B0604020202020204" pitchFamily="34" charset="0"/>
              <a:buChar char="•"/>
            </a:pPr>
            <a:r>
              <a:rPr lang="en-US" dirty="0"/>
              <a:t>Dependencies should be identified</a:t>
            </a:r>
          </a:p>
          <a:p>
            <a:pPr marL="165261" indent="-165261">
              <a:buFont typeface="Arial" panose="020B0604020202020204" pitchFamily="34" charset="0"/>
              <a:buChar char="•"/>
            </a:pPr>
            <a:r>
              <a:rPr lang="en-US" dirty="0"/>
              <a:t>The optimal order and method of completing them is up to the individual teams</a:t>
            </a:r>
          </a:p>
          <a:p>
            <a:pPr marL="165261" indent="-165261">
              <a:buFont typeface="Arial" panose="020B0604020202020204" pitchFamily="34" charset="0"/>
              <a:buChar char="•"/>
            </a:pPr>
            <a:r>
              <a:rPr lang="en-US" dirty="0"/>
              <a:t>Eventually we will need to provide a definition of “Done”</a:t>
            </a:r>
          </a:p>
        </p:txBody>
      </p:sp>
      <p:sp>
        <p:nvSpPr>
          <p:cNvPr id="4" name="Slide Number Placeholder 3"/>
          <p:cNvSpPr>
            <a:spLocks noGrp="1"/>
          </p:cNvSpPr>
          <p:nvPr>
            <p:ph type="sldNum" sz="quarter" idx="10"/>
          </p:nvPr>
        </p:nvSpPr>
        <p:spPr/>
        <p:txBody>
          <a:bodyPr/>
          <a:lstStyle/>
          <a:p>
            <a:fld id="{23B99BB9-C7F6-43B3-A122-46088ABB36FB}" type="slidenum">
              <a:rPr lang="en-US" smtClean="0"/>
              <a:t>19</a:t>
            </a:fld>
            <a:endParaRPr lang="en-US"/>
          </a:p>
        </p:txBody>
      </p:sp>
    </p:spTree>
    <p:extLst>
      <p:ext uri="{BB962C8B-B14F-4D97-AF65-F5344CB8AC3E}">
        <p14:creationId xmlns:p14="http://schemas.microsoft.com/office/powerpoint/2010/main" val="2716635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1095886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22</a:t>
            </a:fld>
            <a:endParaRPr lang="en-US"/>
          </a:p>
        </p:txBody>
      </p:sp>
    </p:spTree>
    <p:extLst>
      <p:ext uri="{BB962C8B-B14F-4D97-AF65-F5344CB8AC3E}">
        <p14:creationId xmlns:p14="http://schemas.microsoft.com/office/powerpoint/2010/main" val="2599597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23</a:t>
            </a:fld>
            <a:endParaRPr lang="en-US"/>
          </a:p>
        </p:txBody>
      </p:sp>
    </p:spTree>
    <p:extLst>
      <p:ext uri="{BB962C8B-B14F-4D97-AF65-F5344CB8AC3E}">
        <p14:creationId xmlns:p14="http://schemas.microsoft.com/office/powerpoint/2010/main" val="2753574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775516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25</a:t>
            </a:fld>
            <a:endParaRPr lang="en-US"/>
          </a:p>
        </p:txBody>
      </p:sp>
    </p:spTree>
    <p:extLst>
      <p:ext uri="{BB962C8B-B14F-4D97-AF65-F5344CB8AC3E}">
        <p14:creationId xmlns:p14="http://schemas.microsoft.com/office/powerpoint/2010/main" val="687209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26</a:t>
            </a:fld>
            <a:endParaRPr lang="en-US"/>
          </a:p>
        </p:txBody>
      </p:sp>
    </p:spTree>
    <p:extLst>
      <p:ext uri="{BB962C8B-B14F-4D97-AF65-F5344CB8AC3E}">
        <p14:creationId xmlns:p14="http://schemas.microsoft.com/office/powerpoint/2010/main" val="162369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392089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dirty="0"/>
          </a:p>
        </p:txBody>
      </p:sp>
    </p:spTree>
    <p:extLst>
      <p:ext uri="{BB962C8B-B14F-4D97-AF65-F5344CB8AC3E}">
        <p14:creationId xmlns:p14="http://schemas.microsoft.com/office/powerpoint/2010/main" val="41017912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0103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dirty="0"/>
          </a:p>
        </p:txBody>
      </p:sp>
    </p:spTree>
    <p:extLst>
      <p:ext uri="{BB962C8B-B14F-4D97-AF65-F5344CB8AC3E}">
        <p14:creationId xmlns:p14="http://schemas.microsoft.com/office/powerpoint/2010/main" val="2023033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31</a:t>
            </a:fld>
            <a:endParaRPr lang="en-US"/>
          </a:p>
        </p:txBody>
      </p:sp>
    </p:spTree>
    <p:extLst>
      <p:ext uri="{BB962C8B-B14F-4D97-AF65-F5344CB8AC3E}">
        <p14:creationId xmlns:p14="http://schemas.microsoft.com/office/powerpoint/2010/main" val="2694382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Never underestimate the value of good design and implementation (for testability, encapsulation, etc.) on the economics of testing. You can’t afford to test in quality!</a:t>
            </a:r>
          </a:p>
          <a:p>
            <a:r>
              <a:rPr lang="en-US" sz="1000" dirty="0"/>
              <a:t>Developers are responsible for product quality. Tester should be able to minimize that chance that a defect makes it to production. </a:t>
            </a:r>
          </a:p>
          <a:p>
            <a:endParaRPr lang="en-US" sz="1000" dirty="0"/>
          </a:p>
          <a:p>
            <a:r>
              <a:rPr lang="en-US" sz="1000" dirty="0"/>
              <a:t>We test to find defects and/or to validate that we have not introduced new defects.</a:t>
            </a:r>
          </a:p>
          <a:p>
            <a:endParaRPr lang="en-US" sz="1000" dirty="0"/>
          </a:p>
          <a:p>
            <a:r>
              <a:rPr lang="en-US" sz="1000" dirty="0"/>
              <a:t>Defects are exponentially more expensive to fix the longer the exist.</a:t>
            </a:r>
          </a:p>
          <a:p>
            <a:r>
              <a:rPr lang="en-US" sz="1000" dirty="0"/>
              <a:t>Performance issues are often the most difficult and expensive defects to fix. They are often not found until the application if running under production load… which is often only when it is in production.</a:t>
            </a:r>
          </a:p>
          <a:p>
            <a:endParaRPr lang="en-US" sz="1000" dirty="0"/>
          </a:p>
          <a:p>
            <a:r>
              <a:rPr lang="en-US" sz="1000" dirty="0"/>
              <a:t>Unit - $200</a:t>
            </a:r>
          </a:p>
          <a:p>
            <a:r>
              <a:rPr lang="en-US" sz="1000" dirty="0"/>
              <a:t>Integration - $600</a:t>
            </a:r>
          </a:p>
          <a:p>
            <a:r>
              <a:rPr lang="en-US" sz="1000" dirty="0"/>
              <a:t>User Acceptance - $6,000</a:t>
            </a:r>
          </a:p>
          <a:p>
            <a:r>
              <a:rPr lang="en-US" sz="1000" dirty="0"/>
              <a:t>Production - $100,000+</a:t>
            </a:r>
          </a:p>
          <a:p>
            <a:endParaRPr lang="en-US" sz="1000" dirty="0"/>
          </a:p>
          <a:p>
            <a:r>
              <a:rPr lang="en-US" sz="1000" dirty="0"/>
              <a:t>The permutations of modern software features, data, tools, environments, etc. quickly becomes unmanageable. Testability needs to be goal of nearly all non-trivial applications. </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Dave Cutler of Windows NT fame had a quote. </a:t>
            </a:r>
            <a:r>
              <a:rPr lang="en-US" sz="1000"/>
              <a:t>I wish I could remember the exact words, but it went something like, “I hate having testers because they give developers the false hope that someone else can save them from their sins.”</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dirty="0"/>
          </a:p>
        </p:txBody>
      </p:sp>
    </p:spTree>
    <p:extLst>
      <p:ext uri="{BB962C8B-B14F-4D97-AF65-F5344CB8AC3E}">
        <p14:creationId xmlns:p14="http://schemas.microsoft.com/office/powerpoint/2010/main" val="3052878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dirty="0"/>
          </a:p>
        </p:txBody>
      </p:sp>
    </p:spTree>
    <p:extLst>
      <p:ext uri="{BB962C8B-B14F-4D97-AF65-F5344CB8AC3E}">
        <p14:creationId xmlns:p14="http://schemas.microsoft.com/office/powerpoint/2010/main" val="3605554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35</a:t>
            </a:fld>
            <a:endParaRPr lang="en-US"/>
          </a:p>
        </p:txBody>
      </p:sp>
    </p:spTree>
    <p:extLst>
      <p:ext uri="{BB962C8B-B14F-4D97-AF65-F5344CB8AC3E}">
        <p14:creationId xmlns:p14="http://schemas.microsoft.com/office/powerpoint/2010/main" val="1059550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36</a:t>
            </a:fld>
            <a:endParaRPr lang="en-US" dirty="0"/>
          </a:p>
        </p:txBody>
      </p:sp>
    </p:spTree>
    <p:extLst>
      <p:ext uri="{BB962C8B-B14F-4D97-AF65-F5344CB8AC3E}">
        <p14:creationId xmlns:p14="http://schemas.microsoft.com/office/powerpoint/2010/main" val="9437616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37</a:t>
            </a:fld>
            <a:endParaRPr lang="en-US" dirty="0"/>
          </a:p>
        </p:txBody>
      </p:sp>
    </p:spTree>
    <p:extLst>
      <p:ext uri="{BB962C8B-B14F-4D97-AF65-F5344CB8AC3E}">
        <p14:creationId xmlns:p14="http://schemas.microsoft.com/office/powerpoint/2010/main" val="18082575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38</a:t>
            </a:fld>
            <a:endParaRPr lang="en-US" dirty="0"/>
          </a:p>
        </p:txBody>
      </p:sp>
    </p:spTree>
    <p:extLst>
      <p:ext uri="{BB962C8B-B14F-4D97-AF65-F5344CB8AC3E}">
        <p14:creationId xmlns:p14="http://schemas.microsoft.com/office/powerpoint/2010/main" val="261001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41318369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39</a:t>
            </a:fld>
            <a:endParaRPr lang="en-US" dirty="0"/>
          </a:p>
        </p:txBody>
      </p:sp>
    </p:spTree>
    <p:extLst>
      <p:ext uri="{BB962C8B-B14F-4D97-AF65-F5344CB8AC3E}">
        <p14:creationId xmlns:p14="http://schemas.microsoft.com/office/powerpoint/2010/main" val="15820573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40</a:t>
            </a:fld>
            <a:endParaRPr lang="en-US" dirty="0"/>
          </a:p>
        </p:txBody>
      </p:sp>
    </p:spTree>
    <p:extLst>
      <p:ext uri="{BB962C8B-B14F-4D97-AF65-F5344CB8AC3E}">
        <p14:creationId xmlns:p14="http://schemas.microsoft.com/office/powerpoint/2010/main" val="19364767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41</a:t>
            </a:fld>
            <a:endParaRPr lang="en-US" dirty="0"/>
          </a:p>
        </p:txBody>
      </p:sp>
    </p:spTree>
    <p:extLst>
      <p:ext uri="{BB962C8B-B14F-4D97-AF65-F5344CB8AC3E}">
        <p14:creationId xmlns:p14="http://schemas.microsoft.com/office/powerpoint/2010/main" val="3191842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References:</a:t>
            </a:r>
          </a:p>
          <a:p>
            <a:r>
              <a:rPr lang="en-US" sz="1000" dirty="0"/>
              <a:t>https://www.ibm.com/developerworks/library/d-estimation-agile-or-conventional-trs/index.html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https://tcagley.wordpress.com/2013/11/06/questions-i-am-frequently-asked-what-is-the-difference-between-story-points-and-function-points/</a:t>
            </a:r>
          </a:p>
          <a:p>
            <a:r>
              <a:rPr lang="en-US" sz="1000" dirty="0"/>
              <a:t>https://tcagley.wordpress.com/2013/11/05/questions-i-am-frequently-asked-what-is-a-function-point/</a:t>
            </a:r>
          </a:p>
          <a:p>
            <a:endParaRPr lang="en-US" sz="1000" dirty="0"/>
          </a:p>
          <a:p>
            <a:r>
              <a:rPr lang="en-US" sz="1000" dirty="0"/>
              <a:t>https://en.wikipedia.org/wiki/Planning_poker</a:t>
            </a:r>
          </a:p>
        </p:txBody>
      </p:sp>
      <p:sp>
        <p:nvSpPr>
          <p:cNvPr id="4" name="Slide Number Placeholder 3"/>
          <p:cNvSpPr>
            <a:spLocks noGrp="1"/>
          </p:cNvSpPr>
          <p:nvPr>
            <p:ph type="sldNum" sz="quarter" idx="10"/>
          </p:nvPr>
        </p:nvSpPr>
        <p:spPr/>
        <p:txBody>
          <a:bodyPr/>
          <a:lstStyle/>
          <a:p>
            <a:fld id="{5394DE12-7B9B-46AA-AC19-C30A49928B9B}" type="slidenum">
              <a:rPr lang="en-US" smtClean="0"/>
              <a:t>42</a:t>
            </a:fld>
            <a:endParaRPr lang="en-US" dirty="0"/>
          </a:p>
        </p:txBody>
      </p:sp>
    </p:spTree>
    <p:extLst>
      <p:ext uri="{BB962C8B-B14F-4D97-AF65-F5344CB8AC3E}">
        <p14:creationId xmlns:p14="http://schemas.microsoft.com/office/powerpoint/2010/main" val="4644688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Sprints: 2 Week periods where deliverables are due and demos should be complete</a:t>
            </a:r>
          </a:p>
          <a:p>
            <a:r>
              <a:rPr lang="en-US" sz="1000" dirty="0"/>
              <a:t>Story Points (SP): Estimate of work that should be based on example deliverables. Generally not normalized between groups or teams. We will utilize ~30min to equal 1 SP</a:t>
            </a:r>
          </a:p>
          <a:p>
            <a:r>
              <a:rPr lang="en-US" sz="1000" dirty="0"/>
              <a:t>Hand out sprint planning sheet… 1 sheet per team</a:t>
            </a:r>
          </a:p>
        </p:txBody>
      </p:sp>
      <p:sp>
        <p:nvSpPr>
          <p:cNvPr id="4" name="Slide Number Placeholder 3"/>
          <p:cNvSpPr>
            <a:spLocks noGrp="1"/>
          </p:cNvSpPr>
          <p:nvPr>
            <p:ph type="sldNum" sz="quarter" idx="10"/>
          </p:nvPr>
        </p:nvSpPr>
        <p:spPr/>
        <p:txBody>
          <a:bodyPr/>
          <a:lstStyle/>
          <a:p>
            <a:fld id="{5394DE12-7B9B-46AA-AC19-C30A49928B9B}" type="slidenum">
              <a:rPr lang="en-US" smtClean="0"/>
              <a:t>43</a:t>
            </a:fld>
            <a:endParaRPr lang="en-US" dirty="0"/>
          </a:p>
        </p:txBody>
      </p:sp>
    </p:spTree>
    <p:extLst>
      <p:ext uri="{BB962C8B-B14F-4D97-AF65-F5344CB8AC3E}">
        <p14:creationId xmlns:p14="http://schemas.microsoft.com/office/powerpoint/2010/main" val="2286222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44</a:t>
            </a:fld>
            <a:endParaRPr lang="en-US" dirty="0"/>
          </a:p>
        </p:txBody>
      </p:sp>
    </p:spTree>
    <p:extLst>
      <p:ext uri="{BB962C8B-B14F-4D97-AF65-F5344CB8AC3E}">
        <p14:creationId xmlns:p14="http://schemas.microsoft.com/office/powerpoint/2010/main" val="29491798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45</a:t>
            </a:fld>
            <a:endParaRPr lang="en-US" dirty="0"/>
          </a:p>
        </p:txBody>
      </p:sp>
    </p:spTree>
    <p:extLst>
      <p:ext uri="{BB962C8B-B14F-4D97-AF65-F5344CB8AC3E}">
        <p14:creationId xmlns:p14="http://schemas.microsoft.com/office/powerpoint/2010/main" val="3850776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225545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802839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10</a:t>
            </a:fld>
            <a:endParaRPr lang="en-US"/>
          </a:p>
        </p:txBody>
      </p:sp>
    </p:spTree>
    <p:extLst>
      <p:ext uri="{BB962C8B-B14F-4D97-AF65-F5344CB8AC3E}">
        <p14:creationId xmlns:p14="http://schemas.microsoft.com/office/powerpoint/2010/main" val="3479718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11</a:t>
            </a:fld>
            <a:endParaRPr lang="en-US"/>
          </a:p>
        </p:txBody>
      </p:sp>
    </p:spTree>
    <p:extLst>
      <p:ext uri="{BB962C8B-B14F-4D97-AF65-F5344CB8AC3E}">
        <p14:creationId xmlns:p14="http://schemas.microsoft.com/office/powerpoint/2010/main" val="1032235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290468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13</a:t>
            </a:fld>
            <a:endParaRPr lang="en-US"/>
          </a:p>
        </p:txBody>
      </p:sp>
    </p:spTree>
    <p:extLst>
      <p:ext uri="{BB962C8B-B14F-4D97-AF65-F5344CB8AC3E}">
        <p14:creationId xmlns:p14="http://schemas.microsoft.com/office/powerpoint/2010/main" val="1350817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3/19/2018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3/19/2018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3/19/2018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3/19/2018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3/19/2018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3/19/2018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3/19/2018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3/19/2018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3/19/2018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3/19/2018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3/19/2018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3/19/2018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9TycLR0TqF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product.hubspot.com/blog/git-and-github-tutorial-for-beginners" TargetMode="External"/><Relationship Id="rId5" Type="http://schemas.openxmlformats.org/officeDocument/2006/relationships/hyperlink" Target="https://git-scm.com/" TargetMode="External"/><Relationship Id="rId4" Type="http://schemas.openxmlformats.org/officeDocument/2006/relationships/hyperlink" Target="https://docs.microsoft.com/en-us/powershell/scripting/setup/installing-windows-powershell?view=powershell-5.1"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help.github.com/categories/teaching-and-learning-with-github-educatio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guides.github.com/activities/hello-world/" TargetMode="External"/><Relationship Id="rId4" Type="http://schemas.openxmlformats.org/officeDocument/2006/relationships/hyperlink" Target="https://product.hubspot.com/blog/git-and-github-tutorial-for-beginners"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imagine.microsoft.com/en-u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docs.microsoft.com/en-us/azure/app-service/app-service-web-get-started-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zure/app-service/app-service-web-get-started-nodej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EricJPogue/sp18-cpsc-44000-001.g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www.epogue.info/cpsc-24700/assignments/my-first-website.html"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p18-cpsc-44000-001.azurewebsites.net/sprint-03.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Software_testing"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Software Engineering</a:t>
            </a:r>
            <a:br>
              <a:rPr lang="en-US" dirty="0"/>
            </a:br>
            <a:r>
              <a:rPr lang="en-US" sz="1800" dirty="0"/>
              <a:t>Session: Sprint 5 Session 3</a:t>
            </a:r>
            <a:br>
              <a:rPr lang="en-US" sz="1800" dirty="0"/>
            </a:br>
            <a:r>
              <a:rPr lang="en-US" sz="1800" dirty="0"/>
              <a:t>Instructor: 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5770834"/>
          </a:xfrm>
        </p:spPr>
        <p:txBody>
          <a:bodyPr>
            <a:normAutofit/>
          </a:bodyPr>
          <a:lstStyle/>
          <a:p>
            <a:pPr marL="0" indent="0">
              <a:buNone/>
            </a:pPr>
            <a:r>
              <a:rPr lang="en-US" sz="2000" dirty="0"/>
              <a:t>Agenda:</a:t>
            </a:r>
          </a:p>
          <a:p>
            <a:pPr marL="457200" indent="-457200">
              <a:buFont typeface="+mj-lt"/>
              <a:buAutoNum type="arabicPeriod"/>
            </a:pPr>
            <a:r>
              <a:rPr lang="en-US" sz="2000" dirty="0"/>
              <a:t>Scaled Agile Product Roles</a:t>
            </a:r>
          </a:p>
          <a:p>
            <a:pPr marL="457200" indent="-457200">
              <a:spcBef>
                <a:spcPts val="11400"/>
              </a:spcBef>
              <a:buFont typeface="+mj-lt"/>
              <a:buAutoNum type="arabicPeriod"/>
            </a:pPr>
            <a:r>
              <a:rPr lang="en-US" sz="2000" dirty="0"/>
              <a:t>Scrum of Scrums Standup led by Jordon (Elmer) with product assistance from out new Product Manager Joe (Van Luyk)</a:t>
            </a:r>
          </a:p>
          <a:p>
            <a:pPr marL="457200" indent="-457200">
              <a:buFont typeface="+mj-lt"/>
              <a:buAutoNum type="arabicPeriod"/>
            </a:pPr>
            <a:r>
              <a:rPr lang="en-US" sz="2000" dirty="0"/>
              <a:t>Node.js on Azure Presentation… Thank you Alex &amp; Chas</a:t>
            </a:r>
          </a:p>
          <a:p>
            <a:pPr marL="457200" indent="-457200">
              <a:buFont typeface="+mj-lt"/>
              <a:buAutoNum type="arabicPeriod"/>
            </a:pPr>
            <a:r>
              <a:rPr lang="en-US" sz="2000" dirty="0"/>
              <a:t>Release Planning Review… nothing new</a:t>
            </a:r>
          </a:p>
          <a:p>
            <a:pPr marL="457200" indent="-457200">
              <a:buFont typeface="+mj-lt"/>
              <a:buAutoNum type="arabicPeriod"/>
            </a:pPr>
            <a:r>
              <a:rPr lang="en-US" sz="2000" dirty="0"/>
              <a:t>Exam 1 Update / Overview</a:t>
            </a:r>
          </a:p>
          <a:p>
            <a:pPr marL="457200" indent="-457200">
              <a:buFont typeface="+mj-lt"/>
              <a:buAutoNum type="arabicPeriod"/>
            </a:pPr>
            <a:r>
              <a:rPr lang="en-US" sz="2000" dirty="0"/>
              <a:t>Metrics</a:t>
            </a:r>
          </a:p>
          <a:p>
            <a:pPr marL="457200" indent="-457200">
              <a:buFont typeface="+mj-lt"/>
              <a:buAutoNum type="arabicPeriod"/>
            </a:pPr>
            <a:r>
              <a:rPr lang="en-US" sz="2000" dirty="0"/>
              <a:t>Lab</a:t>
            </a:r>
          </a:p>
          <a:p>
            <a:pPr marL="457200" indent="-457200">
              <a:buFont typeface="+mj-lt"/>
              <a:buAutoNum type="arabicPeriod"/>
            </a:pPr>
            <a:r>
              <a:rPr lang="en-US" sz="2000" dirty="0"/>
              <a:t>Report-out</a:t>
            </a:r>
          </a:p>
          <a:p>
            <a:pPr marL="457200" indent="-457200">
              <a:buFont typeface="+mj-lt"/>
              <a:buAutoNum type="arabicPeriod"/>
            </a:pPr>
            <a:endParaRPr lang="en-US" sz="1600" u="sng"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graphicFrame>
        <p:nvGraphicFramePr>
          <p:cNvPr id="6" name="Table 5">
            <a:extLst>
              <a:ext uri="{FF2B5EF4-FFF2-40B4-BE49-F238E27FC236}">
                <a16:creationId xmlns:a16="http://schemas.microsoft.com/office/drawing/2014/main" id="{52ABA814-D4E9-47E7-A5C3-E620C21BCEA2}"/>
              </a:ext>
            </a:extLst>
          </p:cNvPr>
          <p:cNvGraphicFramePr>
            <a:graphicFrameLocks noGrp="1"/>
          </p:cNvGraphicFramePr>
          <p:nvPr>
            <p:extLst>
              <p:ext uri="{D42A27DB-BD31-4B8C-83A1-F6EECF244321}">
                <p14:modId xmlns:p14="http://schemas.microsoft.com/office/powerpoint/2010/main" val="3288717185"/>
              </p:ext>
            </p:extLst>
          </p:nvPr>
        </p:nvGraphicFramePr>
        <p:xfrm>
          <a:off x="1394010" y="2467783"/>
          <a:ext cx="9498110" cy="1361092"/>
        </p:xfrm>
        <a:graphic>
          <a:graphicData uri="http://schemas.openxmlformats.org/drawingml/2006/table">
            <a:tbl>
              <a:tblPr firstRow="1" bandRow="1">
                <a:tableStyleId>{5C22544A-7EE6-4342-B048-85BDC9FD1C3A}</a:tableStyleId>
              </a:tblPr>
              <a:tblGrid>
                <a:gridCol w="1899622">
                  <a:extLst>
                    <a:ext uri="{9D8B030D-6E8A-4147-A177-3AD203B41FA5}">
                      <a16:colId xmlns:a16="http://schemas.microsoft.com/office/drawing/2014/main" val="3176287496"/>
                    </a:ext>
                  </a:extLst>
                </a:gridCol>
                <a:gridCol w="1899622">
                  <a:extLst>
                    <a:ext uri="{9D8B030D-6E8A-4147-A177-3AD203B41FA5}">
                      <a16:colId xmlns:a16="http://schemas.microsoft.com/office/drawing/2014/main" val="184866708"/>
                    </a:ext>
                  </a:extLst>
                </a:gridCol>
                <a:gridCol w="1899622">
                  <a:extLst>
                    <a:ext uri="{9D8B030D-6E8A-4147-A177-3AD203B41FA5}">
                      <a16:colId xmlns:a16="http://schemas.microsoft.com/office/drawing/2014/main" val="1665691578"/>
                    </a:ext>
                  </a:extLst>
                </a:gridCol>
                <a:gridCol w="1899622">
                  <a:extLst>
                    <a:ext uri="{9D8B030D-6E8A-4147-A177-3AD203B41FA5}">
                      <a16:colId xmlns:a16="http://schemas.microsoft.com/office/drawing/2014/main" val="4230300785"/>
                    </a:ext>
                  </a:extLst>
                </a:gridCol>
                <a:gridCol w="1899622">
                  <a:extLst>
                    <a:ext uri="{9D8B030D-6E8A-4147-A177-3AD203B41FA5}">
                      <a16:colId xmlns:a16="http://schemas.microsoft.com/office/drawing/2014/main" val="987859751"/>
                    </a:ext>
                  </a:extLst>
                </a:gridCol>
              </a:tblGrid>
              <a:tr h="340273">
                <a:tc>
                  <a:txBody>
                    <a:bodyPr/>
                    <a:lstStyle/>
                    <a:p>
                      <a:endParaRPr lang="en-US" sz="1500"/>
                    </a:p>
                  </a:txBody>
                  <a:tcPr marL="83410" marR="83410" marT="41705" marB="41705"/>
                </a:tc>
                <a:tc>
                  <a:txBody>
                    <a:bodyPr/>
                    <a:lstStyle/>
                    <a:p>
                      <a:r>
                        <a:rPr lang="en-US" sz="1500" dirty="0"/>
                        <a:t>Product Manager</a:t>
                      </a:r>
                    </a:p>
                  </a:txBody>
                  <a:tcPr marL="83410" marR="83410" marT="41705" marB="41705"/>
                </a:tc>
                <a:tc>
                  <a:txBody>
                    <a:bodyPr/>
                    <a:lstStyle/>
                    <a:p>
                      <a:r>
                        <a:rPr lang="en-US" sz="1500" dirty="0"/>
                        <a:t>Project Manager</a:t>
                      </a:r>
                    </a:p>
                  </a:txBody>
                  <a:tcPr marL="83410" marR="83410" marT="41705" marB="41705"/>
                </a:tc>
                <a:tc>
                  <a:txBody>
                    <a:bodyPr/>
                    <a:lstStyle/>
                    <a:p>
                      <a:r>
                        <a:rPr lang="en-US" sz="1500" dirty="0"/>
                        <a:t>Product Architect</a:t>
                      </a:r>
                    </a:p>
                  </a:txBody>
                  <a:tcPr marL="83410" marR="83410" marT="41705" marB="41705"/>
                </a:tc>
                <a:tc>
                  <a:txBody>
                    <a:bodyPr/>
                    <a:lstStyle/>
                    <a:p>
                      <a:r>
                        <a:rPr lang="en-US" sz="1500" dirty="0"/>
                        <a:t>UI Designer</a:t>
                      </a:r>
                    </a:p>
                  </a:txBody>
                  <a:tcPr marL="83410" marR="83410" marT="41705" marB="41705"/>
                </a:tc>
                <a:extLst>
                  <a:ext uri="{0D108BD9-81ED-4DB2-BD59-A6C34878D82A}">
                    <a16:rowId xmlns:a16="http://schemas.microsoft.com/office/drawing/2014/main" val="3651987118"/>
                  </a:ext>
                </a:extLst>
              </a:tr>
              <a:tr h="340273">
                <a:tc>
                  <a:txBody>
                    <a:bodyPr/>
                    <a:lstStyle/>
                    <a:p>
                      <a:r>
                        <a:rPr lang="en-US" sz="1500" dirty="0"/>
                        <a:t>Sprint 4</a:t>
                      </a:r>
                    </a:p>
                  </a:txBody>
                  <a:tcPr marL="83410" marR="83410" marT="41705" marB="41705"/>
                </a:tc>
                <a:tc>
                  <a:txBody>
                    <a:bodyPr/>
                    <a:lstStyle/>
                    <a:p>
                      <a:r>
                        <a:rPr lang="en-US" sz="1500" dirty="0"/>
                        <a:t>Eric (Pogue)</a:t>
                      </a:r>
                    </a:p>
                  </a:txBody>
                  <a:tcPr marL="83410" marR="83410" marT="41705" marB="41705"/>
                </a:tc>
                <a:tc>
                  <a:txBody>
                    <a:bodyPr/>
                    <a:lstStyle/>
                    <a:p>
                      <a:r>
                        <a:rPr lang="en-US" sz="1500" dirty="0"/>
                        <a:t>Alex (Jonic)</a:t>
                      </a:r>
                    </a:p>
                  </a:txBody>
                  <a:tcPr marL="83410" marR="83410" marT="41705" marB="41705"/>
                </a:tc>
                <a:tc>
                  <a:txBody>
                    <a:bodyPr/>
                    <a:lstStyle/>
                    <a:p>
                      <a:r>
                        <a:rPr lang="en-US" sz="1500" dirty="0"/>
                        <a:t>John (Laschober)</a:t>
                      </a:r>
                    </a:p>
                  </a:txBody>
                  <a:tcPr marL="83410" marR="83410" marT="41705" marB="41705"/>
                </a:tc>
                <a:tc>
                  <a:txBody>
                    <a:bodyPr/>
                    <a:lstStyle/>
                    <a:p>
                      <a:r>
                        <a:rPr lang="en-US" sz="1500" dirty="0"/>
                        <a:t>Chas (Logue)</a:t>
                      </a:r>
                    </a:p>
                  </a:txBody>
                  <a:tcPr marL="83410" marR="83410" marT="41705" marB="41705"/>
                </a:tc>
                <a:extLst>
                  <a:ext uri="{0D108BD9-81ED-4DB2-BD59-A6C34878D82A}">
                    <a16:rowId xmlns:a16="http://schemas.microsoft.com/office/drawing/2014/main" val="2574240619"/>
                  </a:ext>
                </a:extLst>
              </a:tr>
              <a:tr h="340273">
                <a:tc>
                  <a:txBody>
                    <a:bodyPr/>
                    <a:lstStyle/>
                    <a:p>
                      <a:r>
                        <a:rPr lang="en-US" sz="1500" dirty="0"/>
                        <a:t>Sprint 5</a:t>
                      </a:r>
                    </a:p>
                  </a:txBody>
                  <a:tcPr marL="83410" marR="83410" marT="41705" marB="41705"/>
                </a:tc>
                <a:tc>
                  <a:txBody>
                    <a:bodyPr/>
                    <a:lstStyle/>
                    <a:p>
                      <a:r>
                        <a:rPr lang="en-US" sz="1500" dirty="0"/>
                        <a:t>Joe (Van Luyk)</a:t>
                      </a:r>
                    </a:p>
                  </a:txBody>
                  <a:tcPr marL="83410" marR="83410" marT="41705" marB="41705"/>
                </a:tc>
                <a:tc>
                  <a:txBody>
                    <a:bodyPr/>
                    <a:lstStyle/>
                    <a:p>
                      <a:r>
                        <a:rPr lang="en-US" sz="1500" dirty="0"/>
                        <a:t>Jordon (Elmer)</a:t>
                      </a:r>
                    </a:p>
                  </a:txBody>
                  <a:tcPr marL="83410" marR="83410" marT="41705" marB="41705"/>
                </a:tc>
                <a:tc>
                  <a:txBody>
                    <a:bodyPr/>
                    <a:lstStyle/>
                    <a:p>
                      <a:r>
                        <a:rPr lang="en-US" sz="1500" dirty="0"/>
                        <a:t>Quinn (Stratton)</a:t>
                      </a:r>
                    </a:p>
                  </a:txBody>
                  <a:tcPr marL="83410" marR="83410" marT="41705" marB="41705"/>
                </a:tc>
                <a:tc>
                  <a:txBody>
                    <a:bodyPr/>
                    <a:lstStyle/>
                    <a:p>
                      <a:r>
                        <a:rPr lang="en-US" sz="1500" dirty="0"/>
                        <a:t>Jace (Horner)</a:t>
                      </a:r>
                    </a:p>
                  </a:txBody>
                  <a:tcPr marL="83410" marR="83410" marT="41705" marB="41705"/>
                </a:tc>
                <a:extLst>
                  <a:ext uri="{0D108BD9-81ED-4DB2-BD59-A6C34878D82A}">
                    <a16:rowId xmlns:a16="http://schemas.microsoft.com/office/drawing/2014/main" val="2072291674"/>
                  </a:ext>
                </a:extLst>
              </a:tr>
              <a:tr h="340273">
                <a:tc>
                  <a:txBody>
                    <a:bodyPr/>
                    <a:lstStyle/>
                    <a:p>
                      <a:r>
                        <a:rPr lang="en-US" sz="1500" dirty="0"/>
                        <a:t>Sprint 6</a:t>
                      </a:r>
                    </a:p>
                  </a:txBody>
                  <a:tcPr marL="83410" marR="83410" marT="41705" marB="41705"/>
                </a:tc>
                <a:tc>
                  <a:txBody>
                    <a:bodyPr/>
                    <a:lstStyle/>
                    <a:p>
                      <a:r>
                        <a:rPr lang="en-US" sz="1500" dirty="0"/>
                        <a:t>Louie (Lorenzo)</a:t>
                      </a:r>
                    </a:p>
                  </a:txBody>
                  <a:tcPr marL="83410" marR="83410" marT="41705" marB="41705"/>
                </a:tc>
                <a:tc>
                  <a:txBody>
                    <a:bodyPr/>
                    <a:lstStyle/>
                    <a:p>
                      <a:r>
                        <a:rPr lang="en-US" sz="1500" dirty="0"/>
                        <a:t>Tyler (Kummer)</a:t>
                      </a:r>
                    </a:p>
                  </a:txBody>
                  <a:tcPr marL="83410" marR="83410" marT="41705" marB="41705"/>
                </a:tc>
                <a:tc>
                  <a:txBody>
                    <a:bodyPr/>
                    <a:lstStyle/>
                    <a:p>
                      <a:r>
                        <a:rPr lang="en-US" sz="1500" dirty="0"/>
                        <a:t>Thad (Albert)</a:t>
                      </a:r>
                    </a:p>
                  </a:txBody>
                  <a:tcPr marL="83410" marR="83410" marT="41705" marB="41705"/>
                </a:tc>
                <a:tc>
                  <a:txBody>
                    <a:bodyPr/>
                    <a:lstStyle/>
                    <a:p>
                      <a:r>
                        <a:rPr lang="en-US" sz="1500" dirty="0"/>
                        <a:t>Michael (Pedzimaz)</a:t>
                      </a:r>
                    </a:p>
                  </a:txBody>
                  <a:tcPr marL="83410" marR="83410" marT="41705" marB="41705"/>
                </a:tc>
                <a:extLst>
                  <a:ext uri="{0D108BD9-81ED-4DB2-BD59-A6C34878D82A}">
                    <a16:rowId xmlns:a16="http://schemas.microsoft.com/office/drawing/2014/main" val="175105533"/>
                  </a:ext>
                </a:extLst>
              </a:tr>
            </a:tbl>
          </a:graphicData>
        </a:graphic>
      </p:graphicFrame>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Exam 1</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a:pPr>
            <a:r>
              <a:rPr lang="en-US" sz="1900" dirty="0"/>
              <a:t>Thursday (22 Mar) in class with test starting after scrum-of-scrums promptly at 11:10… don’t be late</a:t>
            </a:r>
          </a:p>
          <a:p>
            <a:pPr marL="457200" indent="-457200">
              <a:spcBef>
                <a:spcPts val="600"/>
              </a:spcBef>
              <a:buFont typeface="+mj-lt"/>
              <a:buAutoNum type="arabicPeriod"/>
            </a:pPr>
            <a:r>
              <a:rPr lang="en-US" sz="1900" dirty="0"/>
              <a:t>No notes or external sources</a:t>
            </a:r>
          </a:p>
          <a:p>
            <a:pPr marL="457200" indent="-457200">
              <a:spcBef>
                <a:spcPts val="600"/>
              </a:spcBef>
              <a:buFont typeface="+mj-lt"/>
              <a:buAutoNum type="arabicPeriod"/>
            </a:pPr>
            <a:r>
              <a:rPr lang="en-US" sz="1900" dirty="0"/>
              <a:t>Online format similar to Quizzes… be sure to get logged and make sure that you have access ahead of time</a:t>
            </a:r>
          </a:p>
          <a:p>
            <a:pPr marL="457200" indent="-457200">
              <a:spcBef>
                <a:spcPts val="600"/>
              </a:spcBef>
              <a:buFont typeface="+mj-lt"/>
              <a:buAutoNum type="arabicPeriod"/>
            </a:pPr>
            <a:r>
              <a:rPr lang="en-US" sz="1900" dirty="0"/>
              <a:t>28 questions worth 50 points</a:t>
            </a:r>
          </a:p>
          <a:p>
            <a:pPr marL="457200" indent="-457200">
              <a:spcBef>
                <a:spcPts val="600"/>
              </a:spcBef>
              <a:buFont typeface="+mj-lt"/>
              <a:buAutoNum type="arabicPeriod"/>
            </a:pPr>
            <a:r>
              <a:rPr lang="en-US" sz="1900" dirty="0"/>
              <a:t>6 short answer worth 3 to 5 points each</a:t>
            </a:r>
          </a:p>
          <a:p>
            <a:pPr marL="457200" indent="-457200">
              <a:spcBef>
                <a:spcPts val="600"/>
              </a:spcBef>
              <a:buFont typeface="+mj-lt"/>
              <a:buAutoNum type="arabicPeriod"/>
            </a:pPr>
            <a:r>
              <a:rPr lang="en-US" sz="1900" dirty="0"/>
              <a:t>22 multiple choice and multiple answer questions worth 1 point each</a:t>
            </a:r>
          </a:p>
          <a:p>
            <a:pPr marL="457200" indent="-457200">
              <a:spcBef>
                <a:spcPts val="600"/>
              </a:spcBef>
              <a:buFont typeface="+mj-lt"/>
              <a:buAutoNum type="arabicPeriod"/>
            </a:pPr>
            <a:r>
              <a:rPr lang="en-US" sz="1900" dirty="0"/>
              <a:t>Anticipated 50 minutes or less</a:t>
            </a:r>
          </a:p>
          <a:p>
            <a:pPr marL="457200" indent="-457200">
              <a:spcBef>
                <a:spcPts val="600"/>
              </a:spcBef>
              <a:buFont typeface="+mj-lt"/>
              <a:buAutoNum type="arabicPeriod"/>
            </a:pPr>
            <a:r>
              <a:rPr lang="en-US" sz="1900" dirty="0"/>
              <a:t>Test Auto-Submits after 60 minutes*</a:t>
            </a:r>
          </a:p>
          <a:p>
            <a:pPr marL="457200" indent="-457200">
              <a:spcBef>
                <a:spcPts val="600"/>
              </a:spcBef>
              <a:buFont typeface="+mj-lt"/>
              <a:buAutoNum type="arabicPeriod"/>
            </a:pPr>
            <a:r>
              <a:rPr lang="en-US" sz="1900" dirty="0"/>
              <a:t>Pace yourself… 2 minutes per point? Maybe a little more for short-answer and a little less for multiple choice</a:t>
            </a:r>
          </a:p>
          <a:p>
            <a:pPr marL="457200" indent="-457200">
              <a:spcBef>
                <a:spcPts val="600"/>
              </a:spcBef>
              <a:buFont typeface="+mj-lt"/>
              <a:buAutoNum type="arabicPeriod"/>
            </a:pPr>
            <a:r>
              <a:rPr lang="en-US" sz="1900" dirty="0"/>
              <a:t>Be </a:t>
            </a:r>
            <a:r>
              <a:rPr lang="en-US" sz="1900" u="sng" dirty="0"/>
              <a:t>sure</a:t>
            </a:r>
            <a:r>
              <a:rPr lang="en-US" sz="1900" dirty="0"/>
              <a:t> to verify that you have successfully submitted the test before leaving… give me a wave or thumbs up when you are done and have verified submission</a:t>
            </a:r>
          </a:p>
          <a:p>
            <a:pPr marL="457200" indent="-457200">
              <a:spcBef>
                <a:spcPts val="600"/>
              </a:spcBef>
              <a:buFont typeface="+mj-lt"/>
              <a:buAutoNum type="arabicPeriod"/>
            </a:pPr>
            <a:r>
              <a:rPr lang="en-US" sz="1900" dirty="0"/>
              <a:t>There is no penalty for guessing</a:t>
            </a:r>
          </a:p>
        </p:txBody>
      </p:sp>
    </p:spTree>
    <p:extLst>
      <p:ext uri="{BB962C8B-B14F-4D97-AF65-F5344CB8AC3E}">
        <p14:creationId xmlns:p14="http://schemas.microsoft.com/office/powerpoint/2010/main" val="3486418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Study Guide and Course Review</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a:pPr>
            <a:r>
              <a:rPr lang="en-US" sz="1900" dirty="0"/>
              <a:t>Assignment/Quiz 1 through 4</a:t>
            </a:r>
          </a:p>
          <a:p>
            <a:pPr marL="457200" indent="-457200">
              <a:spcBef>
                <a:spcPts val="600"/>
              </a:spcBef>
              <a:buFont typeface="+mj-lt"/>
              <a:buAutoNum type="arabicPeriod"/>
            </a:pPr>
            <a:r>
              <a:rPr lang="en-US" sz="1900" dirty="0"/>
              <a:t>Chapters 1, 2, 6, 7, and 10</a:t>
            </a:r>
          </a:p>
          <a:p>
            <a:pPr marL="457200" indent="-457200">
              <a:spcBef>
                <a:spcPts val="600"/>
              </a:spcBef>
              <a:buFont typeface="+mj-lt"/>
              <a:buAutoNum type="arabicPeriod"/>
            </a:pPr>
            <a:r>
              <a:rPr lang="en-US" sz="1900" dirty="0"/>
              <a:t>Scaled Agile Framework (</a:t>
            </a:r>
            <a:r>
              <a:rPr lang="en-US" sz="1900" dirty="0" err="1"/>
              <a:t>SAFe</a:t>
            </a:r>
            <a:r>
              <a:rPr lang="en-US" sz="1900" dirty="0"/>
              <a:t>)</a:t>
            </a:r>
          </a:p>
          <a:p>
            <a:pPr marL="457200" indent="-457200">
              <a:spcBef>
                <a:spcPts val="600"/>
              </a:spcBef>
              <a:buFont typeface="+mj-lt"/>
              <a:buAutoNum type="arabicPeriod"/>
            </a:pPr>
            <a:r>
              <a:rPr lang="en-US" sz="1900" dirty="0"/>
              <a:t>Class Discussion Topics</a:t>
            </a:r>
          </a:p>
          <a:p>
            <a:pPr marL="457200" indent="-457200">
              <a:spcBef>
                <a:spcPts val="600"/>
              </a:spcBef>
              <a:buFont typeface="+mj-lt"/>
              <a:buAutoNum type="arabicPeriod"/>
            </a:pPr>
            <a:r>
              <a:rPr lang="en-US" sz="1900" dirty="0"/>
              <a:t>HTML, JavaScript, Node.js</a:t>
            </a:r>
          </a:p>
          <a:p>
            <a:pPr marL="457200" indent="-457200">
              <a:spcBef>
                <a:spcPts val="600"/>
              </a:spcBef>
              <a:buFont typeface="+mj-lt"/>
              <a:buAutoNum type="arabicPeriod"/>
            </a:pPr>
            <a:r>
              <a:rPr lang="en-US" sz="1900" dirty="0"/>
              <a:t>Class Presentations</a:t>
            </a:r>
          </a:p>
          <a:p>
            <a:pPr lvl="1">
              <a:spcBef>
                <a:spcPts val="600"/>
              </a:spcBef>
            </a:pPr>
            <a:r>
              <a:rPr lang="en-US" sz="1500" dirty="0"/>
              <a:t>Databases on Azure including “Azure tables vs Azure MongoDB vs Azure other DBs”</a:t>
            </a:r>
          </a:p>
          <a:p>
            <a:pPr lvl="1">
              <a:spcBef>
                <a:spcPts val="600"/>
              </a:spcBef>
            </a:pPr>
            <a:r>
              <a:rPr lang="en-US" sz="1500" dirty="0"/>
              <a:t>Cloud/Azure based Authentication/Authorization services and who they could be integrated into a NodeJS based application</a:t>
            </a:r>
          </a:p>
          <a:p>
            <a:pPr lvl="1">
              <a:spcBef>
                <a:spcPts val="600"/>
              </a:spcBef>
            </a:pPr>
            <a:r>
              <a:rPr lang="en-US" sz="1500" dirty="0"/>
              <a:t>JavaScript and NodeJS  with a focus on Azure and including the best Internet based tutorials and/or books on the topic</a:t>
            </a:r>
            <a:endParaRPr lang="en-US" sz="2300" dirty="0"/>
          </a:p>
          <a:p>
            <a:pPr marL="457200" indent="-457200">
              <a:spcBef>
                <a:spcPts val="600"/>
              </a:spcBef>
              <a:buFont typeface="+mj-lt"/>
              <a:buAutoNum type="arabicPeriod"/>
            </a:pPr>
            <a:endParaRPr lang="en-US" sz="1900" dirty="0"/>
          </a:p>
          <a:p>
            <a:pPr marL="0" indent="0">
              <a:spcBef>
                <a:spcPts val="600"/>
              </a:spcBef>
              <a:buNone/>
            </a:pPr>
            <a:endParaRPr lang="en-US" sz="1900" dirty="0"/>
          </a:p>
        </p:txBody>
      </p:sp>
    </p:spTree>
    <p:extLst>
      <p:ext uri="{BB962C8B-B14F-4D97-AF65-F5344CB8AC3E}">
        <p14:creationId xmlns:p14="http://schemas.microsoft.com/office/powerpoint/2010/main" val="1475432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66689"/>
            <a:ext cx="9144000" cy="724621"/>
          </a:xfrm>
        </p:spPr>
        <p:txBody>
          <a:bodyPr>
            <a:normAutofit fontScale="90000"/>
          </a:bodyPr>
          <a:lstStyle/>
          <a:p>
            <a:r>
              <a:rPr lang="en-US" sz="4800" dirty="0"/>
              <a:t>Week 1</a:t>
            </a:r>
          </a:p>
        </p:txBody>
      </p:sp>
    </p:spTree>
    <p:extLst>
      <p:ext uri="{BB962C8B-B14F-4D97-AF65-F5344CB8AC3E}">
        <p14:creationId xmlns:p14="http://schemas.microsoft.com/office/powerpoint/2010/main" val="204200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Optimism, Engagement, Ambition, Dedication, Leadership, Skills, Experience, Domain Knowledge…</a:t>
            </a:r>
          </a:p>
          <a:p>
            <a:pPr marL="0" indent="0">
              <a:spcBef>
                <a:spcPts val="1800"/>
              </a:spcBef>
              <a:buNone/>
            </a:pPr>
            <a:r>
              <a:rPr lang="en-US" sz="2400" u="sng" dirty="0"/>
              <a:t>Process</a:t>
            </a:r>
            <a:r>
              <a:rPr lang="en-US" sz="2400" dirty="0"/>
              <a:t>: Waterfall/Iterative/Agile, Portfolio Management, Project Management, Funding, Prioritization, Metrics…</a:t>
            </a:r>
          </a:p>
          <a:p>
            <a:pPr marL="0" indent="0">
              <a:spcBef>
                <a:spcPts val="1800"/>
              </a:spcBef>
              <a:buNone/>
            </a:pPr>
            <a:r>
              <a:rPr lang="en-US" sz="2400" u="sng" dirty="0"/>
              <a:t>Technology</a:t>
            </a:r>
            <a:r>
              <a:rPr lang="en-US" sz="2400" dirty="0"/>
              <a:t>: Configuration Management, Cloud Hosting, Scriptable Infrastructure, Source Code Management,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203626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…And the Virtuous Triangle </a:t>
            </a:r>
          </a:p>
        </p:txBody>
      </p:sp>
      <p:pic>
        <p:nvPicPr>
          <p:cNvPr id="6" name="Picture 5">
            <a:extLst>
              <a:ext uri="{FF2B5EF4-FFF2-40B4-BE49-F238E27FC236}">
                <a16:creationId xmlns:a16="http://schemas.microsoft.com/office/drawing/2014/main" id="{8ABDE36E-E6B0-491A-9796-40B75A65D8D1}"/>
              </a:ext>
            </a:extLst>
          </p:cNvPr>
          <p:cNvPicPr>
            <a:picLocks noChangeAspect="1"/>
          </p:cNvPicPr>
          <p:nvPr/>
        </p:nvPicPr>
        <p:blipFill>
          <a:blip r:embed="rId2"/>
          <a:stretch>
            <a:fillRect/>
          </a:stretch>
        </p:blipFill>
        <p:spPr>
          <a:xfrm>
            <a:off x="5007306" y="1239770"/>
            <a:ext cx="5976800" cy="4473828"/>
          </a:xfrm>
          <a:prstGeom prst="rect">
            <a:avLst/>
          </a:prstGeom>
        </p:spPr>
      </p:pic>
      <p:sp>
        <p:nvSpPr>
          <p:cNvPr id="7" name="Rectangle 6">
            <a:extLst>
              <a:ext uri="{FF2B5EF4-FFF2-40B4-BE49-F238E27FC236}">
                <a16:creationId xmlns:a16="http://schemas.microsoft.com/office/drawing/2014/main" id="{C0C69819-C7C6-490B-9BE9-E603C9A2FA89}"/>
              </a:ext>
            </a:extLst>
          </p:cNvPr>
          <p:cNvSpPr/>
          <p:nvPr/>
        </p:nvSpPr>
        <p:spPr>
          <a:xfrm rot="3044438">
            <a:off x="4007065" y="5239454"/>
            <a:ext cx="3151754" cy="1200329"/>
          </a:xfrm>
          <a:prstGeom prst="rect">
            <a:avLst/>
          </a:prstGeom>
        </p:spPr>
        <p:txBody>
          <a:bodyPr wrap="square">
            <a:spAutoFit/>
          </a:bodyPr>
          <a:lstStyle/>
          <a:p>
            <a:r>
              <a:rPr lang="en-US" u="sng" dirty="0"/>
              <a:t>Productivity Technology</a:t>
            </a:r>
            <a:r>
              <a:rPr lang="en-US" dirty="0"/>
              <a:t>: Configuration Management, Source Code Management, Automated Testing…</a:t>
            </a:r>
            <a:endParaRPr lang="en-US" b="1" dirty="0"/>
          </a:p>
        </p:txBody>
      </p:sp>
      <p:sp>
        <p:nvSpPr>
          <p:cNvPr id="11" name="Rectangle 10">
            <a:extLst>
              <a:ext uri="{FF2B5EF4-FFF2-40B4-BE49-F238E27FC236}">
                <a16:creationId xmlns:a16="http://schemas.microsoft.com/office/drawing/2014/main" id="{650222AF-8FE4-45C3-AE8C-DD30CF0581BC}"/>
              </a:ext>
            </a:extLst>
          </p:cNvPr>
          <p:cNvSpPr/>
          <p:nvPr/>
        </p:nvSpPr>
        <p:spPr>
          <a:xfrm>
            <a:off x="6759095" y="338123"/>
            <a:ext cx="3047993" cy="923330"/>
          </a:xfrm>
          <a:prstGeom prst="rect">
            <a:avLst/>
          </a:prstGeom>
        </p:spPr>
        <p:txBody>
          <a:bodyPr wrap="square">
            <a:spAutoFit/>
          </a:bodyPr>
          <a:lstStyle/>
          <a:p>
            <a:r>
              <a:rPr lang="en-US" u="sng" dirty="0"/>
              <a:t>Hosting Technology</a:t>
            </a:r>
            <a:r>
              <a:rPr lang="en-US" dirty="0"/>
              <a:t>: Cloud, Scriptable Infrastructure, Software as a Service (SaaS)…</a:t>
            </a:r>
            <a:endParaRPr lang="en-US" b="1" dirty="0"/>
          </a:p>
        </p:txBody>
      </p:sp>
      <p:sp>
        <p:nvSpPr>
          <p:cNvPr id="8" name="Rectangle 7">
            <a:extLst>
              <a:ext uri="{FF2B5EF4-FFF2-40B4-BE49-F238E27FC236}">
                <a16:creationId xmlns:a16="http://schemas.microsoft.com/office/drawing/2014/main" id="{1135CC6A-C032-41D6-9EEF-4AB5BE181ED3}"/>
              </a:ext>
            </a:extLst>
          </p:cNvPr>
          <p:cNvSpPr/>
          <p:nvPr/>
        </p:nvSpPr>
        <p:spPr>
          <a:xfrm rot="18320691">
            <a:off x="9022777" y="4585035"/>
            <a:ext cx="3578208" cy="923330"/>
          </a:xfrm>
          <a:prstGeom prst="rect">
            <a:avLst/>
          </a:prstGeom>
        </p:spPr>
        <p:txBody>
          <a:bodyPr wrap="square">
            <a:spAutoFit/>
          </a:bodyPr>
          <a:lstStyle/>
          <a:p>
            <a:r>
              <a:rPr lang="en-US" u="sng" dirty="0"/>
              <a:t>Process</a:t>
            </a:r>
            <a:r>
              <a:rPr lang="en-US" dirty="0"/>
              <a:t>: Agile, Portfolio Management, Project Management, Funding, Prioritization, Metrics…</a:t>
            </a:r>
          </a:p>
        </p:txBody>
      </p:sp>
      <p:sp>
        <p:nvSpPr>
          <p:cNvPr id="9" name="Rectangle 8">
            <a:extLst>
              <a:ext uri="{FF2B5EF4-FFF2-40B4-BE49-F238E27FC236}">
                <a16:creationId xmlns:a16="http://schemas.microsoft.com/office/drawing/2014/main" id="{E701A5D7-1576-4C33-9DF9-EC3AE8287537}"/>
              </a:ext>
            </a:extLst>
          </p:cNvPr>
          <p:cNvSpPr/>
          <p:nvPr/>
        </p:nvSpPr>
        <p:spPr>
          <a:xfrm>
            <a:off x="648852" y="660809"/>
            <a:ext cx="3047993" cy="1477328"/>
          </a:xfrm>
          <a:prstGeom prst="rect">
            <a:avLst/>
          </a:prstGeom>
        </p:spPr>
        <p:txBody>
          <a:bodyPr wrap="square">
            <a:spAutoFit/>
          </a:bodyPr>
          <a:lstStyle/>
          <a:p>
            <a:r>
              <a:rPr lang="en-US" u="sng" dirty="0"/>
              <a:t>People</a:t>
            </a:r>
            <a:r>
              <a:rPr lang="en-US" dirty="0"/>
              <a:t>: Teams, Optimism, Engagement, Ambition, Dedication, Leadership, Skills, Experience, Domain Knowledge…</a:t>
            </a:r>
          </a:p>
        </p:txBody>
      </p:sp>
    </p:spTree>
    <p:extLst>
      <p:ext uri="{BB962C8B-B14F-4D97-AF65-F5344CB8AC3E}">
        <p14:creationId xmlns:p14="http://schemas.microsoft.com/office/powerpoint/2010/main" val="179752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Agile Manifesto (February 2001)</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spcAft>
                <a:spcPts val="600"/>
              </a:spcAft>
              <a:buNone/>
            </a:pPr>
            <a:r>
              <a:rPr lang="en-US" sz="2000" dirty="0"/>
              <a:t>“We are uncovering better ways of developing software by doing it and helping others do it. Through this work we have come to value: </a:t>
            </a:r>
          </a:p>
          <a:p>
            <a:pPr lvl="1"/>
            <a:r>
              <a:rPr lang="en-US" sz="2000" dirty="0"/>
              <a:t>Individuals and interactions over processes and tools </a:t>
            </a:r>
          </a:p>
          <a:p>
            <a:pPr lvl="1"/>
            <a:r>
              <a:rPr lang="en-US" sz="2000" dirty="0"/>
              <a:t>Working software over comprehensive documentation </a:t>
            </a:r>
          </a:p>
          <a:p>
            <a:pPr lvl="1"/>
            <a:r>
              <a:rPr lang="en-US" sz="2000" dirty="0"/>
              <a:t>Customer collaboration over contract negotiation </a:t>
            </a:r>
          </a:p>
          <a:p>
            <a:pPr lvl="1"/>
            <a:r>
              <a:rPr lang="en-US" sz="2000" dirty="0"/>
              <a:t>Responding to change over following a plan </a:t>
            </a:r>
          </a:p>
          <a:p>
            <a:pPr marL="0" indent="0">
              <a:spcBef>
                <a:spcPts val="1800"/>
              </a:spcBef>
              <a:buNone/>
            </a:pPr>
            <a:r>
              <a:rPr lang="en-US" sz="2000" dirty="0"/>
              <a:t>That is, while there is value in the items on the right, we value the items on the left more.”</a:t>
            </a:r>
          </a:p>
        </p:txBody>
      </p:sp>
    </p:spTree>
    <p:extLst>
      <p:ext uri="{BB962C8B-B14F-4D97-AF65-F5344CB8AC3E}">
        <p14:creationId xmlns:p14="http://schemas.microsoft.com/office/powerpoint/2010/main" val="2621707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spcBef>
                <a:spcPts val="4800"/>
              </a:spcBef>
              <a:buNone/>
            </a:pPr>
            <a:r>
              <a:rPr lang="en-US" sz="2000" dirty="0"/>
              <a:t>Prior to class on Thursday:</a:t>
            </a:r>
          </a:p>
          <a:p>
            <a:pPr marL="457200" indent="-457200">
              <a:buFont typeface="+mj-lt"/>
              <a:buAutoNum type="arabicPeriod"/>
            </a:pPr>
            <a:r>
              <a:rPr lang="en-US" sz="2000" dirty="0"/>
              <a:t>Be fully prepared “Scrum-</a:t>
            </a:r>
            <a:r>
              <a:rPr lang="en-US" sz="2000" dirty="0" err="1"/>
              <a:t>ify</a:t>
            </a:r>
            <a:r>
              <a:rPr lang="en-US" sz="2000" dirty="0"/>
              <a:t>” Ourselves… our first chance to demonstrate our capabilities as self-organizing Scrum team members</a:t>
            </a:r>
          </a:p>
          <a:p>
            <a:pPr marL="457200" indent="-457200">
              <a:buFont typeface="+mj-lt"/>
              <a:buAutoNum type="arabicPeriod"/>
            </a:pPr>
            <a:r>
              <a:rPr lang="en-US" sz="2000" dirty="0"/>
              <a:t>View and reflect on “Introduction to Scrum in 7 Minutes” video </a:t>
            </a:r>
            <a:r>
              <a:rPr lang="en-US" sz="2000" u="sng" dirty="0">
                <a:hlinkClick r:id="rId3"/>
              </a:rPr>
              <a:t>[link]</a:t>
            </a:r>
            <a:endParaRPr lang="en-US" sz="2000" dirty="0"/>
          </a:p>
          <a:p>
            <a:pPr marL="457200" indent="-457200">
              <a:buFont typeface="+mj-lt"/>
              <a:buAutoNum type="arabicPeriod"/>
            </a:pPr>
            <a:r>
              <a:rPr lang="en-US" sz="2000" dirty="0"/>
              <a:t>Be prepared to discuss Ch.1.1 to 1.3</a:t>
            </a:r>
          </a:p>
          <a:p>
            <a:pPr marL="457200" indent="-457200">
              <a:buFont typeface="+mj-lt"/>
              <a:buAutoNum type="arabicPeriod"/>
            </a:pPr>
            <a:r>
              <a:rPr lang="en-US" sz="2000" dirty="0"/>
              <a:t>Be prepared to discuss Ch.10.1 to 10.5… focusing on Scrum and Git</a:t>
            </a:r>
          </a:p>
          <a:p>
            <a:pPr marL="457200" indent="-457200">
              <a:buFont typeface="+mj-lt"/>
              <a:buAutoNum type="arabicPeriod"/>
            </a:pPr>
            <a:r>
              <a:rPr lang="en-US" sz="2000" dirty="0"/>
              <a:t>Install/implement MS PowerShell </a:t>
            </a:r>
            <a:r>
              <a:rPr lang="en-US" sz="2000" dirty="0">
                <a:hlinkClick r:id="rId4"/>
              </a:rPr>
              <a:t>[link]</a:t>
            </a:r>
            <a:endParaRPr lang="en-US" sz="2000" dirty="0"/>
          </a:p>
          <a:p>
            <a:pPr marL="457200" indent="-457200">
              <a:buFont typeface="+mj-lt"/>
              <a:buAutoNum type="arabicPeriod"/>
            </a:pPr>
            <a:r>
              <a:rPr lang="en-US" sz="2000" dirty="0"/>
              <a:t>Install Git Client </a:t>
            </a:r>
            <a:r>
              <a:rPr lang="en-US" sz="2000" dirty="0">
                <a:hlinkClick r:id="rId5"/>
              </a:rPr>
              <a:t>[link]</a:t>
            </a:r>
            <a:r>
              <a:rPr lang="en-US" sz="2000" dirty="0"/>
              <a:t>… and test it on multiple shells</a:t>
            </a:r>
          </a:p>
          <a:p>
            <a:pPr marL="457200" indent="-457200">
              <a:buFont typeface="+mj-lt"/>
              <a:buAutoNum type="arabicPeriod"/>
            </a:pPr>
            <a:r>
              <a:rPr lang="en-US" sz="2000" dirty="0"/>
              <a:t>Be prepared to: Utilize (local) Git Client to create, update, branch, and merge a local project utilizing a beginners level tutorial… one option would be “An Intro to Git and GitHub for Beginners” </a:t>
            </a:r>
            <a:r>
              <a:rPr lang="en-US" sz="2000" dirty="0">
                <a:hlinkClick r:id="rId6"/>
              </a:rPr>
              <a:t>[link]</a:t>
            </a:r>
            <a:endParaRPr lang="en-US" sz="2000" dirty="0"/>
          </a:p>
        </p:txBody>
      </p:sp>
    </p:spTree>
    <p:extLst>
      <p:ext uri="{BB962C8B-B14F-4D97-AF65-F5344CB8AC3E}">
        <p14:creationId xmlns:p14="http://schemas.microsoft.com/office/powerpoint/2010/main" val="581885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lnSpcReduction="10000"/>
          </a:bodyPr>
          <a:lstStyle/>
          <a:p>
            <a:pPr marL="0" indent="0">
              <a:spcBef>
                <a:spcPts val="4800"/>
              </a:spcBef>
              <a:buNone/>
            </a:pPr>
            <a:r>
              <a:rPr lang="en-US" sz="2000" dirty="0"/>
              <a:t>Prior to class on Tuesday:</a:t>
            </a:r>
          </a:p>
          <a:p>
            <a:pPr marL="457200" indent="-457200">
              <a:buFont typeface="+mj-lt"/>
              <a:buAutoNum type="arabicPeriod"/>
            </a:pPr>
            <a:r>
              <a:rPr lang="en-US" sz="2000" dirty="0"/>
              <a:t>“Scrum-</a:t>
            </a:r>
            <a:r>
              <a:rPr lang="en-US" sz="2000" dirty="0" err="1"/>
              <a:t>ify</a:t>
            </a:r>
            <a:r>
              <a:rPr lang="en-US" sz="2000" dirty="0"/>
              <a:t>” Ourselves… our </a:t>
            </a:r>
            <a:r>
              <a:rPr lang="en-US" sz="2000" u="sng" dirty="0"/>
              <a:t>second</a:t>
            </a:r>
            <a:r>
              <a:rPr lang="en-US" sz="2000" dirty="0"/>
              <a:t> chance to demonstrate our capabilities as self-organizing Scrum team members</a:t>
            </a:r>
          </a:p>
          <a:p>
            <a:pPr marL="457200" indent="-457200">
              <a:buFont typeface="+mj-lt"/>
              <a:buAutoNum type="arabicPeriod"/>
            </a:pPr>
            <a:r>
              <a:rPr lang="en-US" sz="2000" dirty="0"/>
              <a:t>Complete Discussion Board “Introduction” </a:t>
            </a:r>
            <a:r>
              <a:rPr lang="en-US" sz="2000" u="sng" dirty="0"/>
              <a:t>before you leave class today</a:t>
            </a:r>
            <a:endParaRPr lang="en-US" sz="2000" dirty="0"/>
          </a:p>
          <a:p>
            <a:pPr marL="457200" indent="-457200">
              <a:buFont typeface="+mj-lt"/>
              <a:buAutoNum type="arabicPeriod"/>
            </a:pPr>
            <a:r>
              <a:rPr lang="en-US" sz="2000" dirty="0"/>
              <a:t>Read and be prepared to discuss Preface &amp; Chapter 1</a:t>
            </a:r>
          </a:p>
          <a:p>
            <a:pPr marL="457200" indent="-457200">
              <a:buFont typeface="+mj-lt"/>
              <a:buAutoNum type="arabicPeriod"/>
            </a:pPr>
            <a:r>
              <a:rPr lang="en-US" sz="2000" dirty="0"/>
              <a:t>Install MS PowerPoint &amp; MS Word Viewers (if you do not have access to the full products)</a:t>
            </a:r>
          </a:p>
          <a:p>
            <a:pPr marL="457200" indent="-457200">
              <a:buFont typeface="+mj-lt"/>
              <a:buAutoNum type="arabicPeriod"/>
            </a:pPr>
            <a:r>
              <a:rPr lang="en-US" sz="2000" dirty="0"/>
              <a:t>Setup a GitHub account with a Student Developer Pack/Plan </a:t>
            </a:r>
            <a:r>
              <a:rPr lang="en-US" sz="2000" dirty="0">
                <a:hlinkClick r:id="rId3"/>
              </a:rPr>
              <a:t>[link]</a:t>
            </a:r>
            <a:endParaRPr lang="en-US" sz="2000" dirty="0"/>
          </a:p>
          <a:p>
            <a:pPr marL="457200" indent="-457200">
              <a:buFont typeface="+mj-lt"/>
              <a:buAutoNum type="arabicPeriod"/>
            </a:pPr>
            <a:r>
              <a:rPr lang="en-US" sz="2000" dirty="0"/>
              <a:t>Utilize Git &amp; GitHub to create, update, branch, and merge local and remote projects utilizing several beginner level tutorials:</a:t>
            </a:r>
          </a:p>
          <a:p>
            <a:pPr lvl="1"/>
            <a:r>
              <a:rPr lang="en-US" sz="1600" dirty="0"/>
              <a:t>One option would be “An Intro to Git and GitHub for Beginners” tutorial </a:t>
            </a:r>
            <a:r>
              <a:rPr lang="en-US" sz="1600" dirty="0">
                <a:hlinkClick r:id="rId4"/>
              </a:rPr>
              <a:t>[link]</a:t>
            </a:r>
            <a:endParaRPr lang="en-US" sz="1600" dirty="0"/>
          </a:p>
          <a:p>
            <a:pPr lvl="1"/>
            <a:r>
              <a:rPr lang="en-US" sz="1600" dirty="0"/>
              <a:t>Another option would be the GitHub “Hello World” tutorial </a:t>
            </a:r>
            <a:r>
              <a:rPr lang="en-US" sz="1600" dirty="0">
                <a:hlinkClick r:id="rId5"/>
              </a:rPr>
              <a:t>[link] </a:t>
            </a:r>
            <a:endParaRPr lang="en-US" sz="1600" dirty="0"/>
          </a:p>
          <a:p>
            <a:pPr marL="457200" indent="-457200">
              <a:buFont typeface="+mj-lt"/>
              <a:buAutoNum type="arabicPeriod"/>
            </a:pPr>
            <a:r>
              <a:rPr lang="en-US" sz="2000" dirty="0"/>
              <a:t>Create a public GitHub repository and share it with another Team Member</a:t>
            </a:r>
          </a:p>
          <a:p>
            <a:pPr marL="457200" indent="-457200">
              <a:buFont typeface="+mj-lt"/>
              <a:buAutoNum type="arabicPeriod"/>
            </a:pPr>
            <a:r>
              <a:rPr lang="en-US" sz="2000" dirty="0"/>
              <a:t>Be the recipient of a shared public GitHub repository from a Team Member</a:t>
            </a:r>
          </a:p>
        </p:txBody>
      </p:sp>
    </p:spTree>
    <p:extLst>
      <p:ext uri="{BB962C8B-B14F-4D97-AF65-F5344CB8AC3E}">
        <p14:creationId xmlns:p14="http://schemas.microsoft.com/office/powerpoint/2010/main" val="4216647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66689"/>
            <a:ext cx="9144000" cy="724621"/>
          </a:xfrm>
        </p:spPr>
        <p:txBody>
          <a:bodyPr>
            <a:normAutofit fontScale="90000"/>
          </a:bodyPr>
          <a:lstStyle/>
          <a:p>
            <a:r>
              <a:rPr lang="en-US" sz="4800" dirty="0"/>
              <a:t>Week 2</a:t>
            </a:r>
          </a:p>
        </p:txBody>
      </p:sp>
    </p:spTree>
    <p:extLst>
      <p:ext uri="{BB962C8B-B14F-4D97-AF65-F5344CB8AC3E}">
        <p14:creationId xmlns:p14="http://schemas.microsoft.com/office/powerpoint/2010/main" val="2971641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6"/>
            <a:ext cx="10515600" cy="1094964"/>
          </a:xfrm>
        </p:spPr>
        <p:txBody>
          <a:bodyPr>
            <a:normAutofit/>
          </a:bodyPr>
          <a:lstStyle/>
          <a:p>
            <a:r>
              <a:rPr lang="en-US" sz="3600" dirty="0"/>
              <a:t>Assignment (for a full week instead if one class period)</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197627"/>
            <a:ext cx="10515601" cy="5439147"/>
          </a:xfrm>
        </p:spPr>
        <p:txBody>
          <a:bodyPr>
            <a:normAutofit lnSpcReduction="10000"/>
          </a:bodyPr>
          <a:lstStyle/>
          <a:p>
            <a:pPr marL="0" indent="0">
              <a:spcBef>
                <a:spcPts val="4800"/>
              </a:spcBef>
              <a:buNone/>
            </a:pPr>
            <a:r>
              <a:rPr lang="en-US" sz="2000" u="sng" dirty="0"/>
              <a:t>Sprint 1b Product Backlog… due Monday night (11:59pm):</a:t>
            </a:r>
          </a:p>
          <a:p>
            <a:pPr marL="457200" indent="-457200">
              <a:spcBef>
                <a:spcPts val="600"/>
              </a:spcBef>
              <a:buFont typeface="+mj-lt"/>
              <a:buAutoNum type="arabicPeriod"/>
            </a:pPr>
            <a:r>
              <a:rPr lang="en-US" sz="2000" dirty="0"/>
              <a:t>Create a public GitHub repository and share it with another Team Member… carry over from last assignment</a:t>
            </a:r>
          </a:p>
          <a:p>
            <a:pPr marL="457200" indent="-457200">
              <a:spcBef>
                <a:spcPts val="600"/>
              </a:spcBef>
              <a:buFont typeface="+mj-lt"/>
              <a:buAutoNum type="arabicPeriod"/>
            </a:pPr>
            <a:r>
              <a:rPr lang="en-US" sz="2000" dirty="0"/>
              <a:t>Be the recipient of a shared public GitHub repository from a Team Member… carry over from last assignment </a:t>
            </a:r>
          </a:p>
          <a:p>
            <a:pPr marL="457200" indent="-457200">
              <a:spcBef>
                <a:spcPts val="600"/>
              </a:spcBef>
              <a:buFont typeface="+mj-lt"/>
              <a:buAutoNum type="arabicPeriod"/>
            </a:pPr>
            <a:r>
              <a:rPr lang="en-US" sz="2000" dirty="0"/>
              <a:t>Individually setup a Microsoft Imagine Azure account </a:t>
            </a:r>
            <a:r>
              <a:rPr lang="en-US" sz="2000" dirty="0">
                <a:hlinkClick r:id="rId3"/>
              </a:rPr>
              <a:t>[link]</a:t>
            </a:r>
            <a:endParaRPr lang="en-US" sz="2000" dirty="0"/>
          </a:p>
          <a:p>
            <a:pPr marL="457200" indent="-457200">
              <a:spcBef>
                <a:spcPts val="600"/>
              </a:spcBef>
              <a:buFont typeface="+mj-lt"/>
              <a:buAutoNum type="arabicPeriod"/>
            </a:pPr>
            <a:r>
              <a:rPr lang="en-US" sz="2000" dirty="0"/>
              <a:t>Individually complete the Azure static website tutorial... leave the site in place </a:t>
            </a:r>
            <a:r>
              <a:rPr lang="en-US" sz="2000" dirty="0">
                <a:hlinkClick r:id="rId4"/>
              </a:rPr>
              <a:t>[link]</a:t>
            </a:r>
            <a:endParaRPr lang="en-US" sz="2000" dirty="0"/>
          </a:p>
          <a:p>
            <a:pPr marL="457200" indent="-457200">
              <a:spcBef>
                <a:spcPts val="600"/>
              </a:spcBef>
              <a:buFont typeface="+mj-lt"/>
              <a:buAutoNum type="arabicPeriod"/>
            </a:pPr>
            <a:r>
              <a:rPr lang="en-US" sz="2000" dirty="0"/>
              <a:t>As a Team agree on a </a:t>
            </a:r>
            <a:r>
              <a:rPr lang="en-US" sz="2000" u="sng" dirty="0"/>
              <a:t>standard</a:t>
            </a:r>
            <a:r>
              <a:rPr lang="en-US" sz="2000" dirty="0"/>
              <a:t> and extensible “My Information” JSON format and data requirements that include FirstName, </a:t>
            </a:r>
            <a:r>
              <a:rPr lang="en-US" sz="2000" dirty="0" err="1"/>
              <a:t>LastName</a:t>
            </a:r>
            <a:r>
              <a:rPr lang="en-US" sz="2000" dirty="0"/>
              <a:t>, </a:t>
            </a:r>
            <a:r>
              <a:rPr lang="en-US" sz="2000" dirty="0" err="1"/>
              <a:t>PreferredName</a:t>
            </a:r>
            <a:r>
              <a:rPr lang="en-US" sz="2000" dirty="0"/>
              <a:t>, </a:t>
            </a:r>
            <a:r>
              <a:rPr lang="en-US" sz="2000" dirty="0" err="1"/>
              <a:t>TeamName</a:t>
            </a:r>
            <a:r>
              <a:rPr lang="en-US" sz="2000" dirty="0"/>
              <a:t>, </a:t>
            </a:r>
            <a:r>
              <a:rPr lang="en-US" sz="2000" dirty="0" err="1"/>
              <a:t>SeatLocation</a:t>
            </a:r>
            <a:r>
              <a:rPr lang="en-US" sz="2000" dirty="0"/>
              <a:t>, and Roles* in a standard file name (e.g. “my-</a:t>
            </a:r>
            <a:r>
              <a:rPr lang="en-US" sz="2000" dirty="0" err="1"/>
              <a:t>information.json</a:t>
            </a:r>
            <a:r>
              <a:rPr lang="en-US" sz="2000" dirty="0"/>
              <a:t>”) at a minimum… Product Owners to discuss/lead and elect someone to play the Product Architect role</a:t>
            </a:r>
          </a:p>
          <a:p>
            <a:pPr marL="457200" indent="-457200">
              <a:spcBef>
                <a:spcPts val="600"/>
              </a:spcBef>
              <a:buFont typeface="+mj-lt"/>
              <a:buAutoNum type="arabicPeriod"/>
            </a:pPr>
            <a:r>
              <a:rPr lang="en-US" sz="2000" dirty="0"/>
              <a:t>Individually complete a “permanent” personal static website where you will initially host your “My Information” JSON file for this class utilizing the previous tutorial to create the new website </a:t>
            </a:r>
          </a:p>
          <a:p>
            <a:pPr marL="457200" indent="-457200">
              <a:spcBef>
                <a:spcPts val="600"/>
              </a:spcBef>
              <a:buFont typeface="+mj-lt"/>
              <a:buAutoNum type="arabicPeriod"/>
            </a:pPr>
            <a:r>
              <a:rPr lang="en-US" sz="2000" dirty="0"/>
              <a:t>Complete Sprint 2 Planning Session</a:t>
            </a:r>
          </a:p>
          <a:p>
            <a:pPr marL="457200" indent="-457200">
              <a:spcBef>
                <a:spcPts val="600"/>
              </a:spcBef>
              <a:buFont typeface="+mj-lt"/>
              <a:buAutoNum type="arabicPeriod"/>
            </a:pPr>
            <a:r>
              <a:rPr lang="en-US" sz="2000" dirty="0"/>
              <a:t>Individually complete Quiz 1</a:t>
            </a:r>
          </a:p>
          <a:p>
            <a:pPr marL="457200" indent="-457200">
              <a:spcBef>
                <a:spcPts val="600"/>
              </a:spcBef>
              <a:buFont typeface="+mj-lt"/>
              <a:buAutoNum type="arabicPeriod"/>
            </a:pPr>
            <a:r>
              <a:rPr lang="en-US" sz="2000" dirty="0"/>
              <a:t>Read Chapter 2</a:t>
            </a:r>
          </a:p>
        </p:txBody>
      </p:sp>
    </p:spTree>
    <p:extLst>
      <p:ext uri="{BB962C8B-B14F-4D97-AF65-F5344CB8AC3E}">
        <p14:creationId xmlns:p14="http://schemas.microsoft.com/office/powerpoint/2010/main" val="2135233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3240125"/>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2924435"/>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41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lstStyle/>
          <a:p>
            <a:r>
              <a:rPr lang="en-US" dirty="0"/>
              <a:t>Scrum &amp; Scrum Roles</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6" y="6123543"/>
            <a:ext cx="4749185" cy="369332"/>
          </a:xfrm>
          <a:prstGeom prst="rect">
            <a:avLst/>
          </a:prstGeom>
        </p:spPr>
        <p:txBody>
          <a:bodyPr wrap="none">
            <a:spAutoFit/>
          </a:bodyPr>
          <a:lstStyle/>
          <a:p>
            <a:r>
              <a:rPr lang="en-US" dirty="0"/>
              <a:t>By </a:t>
            </a:r>
            <a:r>
              <a:rPr lang="en-US" dirty="0" err="1">
                <a:hlinkClick r:id="rId3" tooltip="User:Dr ian mitchell (page does not exist)"/>
              </a:rPr>
              <a:t>Dr</a:t>
            </a:r>
            <a:r>
              <a:rPr lang="en-US" dirty="0">
                <a:hlinkClick r:id="rId3" tooltip="User:Dr ian mitchell (page does not exist)"/>
              </a:rPr>
              <a:t> </a:t>
            </a:r>
            <a:r>
              <a:rPr lang="en-US" dirty="0" err="1">
                <a:hlinkClick r:id="rId3" tooltip="User:Dr ian mitchell (page does not exist)"/>
              </a:rPr>
              <a:t>ian</a:t>
            </a:r>
            <a:r>
              <a:rPr lang="en-US" dirty="0">
                <a:hlinkClick r:id="rId3" tooltip="User:Dr ian mitchell (page does not exist)"/>
              </a:rPr>
              <a:t> </a:t>
            </a:r>
            <a:r>
              <a:rPr lang="en-US" dirty="0" err="1">
                <a:hlinkClick r:id="rId3" tooltip="User:Dr ian mitchell (page does not exist)"/>
              </a:rPr>
              <a:t>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Tree>
    <p:extLst>
      <p:ext uri="{BB962C8B-B14F-4D97-AF65-F5344CB8AC3E}">
        <p14:creationId xmlns:p14="http://schemas.microsoft.com/office/powerpoint/2010/main" val="3648762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66689"/>
            <a:ext cx="9144000" cy="724621"/>
          </a:xfrm>
        </p:spPr>
        <p:txBody>
          <a:bodyPr>
            <a:normAutofit fontScale="90000"/>
          </a:bodyPr>
          <a:lstStyle/>
          <a:p>
            <a:r>
              <a:rPr lang="en-US" sz="4800" dirty="0"/>
              <a:t>Sprint 2</a:t>
            </a:r>
          </a:p>
        </p:txBody>
      </p:sp>
    </p:spTree>
    <p:extLst>
      <p:ext uri="{BB962C8B-B14F-4D97-AF65-F5344CB8AC3E}">
        <p14:creationId xmlns:p14="http://schemas.microsoft.com/office/powerpoint/2010/main" val="637406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2 Product Backlog… page 1 of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213445"/>
          </a:xfrm>
        </p:spPr>
        <p:txBody>
          <a:bodyPr>
            <a:normAutofit fontScale="70000" lnSpcReduction="20000"/>
          </a:bodyPr>
          <a:lstStyle/>
          <a:p>
            <a:pPr marL="457200" indent="-457200">
              <a:spcBef>
                <a:spcPts val="600"/>
              </a:spcBef>
              <a:buFont typeface="+mj-lt"/>
              <a:buAutoNum type="arabicPeriod"/>
            </a:pPr>
            <a:r>
              <a:rPr lang="en-US" sz="2600" dirty="0"/>
              <a:t>As a </a:t>
            </a:r>
            <a:r>
              <a:rPr lang="en-US" sz="2600" u="sng" dirty="0"/>
              <a:t>Class</a:t>
            </a:r>
            <a:r>
              <a:rPr lang="en-US" sz="2600" dirty="0"/>
              <a:t> document a standard “My Information” JSON format that at a minimum include one or more “records” that each include FirstName, </a:t>
            </a:r>
            <a:r>
              <a:rPr lang="en-US" sz="2600" dirty="0" err="1"/>
              <a:t>LastName</a:t>
            </a:r>
            <a:r>
              <a:rPr lang="en-US" sz="2600" dirty="0"/>
              <a:t>, </a:t>
            </a:r>
            <a:r>
              <a:rPr lang="en-US" sz="2600" dirty="0" err="1"/>
              <a:t>PreferredName</a:t>
            </a:r>
            <a:r>
              <a:rPr lang="en-US" sz="2600" dirty="0"/>
              <a:t>, </a:t>
            </a:r>
            <a:r>
              <a:rPr lang="en-US" sz="2600" dirty="0" err="1"/>
              <a:t>TeamName</a:t>
            </a:r>
            <a:r>
              <a:rPr lang="en-US" sz="2600" dirty="0"/>
              <a:t>, </a:t>
            </a:r>
            <a:r>
              <a:rPr lang="en-US" sz="2600" dirty="0" err="1"/>
              <a:t>SeatLocation</a:t>
            </a:r>
            <a:r>
              <a:rPr lang="en-US" sz="2600" dirty="0"/>
              <a:t>, and Roles in a standard file name (e.g. “my-</a:t>
            </a:r>
            <a:r>
              <a:rPr lang="en-US" sz="2600" dirty="0" err="1"/>
              <a:t>information.json</a:t>
            </a:r>
            <a:r>
              <a:rPr lang="en-US" sz="2600" dirty="0"/>
              <a:t>”)… Product Owners and the Product Architect will lead this effort  </a:t>
            </a:r>
          </a:p>
          <a:p>
            <a:pPr marL="457200" indent="-457200">
              <a:spcBef>
                <a:spcPts val="600"/>
              </a:spcBef>
              <a:buFont typeface="+mj-lt"/>
              <a:buAutoNum type="arabicPeriod"/>
            </a:pPr>
            <a:r>
              <a:rPr lang="en-US" sz="2600" dirty="0"/>
              <a:t>As a </a:t>
            </a:r>
            <a:r>
              <a:rPr lang="en-US" sz="2600" u="sng" dirty="0"/>
              <a:t>Class</a:t>
            </a:r>
            <a:r>
              <a:rPr lang="en-US" sz="2600" dirty="0"/>
              <a:t> commit each </a:t>
            </a:r>
            <a:r>
              <a:rPr lang="en-US" sz="2600" u="sng" dirty="0"/>
              <a:t>Team</a:t>
            </a:r>
            <a:r>
              <a:rPr lang="en-US" sz="2600" dirty="0"/>
              <a:t> to research, discuss, and present at least one of the following topics:</a:t>
            </a:r>
          </a:p>
          <a:p>
            <a:pPr marL="800100" lvl="1" indent="-342900">
              <a:buFont typeface="+mj-lt"/>
              <a:buAutoNum type="alphaLcParenR"/>
            </a:pPr>
            <a:r>
              <a:rPr lang="en-US" sz="2000" dirty="0"/>
              <a:t>Databases on Azure including “Azure tables vs Azure MongoDB vs Azure other DBs”**</a:t>
            </a:r>
          </a:p>
          <a:p>
            <a:pPr marL="800100" lvl="1" indent="-342900">
              <a:buFont typeface="+mj-lt"/>
              <a:buAutoNum type="alphaLcParenR"/>
            </a:pPr>
            <a:r>
              <a:rPr lang="en-US" sz="2000" dirty="0"/>
              <a:t>Cloud/Azure based Authentication/Authorization services and who they could be integrated into a NodeJS based application*</a:t>
            </a:r>
          </a:p>
          <a:p>
            <a:pPr marL="800100" lvl="1" indent="-342900">
              <a:buFont typeface="+mj-lt"/>
              <a:buAutoNum type="alphaLcParenR"/>
            </a:pPr>
            <a:r>
              <a:rPr lang="en-US" sz="2000" dirty="0"/>
              <a:t>JavaScript and NodeJS  with a focus on Azure and including the best Internet based tutorials and/or books on the topic</a:t>
            </a:r>
          </a:p>
          <a:p>
            <a:pPr marL="800100" lvl="1" indent="-342900">
              <a:buFont typeface="+mj-lt"/>
              <a:buAutoNum type="alphaLcParenR"/>
            </a:pPr>
            <a:r>
              <a:rPr lang="en-US" sz="2000" dirty="0"/>
              <a:t>SaaS Frameworks including “MEAN vs LAMP vs Ruby on Rails”</a:t>
            </a:r>
          </a:p>
          <a:p>
            <a:pPr marL="800100" lvl="1" indent="-342900">
              <a:buFont typeface="+mj-lt"/>
              <a:buAutoNum type="alphaLcParenR"/>
            </a:pPr>
            <a:r>
              <a:rPr lang="en-US" sz="2000" dirty="0"/>
              <a:t>Service Oriented Architectures including “Web Services and SOAP/WSAD vs REST vs Sockets”</a:t>
            </a:r>
          </a:p>
          <a:p>
            <a:pPr marL="457200" indent="-457200">
              <a:spcBef>
                <a:spcPts val="600"/>
              </a:spcBef>
              <a:buFont typeface="+mj-lt"/>
              <a:buAutoNum type="arabicPeriod"/>
            </a:pPr>
            <a:r>
              <a:rPr lang="en-US" sz="2600" dirty="0"/>
              <a:t>As a </a:t>
            </a:r>
            <a:r>
              <a:rPr lang="en-US" sz="2600" u="sng" dirty="0"/>
              <a:t>Team</a:t>
            </a:r>
            <a:r>
              <a:rPr lang="en-US" sz="2600" dirty="0"/>
              <a:t> select one or two team members who will lead the team’s effort to research and discuss the above topic and then delivery a (~10min) presentation on the topic to the class on Tuesday, February 13.</a:t>
            </a:r>
          </a:p>
          <a:p>
            <a:pPr marL="457200" indent="-457200">
              <a:spcBef>
                <a:spcPts val="600"/>
              </a:spcBef>
              <a:buFont typeface="+mj-lt"/>
              <a:buAutoNum type="arabicPeriod"/>
            </a:pPr>
            <a:r>
              <a:rPr lang="en-US" sz="2600" dirty="0"/>
              <a:t>Read and be prepared to discuss Chapter 6</a:t>
            </a:r>
          </a:p>
          <a:p>
            <a:pPr marL="457200" indent="-457200">
              <a:spcBef>
                <a:spcPts val="600"/>
              </a:spcBef>
              <a:buFont typeface="+mj-lt"/>
              <a:buAutoNum type="arabicPeriod"/>
            </a:pPr>
            <a:r>
              <a:rPr lang="en-US" sz="2600" dirty="0"/>
              <a:t>Complete the dynamic Azure NodeJS website tutorial… leave the site in place </a:t>
            </a:r>
            <a:r>
              <a:rPr lang="en-US" sz="2600" dirty="0">
                <a:hlinkClick r:id="rId3"/>
              </a:rPr>
              <a:t>[link]</a:t>
            </a:r>
            <a:endParaRPr lang="en-US" sz="2600" dirty="0"/>
          </a:p>
          <a:p>
            <a:pPr marL="457200" indent="-457200">
              <a:spcBef>
                <a:spcPts val="600"/>
              </a:spcBef>
              <a:buFont typeface="+mj-lt"/>
              <a:buAutoNum type="arabicPeriod"/>
            </a:pPr>
            <a:r>
              <a:rPr lang="en-US" sz="2600" dirty="0"/>
              <a:t>As a </a:t>
            </a:r>
            <a:r>
              <a:rPr lang="en-US" sz="2600" u="sng" dirty="0"/>
              <a:t>Team</a:t>
            </a:r>
            <a:r>
              <a:rPr lang="en-US" sz="2600" dirty="0"/>
              <a:t> Test each other’s Personal Static Website, verify JSON formats, and report sites tested and defects found as a MS Word or JSON file to your Product Owner and to the owner of the site(s) where the defect was found</a:t>
            </a:r>
          </a:p>
          <a:p>
            <a:pPr marL="457200" indent="-457200">
              <a:spcBef>
                <a:spcPts val="600"/>
              </a:spcBef>
              <a:buFont typeface="+mj-lt"/>
              <a:buAutoNum type="arabicPeriod"/>
            </a:pPr>
            <a:r>
              <a:rPr lang="en-US" sz="2600" dirty="0"/>
              <a:t>Find and complete an additional HTML/NodeJS tutorial on Azure… leave it in place</a:t>
            </a:r>
          </a:p>
          <a:p>
            <a:pPr marL="457200" indent="-457200">
              <a:spcBef>
                <a:spcPts val="600"/>
              </a:spcBef>
              <a:buFont typeface="+mj-lt"/>
              <a:buAutoNum type="arabicPeriod"/>
            </a:pPr>
            <a:r>
              <a:rPr lang="en-US" sz="2600" dirty="0"/>
              <a:t>Complete Sprint 2 Quiz</a:t>
            </a:r>
          </a:p>
          <a:p>
            <a:pPr marL="457200" indent="-457200">
              <a:spcBef>
                <a:spcPts val="600"/>
              </a:spcBef>
              <a:buFont typeface="+mj-lt"/>
              <a:buAutoNum type="arabicPeriod"/>
            </a:pPr>
            <a:r>
              <a:rPr lang="en-US" sz="2600" dirty="0"/>
              <a:t>Complete and document Sprint 2 Retrospective and summarization/prioritization of Team level Continuous Improvement (CI) items... be prepared to include one CI item on in your Sprint 3 backlog </a:t>
            </a:r>
          </a:p>
        </p:txBody>
      </p:sp>
    </p:spTree>
    <p:extLst>
      <p:ext uri="{BB962C8B-B14F-4D97-AF65-F5344CB8AC3E}">
        <p14:creationId xmlns:p14="http://schemas.microsoft.com/office/powerpoint/2010/main" val="2646541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2 Product Backlog… page 2 of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457200" indent="-457200">
              <a:spcBef>
                <a:spcPts val="600"/>
              </a:spcBef>
              <a:buFont typeface="+mj-lt"/>
              <a:buAutoNum type="arabicPeriod" startAt="10"/>
            </a:pPr>
            <a:r>
              <a:rPr lang="en-US" sz="2100" dirty="0"/>
              <a:t>Complete Sprint 3 Planning</a:t>
            </a:r>
          </a:p>
          <a:p>
            <a:pPr marL="457200" indent="-457200">
              <a:spcBef>
                <a:spcPts val="600"/>
              </a:spcBef>
              <a:buFont typeface="+mj-lt"/>
              <a:buAutoNum type="arabicPeriod" startAt="10"/>
            </a:pPr>
            <a:r>
              <a:rPr lang="en-US" sz="2000" dirty="0"/>
              <a:t>Download class materials utilizing Git client and cloning “https://github.com/</a:t>
            </a:r>
            <a:r>
              <a:rPr lang="en-US" sz="2000" dirty="0" err="1"/>
              <a:t>EricJPogue</a:t>
            </a:r>
            <a:r>
              <a:rPr lang="en-US" sz="2000" dirty="0"/>
              <a:t>/sp18-cpsc-44000-001.git”</a:t>
            </a:r>
            <a:endParaRPr lang="en-US" sz="1900" dirty="0"/>
          </a:p>
        </p:txBody>
      </p:sp>
    </p:spTree>
    <p:extLst>
      <p:ext uri="{BB962C8B-B14F-4D97-AF65-F5344CB8AC3E}">
        <p14:creationId xmlns:p14="http://schemas.microsoft.com/office/powerpoint/2010/main" val="1047070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66689"/>
            <a:ext cx="9144000" cy="724621"/>
          </a:xfrm>
        </p:spPr>
        <p:txBody>
          <a:bodyPr>
            <a:normAutofit fontScale="90000"/>
          </a:bodyPr>
          <a:lstStyle/>
          <a:p>
            <a:r>
              <a:rPr lang="en-US" sz="4800" dirty="0"/>
              <a:t>Sprint 3</a:t>
            </a:r>
          </a:p>
        </p:txBody>
      </p:sp>
    </p:spTree>
    <p:extLst>
      <p:ext uri="{BB962C8B-B14F-4D97-AF65-F5344CB8AC3E}">
        <p14:creationId xmlns:p14="http://schemas.microsoft.com/office/powerpoint/2010/main" val="2529351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408214"/>
            <a:ext cx="10515600" cy="6356380"/>
          </a:xfrm>
        </p:spPr>
        <p:txBody>
          <a:bodyPr>
            <a:normAutofit/>
          </a:bodyPr>
          <a:lstStyle/>
          <a:p>
            <a:pPr marL="0" indent="0">
              <a:buNone/>
            </a:pPr>
            <a:r>
              <a:rPr lang="en-US" sz="2000" dirty="0"/>
              <a:t>Presentation Schedule for Tuesday, February 13:</a:t>
            </a:r>
          </a:p>
          <a:p>
            <a:pPr marL="457200" lvl="1" indent="0">
              <a:buNone/>
            </a:pPr>
            <a:endParaRPr lang="en-US" sz="1800" u="sng" dirty="0"/>
          </a:p>
          <a:p>
            <a:pPr marL="457200" lvl="1" indent="0">
              <a:buNone/>
            </a:pPr>
            <a:r>
              <a:rPr lang="en-US" sz="1800" u="sng" dirty="0"/>
              <a:t>Databases on Azure including “Azure tables vs Azure MongoDB vs Azure other DBs”</a:t>
            </a:r>
            <a:r>
              <a:rPr lang="en-US" sz="1800" dirty="0"/>
              <a:t> </a:t>
            </a:r>
          </a:p>
          <a:p>
            <a:pPr marL="457200" lvl="1" indent="0">
              <a:buNone/>
            </a:pPr>
            <a:r>
              <a:rPr lang="en-US" sz="1800" dirty="0"/>
              <a:t>– by the Ocelots presented by Jake &amp; Thad</a:t>
            </a:r>
          </a:p>
          <a:p>
            <a:pPr marL="457200" lvl="1" indent="0">
              <a:buNone/>
            </a:pPr>
            <a:endParaRPr lang="en-US" sz="1800" u="sng" dirty="0"/>
          </a:p>
          <a:p>
            <a:pPr marL="457200" lvl="1" indent="0">
              <a:buNone/>
            </a:pPr>
            <a:r>
              <a:rPr lang="en-US" sz="1800" u="sng" dirty="0"/>
              <a:t>JavaScript and NodeJS  with a focus on Azure and including the best Internet based tutorials and/or books</a:t>
            </a:r>
            <a:r>
              <a:rPr lang="en-US" sz="1800" dirty="0"/>
              <a:t> </a:t>
            </a:r>
          </a:p>
          <a:p>
            <a:pPr marL="457200" lvl="1" indent="0">
              <a:buNone/>
            </a:pPr>
            <a:r>
              <a:rPr lang="en-US" sz="1800" dirty="0"/>
              <a:t>– by the Great White Buffalos presented by </a:t>
            </a:r>
            <a:r>
              <a:rPr lang="en-US" sz="1800" dirty="0" err="1"/>
              <a:t>Cris</a:t>
            </a:r>
            <a:r>
              <a:rPr lang="en-US" sz="1800" dirty="0"/>
              <a:t> &amp; Nick</a:t>
            </a:r>
          </a:p>
          <a:p>
            <a:pPr marL="457200" lvl="1" indent="0">
              <a:buNone/>
            </a:pPr>
            <a:endParaRPr lang="en-US" sz="1800" u="sng" dirty="0"/>
          </a:p>
          <a:p>
            <a:pPr marL="457200" lvl="1" indent="0">
              <a:buNone/>
            </a:pPr>
            <a:r>
              <a:rPr lang="en-US" sz="1800" u="sng" dirty="0"/>
              <a:t>Cloud/Azure based Authentication/Authorization services and how they could be integrated into a NodeJS based application</a:t>
            </a:r>
            <a:r>
              <a:rPr lang="en-US" sz="1800" dirty="0"/>
              <a:t> </a:t>
            </a:r>
          </a:p>
          <a:p>
            <a:pPr marL="457200" lvl="1" indent="0">
              <a:buNone/>
            </a:pPr>
            <a:r>
              <a:rPr lang="en-US" sz="1800" dirty="0"/>
              <a:t>– by the Lewis </a:t>
            </a:r>
            <a:r>
              <a:rPr lang="en-US" sz="1800" dirty="0" err="1"/>
              <a:t>Honeybadgers</a:t>
            </a:r>
            <a:r>
              <a:rPr lang="en-US" sz="1800" dirty="0"/>
              <a:t> presented by Kevin and Louie</a:t>
            </a:r>
          </a:p>
          <a:p>
            <a:pPr marL="457200" lvl="1" indent="0">
              <a:buNone/>
            </a:pPr>
            <a:endParaRPr lang="en-US" sz="1800" u="sng" dirty="0"/>
          </a:p>
          <a:p>
            <a:pPr marL="457200" lvl="1" indent="0">
              <a:buNone/>
            </a:pPr>
            <a:r>
              <a:rPr lang="en-US" sz="1800" u="sng" dirty="0"/>
              <a:t>Databases on Azure including “Azure tables vs Azure MongoDB vs Azure other DBs”</a:t>
            </a:r>
            <a:r>
              <a:rPr lang="en-US" sz="1800" dirty="0"/>
              <a:t> </a:t>
            </a:r>
          </a:p>
          <a:p>
            <a:pPr marL="457200" lvl="1" indent="0">
              <a:buNone/>
            </a:pPr>
            <a:r>
              <a:rPr lang="en-US" sz="1800" dirty="0"/>
              <a:t>– by the Back Row Bandicoots presented by Tyler and Joe</a:t>
            </a:r>
          </a:p>
          <a:p>
            <a:pPr marL="457200" lvl="1" indent="0">
              <a:buNone/>
            </a:pPr>
            <a:endParaRPr lang="en-US" sz="1800" u="sng" dirty="0"/>
          </a:p>
          <a:p>
            <a:pPr marL="457200" lvl="1" indent="0">
              <a:buNone/>
            </a:pPr>
            <a:r>
              <a:rPr lang="en-US" sz="1800" u="sng" dirty="0"/>
              <a:t>JavaScript and NodeJS  with a focus on Azure and including the best Internet based tutorials and/or books</a:t>
            </a:r>
            <a:r>
              <a:rPr lang="en-US" sz="1800" dirty="0"/>
              <a:t> </a:t>
            </a:r>
          </a:p>
          <a:p>
            <a:pPr marL="457200" lvl="1" indent="0">
              <a:buNone/>
            </a:pPr>
            <a:r>
              <a:rPr lang="en-US" sz="1800" dirty="0"/>
              <a:t>– by the Flamingos presented by Lenny</a:t>
            </a:r>
          </a:p>
          <a:p>
            <a:pPr marL="457200" lvl="1" indent="0">
              <a:buNone/>
            </a:pPr>
            <a:endParaRPr lang="en-US" sz="1800" u="sng" dirty="0"/>
          </a:p>
          <a:p>
            <a:pPr marL="457200" lvl="1" indent="0">
              <a:buNone/>
            </a:pPr>
            <a:endParaRPr lang="en-US" sz="1800" u="sng" dirty="0"/>
          </a:p>
          <a:p>
            <a:pPr marL="457200" lvl="1" indent="0">
              <a:buNone/>
            </a:pPr>
            <a:r>
              <a:rPr lang="en-US" sz="1800" dirty="0"/>
              <a:t>Note that presentations may carry over to Thursday as needed.</a:t>
            </a:r>
          </a:p>
        </p:txBody>
      </p:sp>
    </p:spTree>
    <p:extLst>
      <p:ext uri="{BB962C8B-B14F-4D97-AF65-F5344CB8AC3E}">
        <p14:creationId xmlns:p14="http://schemas.microsoft.com/office/powerpoint/2010/main" val="1805158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Standup for Sprint 3 Product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213445"/>
          </a:xfrm>
        </p:spPr>
        <p:txBody>
          <a:bodyPr>
            <a:normAutofit fontScale="92500" lnSpcReduction="10000"/>
          </a:bodyPr>
          <a:lstStyle/>
          <a:p>
            <a:pPr marL="457200" indent="-457200">
              <a:spcBef>
                <a:spcPts val="600"/>
              </a:spcBef>
              <a:buFont typeface="+mj-lt"/>
              <a:buAutoNum type="arabicPeriod"/>
            </a:pPr>
            <a:r>
              <a:rPr lang="en-US" sz="2200" dirty="0"/>
              <a:t>Verify and Demo that all items from Sprint 2 are Done* or add them as Carryover items to Sprint 3</a:t>
            </a:r>
          </a:p>
          <a:p>
            <a:pPr marL="457200" indent="-457200">
              <a:spcBef>
                <a:spcPts val="600"/>
              </a:spcBef>
              <a:buFont typeface="+mj-lt"/>
              <a:buAutoNum type="arabicPeriod"/>
            </a:pPr>
            <a:r>
              <a:rPr lang="en-US" sz="2000" dirty="0"/>
              <a:t>Complete Sprint 3 Assignment/Quiz</a:t>
            </a:r>
          </a:p>
          <a:p>
            <a:pPr marL="457200" indent="-457200">
              <a:spcBef>
                <a:spcPts val="600"/>
              </a:spcBef>
              <a:buFont typeface="+mj-lt"/>
              <a:buAutoNum type="arabicPeriod"/>
            </a:pPr>
            <a:r>
              <a:rPr lang="en-US" sz="2000" dirty="0"/>
              <a:t>Complete and document Sprint 3 Retrospective and summarization/prioritization of Team level Continuous Improvement (CI) items... be prepared to include one CI item on in your Sprint 3 backlog </a:t>
            </a:r>
          </a:p>
          <a:p>
            <a:pPr marL="457200" indent="-457200">
              <a:spcBef>
                <a:spcPts val="600"/>
              </a:spcBef>
              <a:buFont typeface="+mj-lt"/>
              <a:buAutoNum type="arabicPeriod"/>
            </a:pPr>
            <a:r>
              <a:rPr lang="en-US" sz="2000" dirty="0"/>
              <a:t>Complete Sprint 4 Planning</a:t>
            </a:r>
          </a:p>
          <a:p>
            <a:pPr marL="457200" indent="-457200">
              <a:spcBef>
                <a:spcPts val="600"/>
              </a:spcBef>
              <a:buFont typeface="+mj-lt"/>
              <a:buAutoNum type="arabicPeriod"/>
            </a:pPr>
            <a:r>
              <a:rPr lang="en-US" sz="2000" dirty="0"/>
              <a:t>Read and be prepared to discuss Chapter 7</a:t>
            </a:r>
          </a:p>
          <a:p>
            <a:pPr marL="457200" indent="-457200">
              <a:spcBef>
                <a:spcPts val="600"/>
              </a:spcBef>
              <a:buFont typeface="+mj-lt"/>
              <a:buAutoNum type="arabicPeriod"/>
            </a:pPr>
            <a:r>
              <a:rPr lang="en-US" sz="2000" dirty="0"/>
              <a:t>Complete and document Sprint 3 Metrics which will consist of a published Say-Do ratio</a:t>
            </a:r>
          </a:p>
          <a:p>
            <a:pPr marL="457200" indent="-457200">
              <a:spcBef>
                <a:spcPts val="600"/>
              </a:spcBef>
              <a:buFont typeface="+mj-lt"/>
              <a:buAutoNum type="arabicPeriod"/>
            </a:pPr>
            <a:r>
              <a:rPr lang="en-US" sz="2000" dirty="0"/>
              <a:t>Download and/or update class materials utilizing Git client and cloning </a:t>
            </a:r>
            <a:r>
              <a:rPr lang="en-US" sz="2000" dirty="0">
                <a:hlinkClick r:id="rId3"/>
              </a:rPr>
              <a:t>https://github.com/EricJPogue/sp18-cpsc-44000-001.git</a:t>
            </a:r>
            <a:endParaRPr lang="en-US" sz="2000" dirty="0"/>
          </a:p>
          <a:p>
            <a:pPr marL="457200" indent="-457200">
              <a:spcBef>
                <a:spcPts val="600"/>
              </a:spcBef>
              <a:buFont typeface="+mj-lt"/>
              <a:buAutoNum type="arabicPeriod"/>
            </a:pPr>
            <a:r>
              <a:rPr lang="en-US" sz="2000" dirty="0"/>
              <a:t>Review, but do no complete, Eric’s Azure Static website tutorial video </a:t>
            </a:r>
            <a:r>
              <a:rPr lang="en-US" sz="2000" dirty="0">
                <a:hlinkClick r:id="rId4"/>
              </a:rPr>
              <a:t>[link]</a:t>
            </a:r>
            <a:endParaRPr lang="en-US" sz="2000" dirty="0"/>
          </a:p>
          <a:p>
            <a:pPr marL="457200" indent="-457200">
              <a:spcBef>
                <a:spcPts val="600"/>
              </a:spcBef>
              <a:buFont typeface="+mj-lt"/>
              <a:buAutoNum type="arabicPeriod"/>
            </a:pPr>
            <a:r>
              <a:rPr lang="en-US" sz="2000" dirty="0"/>
              <a:t>As a Team define the “Team Information Service” project by writing the necessary Team level User Stories for the project</a:t>
            </a:r>
          </a:p>
          <a:p>
            <a:pPr marL="457200" indent="-457200">
              <a:spcBef>
                <a:spcPts val="600"/>
              </a:spcBef>
              <a:buFont typeface="+mj-lt"/>
              <a:buAutoNum type="arabicPeriod"/>
            </a:pPr>
            <a:r>
              <a:rPr lang="en-US" sz="2000" dirty="0"/>
              <a:t>As a Team create a shared private “Team Information Service” GitHub repository that is shared with everyone on the team and with the Instructor… name the repository “Team Information Service for [Team Name]” </a:t>
            </a:r>
          </a:p>
          <a:p>
            <a:pPr marL="457200" indent="-457200">
              <a:spcBef>
                <a:spcPts val="600"/>
              </a:spcBef>
              <a:buFont typeface="+mj-lt"/>
              <a:buAutoNum type="arabicPeriod"/>
            </a:pPr>
            <a:r>
              <a:rPr lang="en-US" sz="2000" dirty="0"/>
              <a:t>As a Team create a “Team Information Service” Production site on Azure</a:t>
            </a:r>
          </a:p>
          <a:p>
            <a:pPr marL="457200" indent="-457200">
              <a:spcBef>
                <a:spcPts val="600"/>
              </a:spcBef>
              <a:buFont typeface="+mj-lt"/>
              <a:buAutoNum type="arabicPeriod"/>
            </a:pPr>
            <a:r>
              <a:rPr lang="en-US" sz="2000" dirty="0"/>
              <a:t>As a Team develop, test, and deploy “Team Information Service” Release 1 to Test</a:t>
            </a:r>
          </a:p>
        </p:txBody>
      </p:sp>
    </p:spTree>
    <p:extLst>
      <p:ext uri="{BB962C8B-B14F-4D97-AF65-F5344CB8AC3E}">
        <p14:creationId xmlns:p14="http://schemas.microsoft.com/office/powerpoint/2010/main" val="349713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2878135"/>
          </a:xfrm>
        </p:spPr>
        <p:txBody>
          <a:bodyPr>
            <a:normAutofit/>
          </a:bodyPr>
          <a:lstStyle/>
          <a:p>
            <a:r>
              <a:rPr lang="en-US" sz="4800" dirty="0"/>
              <a:t>JavaScript Basics (</a:t>
            </a:r>
            <a:r>
              <a:rPr lang="en-US" sz="4800" dirty="0" err="1"/>
              <a:t>Chp</a:t>
            </a:r>
            <a:r>
              <a:rPr lang="en-US" sz="4800" dirty="0"/>
              <a:t>. 6) </a:t>
            </a:r>
          </a:p>
        </p:txBody>
      </p:sp>
    </p:spTree>
    <p:extLst>
      <p:ext uri="{BB962C8B-B14F-4D97-AF65-F5344CB8AC3E}">
        <p14:creationId xmlns:p14="http://schemas.microsoft.com/office/powerpoint/2010/main" val="6096685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JavaScript Basics (Plus)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Let’s review some practical code:</a:t>
            </a:r>
          </a:p>
          <a:p>
            <a:pPr>
              <a:spcBef>
                <a:spcPts val="600"/>
              </a:spcBef>
            </a:pPr>
            <a:r>
              <a:rPr lang="en-US" sz="2000" dirty="0"/>
              <a:t>Let’s start with our own sprint3.html file </a:t>
            </a:r>
            <a:r>
              <a:rPr lang="en-US" sz="2000" dirty="0">
                <a:hlinkClick r:id="rId3"/>
              </a:rPr>
              <a:t>[link]</a:t>
            </a:r>
            <a:endParaRPr lang="en-US" sz="2000" dirty="0"/>
          </a:p>
          <a:p>
            <a:pPr>
              <a:spcBef>
                <a:spcPts val="600"/>
              </a:spcBef>
            </a:pPr>
            <a:r>
              <a:rPr lang="en-US" sz="2000" dirty="0"/>
              <a:t>Now let’s look at Yahtzee Dice Roller </a:t>
            </a:r>
          </a:p>
          <a:p>
            <a:pPr>
              <a:spcBef>
                <a:spcPts val="600"/>
              </a:spcBef>
            </a:pPr>
            <a:r>
              <a:rPr lang="en-US" sz="2000" dirty="0"/>
              <a:t>And finally Yahtzee Dice Roller with external JavaScript</a:t>
            </a:r>
          </a:p>
        </p:txBody>
      </p:sp>
    </p:spTree>
    <p:extLst>
      <p:ext uri="{BB962C8B-B14F-4D97-AF65-F5344CB8AC3E}">
        <p14:creationId xmlns:p14="http://schemas.microsoft.com/office/powerpoint/2010/main" val="716247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ms.businesswire.com/media/20130805005402/en/377993/5/SAFeBigPicChart.jpg?download=1">
            <a:extLst>
              <a:ext uri="{FF2B5EF4-FFF2-40B4-BE49-F238E27FC236}">
                <a16:creationId xmlns:a16="http://schemas.microsoft.com/office/drawing/2014/main" id="{C6378BA9-E201-48D6-9617-C429158A8F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0"/>
            <a:ext cx="88757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406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5 Product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a:pPr>
            <a:r>
              <a:rPr lang="en-US" sz="1900" dirty="0"/>
              <a:t>Complete midterm exam which is scheduled for Thursday, March 22 during the last 50 minutes of class</a:t>
            </a:r>
          </a:p>
          <a:p>
            <a:pPr marL="457200" indent="-457200">
              <a:spcBef>
                <a:spcPts val="600"/>
              </a:spcBef>
              <a:buFont typeface="+mj-lt"/>
              <a:buAutoNum type="arabicPeriod"/>
            </a:pPr>
            <a:r>
              <a:rPr lang="en-US" sz="1900" dirty="0"/>
              <a:t>Complete and document Sprint 5 Metrics, Retrospective, Prepare and Review Sprint 6 Stories, and be prepared for Sprint 6 Planning on Tuesday, March 27</a:t>
            </a:r>
          </a:p>
          <a:p>
            <a:pPr marL="457200" indent="-457200">
              <a:spcBef>
                <a:spcPts val="600"/>
              </a:spcBef>
              <a:buFont typeface="+mj-lt"/>
              <a:buAutoNum type="arabicPeriod"/>
            </a:pPr>
            <a:r>
              <a:rPr lang="en-US" sz="1900" dirty="0"/>
              <a:t>Complete Sprint 5 Assignment/Quiz</a:t>
            </a:r>
          </a:p>
          <a:p>
            <a:pPr marL="457200" indent="-457200">
              <a:spcBef>
                <a:spcPts val="600"/>
              </a:spcBef>
              <a:buFont typeface="+mj-lt"/>
              <a:buAutoNum type="arabicPeriod"/>
            </a:pPr>
            <a:r>
              <a:rPr lang="en-US" sz="1900" b="1" dirty="0"/>
              <a:t>Deliver Sprint 5 User Stories that will allow your team to exceed “</a:t>
            </a:r>
            <a:r>
              <a:rPr lang="en-US" sz="1900" b="1" dirty="0" err="1"/>
              <a:t>Klump</a:t>
            </a:r>
            <a:r>
              <a:rPr lang="en-US" sz="1900" b="1" dirty="0"/>
              <a:t>” product specifications by the end of Sprint 6</a:t>
            </a:r>
          </a:p>
          <a:p>
            <a:pPr marL="457200" indent="-457200">
              <a:spcBef>
                <a:spcPts val="600"/>
              </a:spcBef>
              <a:buFont typeface="+mj-lt"/>
              <a:buAutoNum type="arabicPeriod"/>
            </a:pPr>
            <a:r>
              <a:rPr lang="en-US" sz="1900" dirty="0"/>
              <a:t>Read and be prepared to discuss Chapter 9</a:t>
            </a:r>
          </a:p>
          <a:p>
            <a:pPr marL="457200" indent="-457200">
              <a:spcBef>
                <a:spcPts val="600"/>
              </a:spcBef>
              <a:buFont typeface="+mj-lt"/>
              <a:buAutoNum type="arabicPeriod"/>
            </a:pPr>
            <a:r>
              <a:rPr lang="en-US" sz="1900" dirty="0"/>
              <a:t>Prepare and Groom Sprint 6 User Stories</a:t>
            </a:r>
          </a:p>
        </p:txBody>
      </p:sp>
    </p:spTree>
    <p:extLst>
      <p:ext uri="{BB962C8B-B14F-4D97-AF65-F5344CB8AC3E}">
        <p14:creationId xmlns:p14="http://schemas.microsoft.com/office/powerpoint/2010/main" val="2898938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66689"/>
            <a:ext cx="9144000" cy="724621"/>
          </a:xfrm>
        </p:spPr>
        <p:txBody>
          <a:bodyPr>
            <a:normAutofit fontScale="90000"/>
          </a:bodyPr>
          <a:lstStyle/>
          <a:p>
            <a:r>
              <a:rPr lang="en-US" sz="4800" dirty="0"/>
              <a:t>Sprint 4</a:t>
            </a:r>
          </a:p>
        </p:txBody>
      </p:sp>
    </p:spTree>
    <p:extLst>
      <p:ext uri="{BB962C8B-B14F-4D97-AF65-F5344CB8AC3E}">
        <p14:creationId xmlns:p14="http://schemas.microsoft.com/office/powerpoint/2010/main" val="2233866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4 Product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a:pPr>
            <a:r>
              <a:rPr lang="en-US" sz="1900" dirty="0"/>
              <a:t>Complete and document Sprint 4 Metrics, Retrospective, Review Sprint 5 Backlog, and be prepared for Sprint 5 Planning on Tuesday, March 13</a:t>
            </a:r>
          </a:p>
          <a:p>
            <a:pPr marL="457200" indent="-457200">
              <a:spcBef>
                <a:spcPts val="600"/>
              </a:spcBef>
              <a:buFont typeface="+mj-lt"/>
              <a:buAutoNum type="arabicPeriod"/>
            </a:pPr>
            <a:r>
              <a:rPr lang="en-US" sz="1900" dirty="0"/>
              <a:t>Complete Sprint 4 Assignment/Quiz</a:t>
            </a:r>
          </a:p>
          <a:p>
            <a:pPr marL="457200" indent="-457200">
              <a:spcBef>
                <a:spcPts val="600"/>
              </a:spcBef>
              <a:buFont typeface="+mj-lt"/>
              <a:buAutoNum type="arabicPeriod"/>
            </a:pPr>
            <a:r>
              <a:rPr lang="en-US" sz="1900" dirty="0"/>
              <a:t>Deliver Sprint 4 User Stories… it the “real” world, 80%+ of a teams capacity should be devote to this! In addition to Product functions, user Stories should include” </a:t>
            </a:r>
          </a:p>
          <a:p>
            <a:pPr marL="914400" lvl="1" indent="-457200">
              <a:spcBef>
                <a:spcPts val="600"/>
              </a:spcBef>
              <a:buFont typeface="+mj-lt"/>
              <a:buAutoNum type="alphaLcParenR"/>
            </a:pPr>
            <a:r>
              <a:rPr lang="en-US" sz="1500" dirty="0"/>
              <a:t>As a Team create a “</a:t>
            </a:r>
            <a:r>
              <a:rPr lang="en-US" sz="1500" dirty="0" err="1"/>
              <a:t>Klump</a:t>
            </a:r>
            <a:r>
              <a:rPr lang="en-US" sz="1500" dirty="0"/>
              <a:t>” Production site on Azure</a:t>
            </a:r>
          </a:p>
          <a:p>
            <a:pPr marL="914400" lvl="1" indent="-457200">
              <a:spcBef>
                <a:spcPts val="600"/>
              </a:spcBef>
              <a:buFont typeface="+mj-lt"/>
              <a:buAutoNum type="alphaLcParenR"/>
            </a:pPr>
            <a:r>
              <a:rPr lang="en-US" sz="1500" dirty="0"/>
              <a:t>As a Team create a “</a:t>
            </a:r>
            <a:r>
              <a:rPr lang="en-US" sz="1500" dirty="0" err="1"/>
              <a:t>Klump</a:t>
            </a:r>
            <a:r>
              <a:rPr lang="en-US" sz="1500" dirty="0"/>
              <a:t>” Test site on Azure</a:t>
            </a:r>
          </a:p>
          <a:p>
            <a:pPr marL="914400" lvl="1" indent="-457200">
              <a:spcBef>
                <a:spcPts val="600"/>
              </a:spcBef>
              <a:buFont typeface="+mj-lt"/>
              <a:buAutoNum type="alphaLcParenR"/>
            </a:pPr>
            <a:r>
              <a:rPr lang="en-US" sz="1500" dirty="0"/>
              <a:t>As a Team develop, test, and deploy “</a:t>
            </a:r>
            <a:r>
              <a:rPr lang="en-US" sz="1500" dirty="0" err="1"/>
              <a:t>Klump</a:t>
            </a:r>
            <a:r>
              <a:rPr lang="en-US" sz="1500" dirty="0"/>
              <a:t>” Release 1 to Test</a:t>
            </a:r>
          </a:p>
          <a:p>
            <a:pPr marL="914400" lvl="1" indent="-457200">
              <a:spcBef>
                <a:spcPts val="600"/>
              </a:spcBef>
              <a:buFont typeface="+mj-lt"/>
              <a:buAutoNum type="alphaLcParenR"/>
            </a:pPr>
            <a:r>
              <a:rPr lang="en-US" sz="1500" dirty="0"/>
              <a:t>As a Team test and deploy </a:t>
            </a:r>
            <a:r>
              <a:rPr lang="en-US" sz="1500" dirty="0" err="1"/>
              <a:t>Klump</a:t>
            </a:r>
            <a:r>
              <a:rPr lang="en-US" sz="1500" dirty="0"/>
              <a:t> Release 1 to Production</a:t>
            </a:r>
          </a:p>
          <a:p>
            <a:pPr marL="914400" lvl="1" indent="-457200">
              <a:spcBef>
                <a:spcPts val="600"/>
              </a:spcBef>
              <a:buFont typeface="+mj-lt"/>
              <a:buAutoNum type="alphaLcParenR"/>
            </a:pPr>
            <a:r>
              <a:rPr lang="en-US" sz="1500" dirty="0"/>
              <a:t>Individually deploy and test </a:t>
            </a:r>
            <a:r>
              <a:rPr lang="en-US" sz="1500" dirty="0" err="1"/>
              <a:t>Klump</a:t>
            </a:r>
            <a:r>
              <a:rPr lang="en-US" sz="1500" dirty="0"/>
              <a:t> to your local development environment</a:t>
            </a:r>
          </a:p>
          <a:p>
            <a:pPr marL="457200" indent="-457200">
              <a:spcBef>
                <a:spcPts val="600"/>
              </a:spcBef>
              <a:buFont typeface="+mj-lt"/>
              <a:buAutoNum type="arabicPeriod"/>
            </a:pPr>
            <a:r>
              <a:rPr lang="en-US" sz="1900" dirty="0"/>
              <a:t>Read and be prepared to discuss Chapter 8</a:t>
            </a:r>
          </a:p>
        </p:txBody>
      </p:sp>
    </p:spTree>
    <p:extLst>
      <p:ext uri="{BB962C8B-B14F-4D97-AF65-F5344CB8AC3E}">
        <p14:creationId xmlns:p14="http://schemas.microsoft.com/office/powerpoint/2010/main" val="2926719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lstStyle/>
          <a:p>
            <a:r>
              <a:rPr lang="en-US" dirty="0"/>
              <a:t>Scaled Agile Roles</a:t>
            </a:r>
          </a:p>
        </p:txBody>
      </p:sp>
      <p:pic>
        <p:nvPicPr>
          <p:cNvPr id="4" name="Picture 2" descr="https://mms.businesswire.com/media/20130805005402/en/377993/5/SAFeBigPicChart.jpg?download=1">
            <a:extLst>
              <a:ext uri="{FF2B5EF4-FFF2-40B4-BE49-F238E27FC236}">
                <a16:creationId xmlns:a16="http://schemas.microsoft.com/office/drawing/2014/main" id="{18A08781-15CA-41A9-AAE8-47BFC86EDF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07726"/>
            <a:ext cx="5490760" cy="42425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C778D15-EBA8-46F9-968C-5EEF6AFB0B3C}"/>
              </a:ext>
            </a:extLst>
          </p:cNvPr>
          <p:cNvPicPr>
            <a:picLocks noChangeAspect="1"/>
          </p:cNvPicPr>
          <p:nvPr/>
        </p:nvPicPr>
        <p:blipFill>
          <a:blip r:embed="rId3"/>
          <a:stretch>
            <a:fillRect/>
          </a:stretch>
        </p:blipFill>
        <p:spPr>
          <a:xfrm>
            <a:off x="4747933" y="4563691"/>
            <a:ext cx="7152715" cy="1973163"/>
          </a:xfrm>
          <a:prstGeom prst="rect">
            <a:avLst/>
          </a:prstGeom>
        </p:spPr>
      </p:pic>
    </p:spTree>
    <p:extLst>
      <p:ext uri="{BB962C8B-B14F-4D97-AF65-F5344CB8AC3E}">
        <p14:creationId xmlns:p14="http://schemas.microsoft.com/office/powerpoint/2010/main" val="3795803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Software Testing Overview</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Software Testing </a:t>
            </a:r>
            <a:r>
              <a:rPr lang="en-US" sz="2000" dirty="0">
                <a:hlinkClick r:id="rId3"/>
              </a:rPr>
              <a:t>[link]</a:t>
            </a:r>
            <a:r>
              <a:rPr lang="en-US" sz="2000" dirty="0"/>
              <a:t> is important because, if done right, it can help us find and fix problems earlier and make our system delivery process less immobile, rigid, and fragile.</a:t>
            </a:r>
          </a:p>
          <a:p>
            <a:pPr marL="0" indent="0">
              <a:buNone/>
            </a:pPr>
            <a:r>
              <a:rPr lang="en-US" sz="2000" dirty="0"/>
              <a:t>As future Software Engineers , we are going to:</a:t>
            </a:r>
          </a:p>
          <a:p>
            <a:r>
              <a:rPr lang="en-US" sz="2000" dirty="0"/>
              <a:t>Understand testing within the various Software Development Lifecycles</a:t>
            </a:r>
          </a:p>
          <a:p>
            <a:r>
              <a:rPr lang="en-US" sz="2000" dirty="0"/>
              <a:t>Understand testing terminology</a:t>
            </a:r>
          </a:p>
          <a:p>
            <a:r>
              <a:rPr lang="en-US" sz="2000" dirty="0"/>
              <a:t>Know how to develop applications that are easier to test</a:t>
            </a:r>
          </a:p>
          <a:p>
            <a:r>
              <a:rPr lang="en-US" sz="2000" dirty="0"/>
              <a:t>Understand Unit Testing and Automated Testing</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635776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Software Testing “Truths”</a:t>
            </a:r>
          </a:p>
        </p:txBody>
      </p:sp>
      <p:sp>
        <p:nvSpPr>
          <p:cNvPr id="3" name="Content Placeholder 2"/>
          <p:cNvSpPr>
            <a:spLocks noGrp="1"/>
          </p:cNvSpPr>
          <p:nvPr>
            <p:ph idx="1"/>
          </p:nvPr>
        </p:nvSpPr>
        <p:spPr>
          <a:xfrm>
            <a:off x="838198" y="1525772"/>
            <a:ext cx="10515601" cy="4651191"/>
          </a:xfrm>
        </p:spPr>
        <p:txBody>
          <a:bodyPr>
            <a:normAutofit fontScale="32500" lnSpcReduction="20000"/>
          </a:bodyPr>
          <a:lstStyle/>
          <a:p>
            <a:r>
              <a:rPr lang="en-US" sz="5500" dirty="0"/>
              <a:t>Never underestimate the value of good design and implementation (for testability, encapsulation, etc.) on the economics of testing… You can’t afford to test in quality!</a:t>
            </a:r>
          </a:p>
          <a:p>
            <a:r>
              <a:rPr lang="en-US" sz="5500" dirty="0"/>
              <a:t>Defects are exponentially more expensive to fix the longer the exist.</a:t>
            </a:r>
          </a:p>
          <a:p>
            <a:pPr lvl="1">
              <a:buFont typeface="Wingdings" panose="05000000000000000000" pitchFamily="2" charset="2"/>
              <a:buChar char="§"/>
            </a:pPr>
            <a:r>
              <a:rPr lang="en-US" sz="5100" dirty="0"/>
              <a:t>Unit - $200</a:t>
            </a:r>
          </a:p>
          <a:p>
            <a:pPr lvl="1">
              <a:buFont typeface="Wingdings" panose="05000000000000000000" pitchFamily="2" charset="2"/>
              <a:buChar char="§"/>
            </a:pPr>
            <a:r>
              <a:rPr lang="en-US" sz="5100" dirty="0"/>
              <a:t>Integration - $600</a:t>
            </a:r>
          </a:p>
          <a:p>
            <a:pPr lvl="1">
              <a:buFont typeface="Wingdings" panose="05000000000000000000" pitchFamily="2" charset="2"/>
              <a:buChar char="§"/>
            </a:pPr>
            <a:r>
              <a:rPr lang="en-US" sz="5100" dirty="0"/>
              <a:t>User Acceptance - $6,000</a:t>
            </a:r>
          </a:p>
          <a:p>
            <a:pPr lvl="1">
              <a:buFont typeface="Wingdings" panose="05000000000000000000" pitchFamily="2" charset="2"/>
              <a:buChar char="§"/>
            </a:pPr>
            <a:r>
              <a:rPr lang="en-US" sz="5100" dirty="0"/>
              <a:t>Production - $100,000+</a:t>
            </a:r>
          </a:p>
          <a:p>
            <a:r>
              <a:rPr lang="en-US" sz="5500" dirty="0"/>
              <a:t>Performance issues are often the most difficult and expensive defects to fix. They are often not found until the application if running under production load… which is often only when it is in production.</a:t>
            </a:r>
          </a:p>
          <a:p>
            <a:r>
              <a:rPr lang="en-US" sz="5500" dirty="0"/>
              <a:t>The permutations of modern software features, data, tools, environments, etc. quickly becomes unmanageable. Testability needs to be goal of nearly all non-trivial applications. </a:t>
            </a:r>
          </a:p>
          <a:p>
            <a:r>
              <a:rPr lang="en-US" sz="5500" dirty="0"/>
              <a:t>Developers need to be responsible for product quality. Tester should be able to minimize that chance that a defect makes it to production. </a:t>
            </a:r>
          </a:p>
          <a:p>
            <a:r>
              <a:rPr lang="en-US" sz="5500" dirty="0"/>
              <a:t>Dave Cutler of Windows NT fame had a quote. I wish I could remember the exact words, but it went something like, “I hate having testers because they give developers the false hope that someone else can save them from their sins.”</a:t>
            </a:r>
          </a:p>
        </p:txBody>
      </p:sp>
    </p:spTree>
    <p:extLst>
      <p:ext uri="{BB962C8B-B14F-4D97-AF65-F5344CB8AC3E}">
        <p14:creationId xmlns:p14="http://schemas.microsoft.com/office/powerpoint/2010/main" val="497595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Team the “</a:t>
            </a:r>
            <a:r>
              <a:rPr lang="en-US" sz="3600" dirty="0" err="1"/>
              <a:t>Klump</a:t>
            </a:r>
            <a:r>
              <a:rPr lang="en-US" sz="3600" dirty="0"/>
              <a:t>” Product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Our “</a:t>
            </a:r>
            <a:r>
              <a:rPr lang="en-US" sz="2000" dirty="0" err="1"/>
              <a:t>Klump</a:t>
            </a:r>
            <a:r>
              <a:rPr lang="en-US" sz="2000" dirty="0"/>
              <a:t>” product should include:</a:t>
            </a:r>
          </a:p>
          <a:p>
            <a:pPr marL="457200" indent="-457200">
              <a:spcBef>
                <a:spcPts val="600"/>
              </a:spcBef>
              <a:buFont typeface="+mj-lt"/>
              <a:buAutoNum type="arabicPeriod"/>
            </a:pPr>
            <a:r>
              <a:rPr lang="en-US" sz="2000" dirty="0"/>
              <a:t>Reading each team member’s “My Information” JSON files from each of their Personal Static Websites</a:t>
            </a:r>
          </a:p>
          <a:p>
            <a:pPr marL="457200" indent="-457200">
              <a:spcBef>
                <a:spcPts val="600"/>
              </a:spcBef>
              <a:buFont typeface="+mj-lt"/>
              <a:buAutoNum type="arabicPeriod"/>
            </a:pPr>
            <a:r>
              <a:rPr lang="en-US" sz="2000" dirty="0"/>
              <a:t>Validating of JSON formats</a:t>
            </a:r>
          </a:p>
          <a:p>
            <a:pPr marL="457200" indent="-457200">
              <a:spcBef>
                <a:spcPts val="600"/>
              </a:spcBef>
              <a:buFont typeface="+mj-lt"/>
              <a:buAutoNum type="arabicPeriod"/>
            </a:pPr>
            <a:r>
              <a:rPr lang="en-US" sz="2000" dirty="0"/>
              <a:t>Publishing the consolidated data to a simple HTML/JavaScript web page</a:t>
            </a:r>
          </a:p>
          <a:p>
            <a:pPr marL="457200" indent="-457200">
              <a:spcBef>
                <a:spcPts val="600"/>
              </a:spcBef>
              <a:buFont typeface="+mj-lt"/>
              <a:buAutoNum type="arabicPeriod"/>
            </a:pPr>
            <a:r>
              <a:rPr lang="en-US" sz="2000" dirty="0"/>
              <a:t>Consolidating the data into a multi-person Class standard JSON format… note that to make the format simpler, we can limit roles to 3 roles (role1, role2, and role3)… Product Architect to lead</a:t>
            </a:r>
          </a:p>
          <a:p>
            <a:pPr marL="457200" indent="-457200">
              <a:spcBef>
                <a:spcPts val="600"/>
              </a:spcBef>
              <a:buFont typeface="+mj-lt"/>
              <a:buAutoNum type="arabicPeriod"/>
            </a:pPr>
            <a:r>
              <a:rPr lang="en-US" sz="2000" dirty="0"/>
              <a:t>Publishing the consolidated data to a Web Service that returns the standard multi-person JSON format </a:t>
            </a:r>
          </a:p>
          <a:p>
            <a:pPr marL="457200" indent="-457200">
              <a:spcBef>
                <a:spcPts val="600"/>
              </a:spcBef>
              <a:buFont typeface="+mj-lt"/>
              <a:buAutoNum type="arabicPeriod"/>
            </a:pPr>
            <a:r>
              <a:rPr lang="en-US" sz="2000" dirty="0"/>
              <a:t>Include current time and last time each individuals information was last updated in the multi-person JSON response</a:t>
            </a:r>
          </a:p>
          <a:p>
            <a:pPr marL="457200" indent="-457200">
              <a:spcBef>
                <a:spcPts val="600"/>
              </a:spcBef>
              <a:buFont typeface="+mj-lt"/>
              <a:buAutoNum type="arabicPeriod"/>
            </a:pPr>
            <a:r>
              <a:rPr lang="en-US" sz="2000" dirty="0"/>
              <a:t>Testing mode to validate and report JSON formatting errors</a:t>
            </a:r>
          </a:p>
          <a:p>
            <a:pPr marL="457200" indent="-457200">
              <a:spcBef>
                <a:spcPts val="600"/>
              </a:spcBef>
              <a:buFont typeface="+mj-lt"/>
              <a:buAutoNum type="arabicPeriod"/>
            </a:pPr>
            <a:r>
              <a:rPr lang="en-US" sz="2000" dirty="0"/>
              <a:t>Implement 30 minute caching and forced refresh</a:t>
            </a:r>
          </a:p>
          <a:p>
            <a:pPr marL="457200" indent="-457200">
              <a:spcBef>
                <a:spcPts val="600"/>
              </a:spcBef>
              <a:buFont typeface="+mj-lt"/>
              <a:buAutoNum type="arabicPeriod"/>
            </a:pPr>
            <a:r>
              <a:rPr lang="en-US" sz="2000" dirty="0"/>
              <a:t>Solid Development (each team member), Test (team), and Production sites (team)</a:t>
            </a:r>
          </a:p>
        </p:txBody>
      </p:sp>
    </p:spTree>
    <p:extLst>
      <p:ext uri="{BB962C8B-B14F-4D97-AF65-F5344CB8AC3E}">
        <p14:creationId xmlns:p14="http://schemas.microsoft.com/office/powerpoint/2010/main" val="12661870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3461563"/>
          </a:xfrm>
        </p:spPr>
        <p:txBody>
          <a:bodyPr>
            <a:normAutofit/>
          </a:bodyPr>
          <a:lstStyle/>
          <a:p>
            <a:r>
              <a:rPr lang="en-US" sz="4800" dirty="0"/>
              <a:t>Questions about Test?</a:t>
            </a:r>
            <a:br>
              <a:rPr lang="en-US" sz="4800" dirty="0"/>
            </a:br>
            <a:endParaRPr lang="en-US" sz="4800" dirty="0"/>
          </a:p>
        </p:txBody>
      </p:sp>
    </p:spTree>
    <p:extLst>
      <p:ext uri="{BB962C8B-B14F-4D97-AF65-F5344CB8AC3E}">
        <p14:creationId xmlns:p14="http://schemas.microsoft.com/office/powerpoint/2010/main" val="17354792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3461563"/>
          </a:xfrm>
        </p:spPr>
        <p:txBody>
          <a:bodyPr>
            <a:normAutofit/>
          </a:bodyPr>
          <a:lstStyle/>
          <a:p>
            <a:r>
              <a:rPr lang="en-US" sz="4800" dirty="0"/>
              <a:t>Software Metrics, Estimating, and Measuring Output</a:t>
            </a:r>
            <a:br>
              <a:rPr lang="en-US" sz="4800" dirty="0"/>
            </a:br>
            <a:endParaRPr lang="en-US" sz="4800" dirty="0"/>
          </a:p>
        </p:txBody>
      </p:sp>
      <p:sp>
        <p:nvSpPr>
          <p:cNvPr id="3" name="Rectangle 2">
            <a:extLst>
              <a:ext uri="{FF2B5EF4-FFF2-40B4-BE49-F238E27FC236}">
                <a16:creationId xmlns:a16="http://schemas.microsoft.com/office/drawing/2014/main" id="{B0725172-65C6-4D41-AFCA-1A6736253E1E}"/>
              </a:ext>
            </a:extLst>
          </p:cNvPr>
          <p:cNvSpPr/>
          <p:nvPr/>
        </p:nvSpPr>
        <p:spPr>
          <a:xfrm>
            <a:off x="5549153" y="4583927"/>
            <a:ext cx="6096000" cy="1477328"/>
          </a:xfrm>
          <a:prstGeom prst="rect">
            <a:avLst/>
          </a:prstGeom>
        </p:spPr>
        <p:txBody>
          <a:bodyPr>
            <a:spAutoFit/>
          </a:bodyPr>
          <a:lstStyle/>
          <a:p>
            <a:r>
              <a:rPr lang="en-US" dirty="0"/>
              <a:t>A model is a simplification or approximation of reality and hence will not reflect all of reality. ... Box noted that </a:t>
            </a:r>
            <a:r>
              <a:rPr lang="en-US" b="1" u="sng" dirty="0"/>
              <a:t>“all models are wrong, but some are useful.” </a:t>
            </a:r>
            <a:r>
              <a:rPr lang="en-US" dirty="0"/>
              <a:t>While a model can never be “truth,” a model might be ranked from very useful, to useful, to somewhat useful to, finally, essentially useless. – George Box</a:t>
            </a:r>
          </a:p>
        </p:txBody>
      </p:sp>
    </p:spTree>
    <p:extLst>
      <p:ext uri="{BB962C8B-B14F-4D97-AF65-F5344CB8AC3E}">
        <p14:creationId xmlns:p14="http://schemas.microsoft.com/office/powerpoint/2010/main" val="2056399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Metrics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What makes a good metric?</a:t>
            </a:r>
          </a:p>
          <a:p>
            <a:r>
              <a:rPr lang="en-US" sz="2000" dirty="0"/>
              <a:t>Easy to measure and understand</a:t>
            </a:r>
          </a:p>
          <a:p>
            <a:r>
              <a:rPr lang="en-US" sz="2000" dirty="0"/>
              <a:t>Good approximation of reality… good correlation to performance</a:t>
            </a:r>
          </a:p>
          <a:p>
            <a:r>
              <a:rPr lang="en-US" sz="2000" dirty="0"/>
              <a:t>Drives positive behavior/action</a:t>
            </a:r>
          </a:p>
          <a:p>
            <a:r>
              <a:rPr lang="en-US" sz="2000" dirty="0"/>
              <a:t>Discourages “gaming the system”… and the impact of “gaming” is limited</a:t>
            </a:r>
          </a:p>
          <a:p>
            <a:r>
              <a:rPr lang="en-US" sz="2000" dirty="0"/>
              <a:t>Meaningful to the group that can impact the measurement</a:t>
            </a:r>
          </a:p>
          <a:p>
            <a:r>
              <a:rPr lang="en-US" sz="2000" dirty="0"/>
              <a:t>Comparable to other teams or companies</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3878659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Common Metrics for Software Development</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Line of code per time-period</a:t>
            </a:r>
          </a:p>
          <a:p>
            <a:r>
              <a:rPr lang="en-US" sz="2000" dirty="0"/>
              <a:t>On-time</a:t>
            </a:r>
          </a:p>
          <a:p>
            <a:r>
              <a:rPr lang="en-US" sz="2000" dirty="0"/>
              <a:t>On-budget</a:t>
            </a:r>
          </a:p>
          <a:p>
            <a:r>
              <a:rPr lang="en-US" sz="2000" dirty="0"/>
              <a:t>… Scope delivered</a:t>
            </a:r>
          </a:p>
          <a:p>
            <a:r>
              <a:rPr lang="en-US" sz="2000" dirty="0"/>
              <a:t>Defects</a:t>
            </a:r>
          </a:p>
          <a:p>
            <a:r>
              <a:rPr lang="en-US" sz="2000" dirty="0"/>
              <a:t>Weighted Defects</a:t>
            </a:r>
          </a:p>
          <a:p>
            <a:r>
              <a:rPr lang="en-US" sz="2000" dirty="0"/>
              <a:t>Weighted Defects per unit delivered</a:t>
            </a:r>
          </a:p>
          <a:p>
            <a:r>
              <a:rPr lang="en-US" sz="2000" dirty="0"/>
              <a:t>Unit delivered per hour/day/month… per person</a:t>
            </a:r>
          </a:p>
          <a:p>
            <a:r>
              <a:rPr lang="en-US" sz="2000" dirty="0"/>
              <a:t>Unit delivered per hour/day/month… per dollar</a:t>
            </a:r>
          </a:p>
          <a:p>
            <a:pPr marL="0" indent="0">
              <a:buNone/>
            </a:pPr>
            <a:endParaRPr lang="en-US" sz="2000" dirty="0"/>
          </a:p>
          <a:p>
            <a:pPr marL="0" indent="0">
              <a:buNone/>
            </a:pPr>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262037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Team the “</a:t>
            </a:r>
            <a:r>
              <a:rPr lang="en-US" sz="3600" dirty="0" err="1"/>
              <a:t>Klump</a:t>
            </a:r>
            <a:r>
              <a:rPr lang="en-US" sz="3600" dirty="0"/>
              <a:t>” Product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Our “</a:t>
            </a:r>
            <a:r>
              <a:rPr lang="en-US" sz="2000" dirty="0" err="1"/>
              <a:t>Klump</a:t>
            </a:r>
            <a:r>
              <a:rPr lang="en-US" sz="2000" dirty="0"/>
              <a:t>” product should include:</a:t>
            </a:r>
          </a:p>
          <a:p>
            <a:pPr marL="457200" indent="-457200">
              <a:spcBef>
                <a:spcPts val="600"/>
              </a:spcBef>
              <a:buFont typeface="+mj-lt"/>
              <a:buAutoNum type="arabicPeriod"/>
            </a:pPr>
            <a:r>
              <a:rPr lang="en-US" sz="2000" dirty="0"/>
              <a:t>Reading each team member’s “My Information” JSON files from each of their Personal Static Websites</a:t>
            </a:r>
          </a:p>
          <a:p>
            <a:pPr marL="457200" indent="-457200">
              <a:spcBef>
                <a:spcPts val="600"/>
              </a:spcBef>
              <a:buFont typeface="+mj-lt"/>
              <a:buAutoNum type="arabicPeriod"/>
            </a:pPr>
            <a:r>
              <a:rPr lang="en-US" sz="2000" dirty="0"/>
              <a:t>Validating of JSON formats</a:t>
            </a:r>
          </a:p>
          <a:p>
            <a:pPr marL="457200" indent="-457200">
              <a:spcBef>
                <a:spcPts val="600"/>
              </a:spcBef>
              <a:buFont typeface="+mj-lt"/>
              <a:buAutoNum type="arabicPeriod"/>
            </a:pPr>
            <a:r>
              <a:rPr lang="en-US" sz="2000" dirty="0"/>
              <a:t>Publishing the consolidated data to a simple HTML/JavaScript web page</a:t>
            </a:r>
          </a:p>
          <a:p>
            <a:pPr marL="457200" indent="-457200">
              <a:spcBef>
                <a:spcPts val="600"/>
              </a:spcBef>
              <a:buFont typeface="+mj-lt"/>
              <a:buAutoNum type="arabicPeriod"/>
            </a:pPr>
            <a:r>
              <a:rPr lang="en-US" sz="2000" dirty="0"/>
              <a:t>Consolidating the data into a multi-person Class standard JSON format… note that to make the format simpler, we can limit roles to 3 roles (role1, role2, and role3)… Product Architect to lead</a:t>
            </a:r>
          </a:p>
          <a:p>
            <a:pPr marL="457200" indent="-457200">
              <a:spcBef>
                <a:spcPts val="600"/>
              </a:spcBef>
              <a:buFont typeface="+mj-lt"/>
              <a:buAutoNum type="arabicPeriod"/>
            </a:pPr>
            <a:r>
              <a:rPr lang="en-US" sz="2000" dirty="0"/>
              <a:t>Publishing the consolidated data to a Web Service that returns the standard multi-person JSON format </a:t>
            </a:r>
          </a:p>
          <a:p>
            <a:pPr marL="457200" indent="-457200">
              <a:spcBef>
                <a:spcPts val="600"/>
              </a:spcBef>
              <a:buFont typeface="+mj-lt"/>
              <a:buAutoNum type="arabicPeriod"/>
            </a:pPr>
            <a:r>
              <a:rPr lang="en-US" sz="2000" dirty="0"/>
              <a:t>Include current time and last time each individuals information was last updated in the multi-person JSON response</a:t>
            </a:r>
          </a:p>
          <a:p>
            <a:pPr marL="457200" indent="-457200">
              <a:spcBef>
                <a:spcPts val="600"/>
              </a:spcBef>
              <a:buFont typeface="+mj-lt"/>
              <a:buAutoNum type="arabicPeriod"/>
            </a:pPr>
            <a:r>
              <a:rPr lang="en-US" sz="2000" dirty="0"/>
              <a:t>Testing mode to validate and report JSON formatting errors</a:t>
            </a:r>
          </a:p>
          <a:p>
            <a:pPr marL="457200" indent="-457200">
              <a:spcBef>
                <a:spcPts val="600"/>
              </a:spcBef>
              <a:buFont typeface="+mj-lt"/>
              <a:buAutoNum type="arabicPeriod"/>
            </a:pPr>
            <a:r>
              <a:rPr lang="en-US" sz="2000" dirty="0"/>
              <a:t>Implement 30 minute caching and forced refresh</a:t>
            </a:r>
          </a:p>
          <a:p>
            <a:pPr marL="457200" indent="-457200">
              <a:spcBef>
                <a:spcPts val="600"/>
              </a:spcBef>
              <a:buFont typeface="+mj-lt"/>
              <a:buAutoNum type="arabicPeriod"/>
            </a:pPr>
            <a:r>
              <a:rPr lang="en-US" sz="2000" dirty="0"/>
              <a:t>Solid Development (each team member), Test (team), and Production sites (team)</a:t>
            </a:r>
          </a:p>
        </p:txBody>
      </p:sp>
    </p:spTree>
    <p:extLst>
      <p:ext uri="{BB962C8B-B14F-4D97-AF65-F5344CB8AC3E}">
        <p14:creationId xmlns:p14="http://schemas.microsoft.com/office/powerpoint/2010/main" val="37544926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Common Metrics for Agile Software Development</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Story Points per Sprint per person</a:t>
            </a:r>
          </a:p>
          <a:p>
            <a:r>
              <a:rPr lang="en-US" sz="2000" dirty="0"/>
              <a:t>Say/Do ratio</a:t>
            </a:r>
          </a:p>
          <a:p>
            <a:r>
              <a:rPr lang="en-US" sz="2000" dirty="0"/>
              <a:t>Story Points delivered per Sprint… change in Story Points delivered per Sprint</a:t>
            </a:r>
          </a:p>
          <a:p>
            <a:r>
              <a:rPr lang="en-US" sz="2000" dirty="0"/>
              <a:t>Team versatility</a:t>
            </a:r>
          </a:p>
          <a:p>
            <a:r>
              <a:rPr lang="en-US" sz="2000" dirty="0"/>
              <a:t>Percent coverage with automated testing… or TDD</a:t>
            </a:r>
          </a:p>
          <a:p>
            <a:r>
              <a:rPr lang="en-US" sz="2000" dirty="0"/>
              <a:t>Satisfaction surveys (internal or external)</a:t>
            </a:r>
          </a:p>
          <a:p>
            <a:r>
              <a:rPr lang="en-US" sz="2000" dirty="0"/>
              <a:t>Eric’s Favorite: Weighted Defect Density per 10,000 hours worked… production </a:t>
            </a:r>
          </a:p>
          <a:p>
            <a:pPr marL="0" indent="0">
              <a:buNone/>
            </a:pPr>
            <a:endParaRPr lang="en-US" sz="2000" dirty="0"/>
          </a:p>
          <a:p>
            <a:endParaRPr lang="en-US" sz="2000" dirty="0"/>
          </a:p>
          <a:p>
            <a:pPr marL="0" indent="0">
              <a:buNone/>
            </a:pPr>
            <a:endParaRPr lang="en-US" sz="2000" dirty="0"/>
          </a:p>
          <a:p>
            <a:pPr marL="0" indent="0">
              <a:buNone/>
            </a:pPr>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6235933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Metrics Recommendations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Distinguish between organizational level, team level, and team roll-up metrics</a:t>
            </a:r>
          </a:p>
          <a:p>
            <a:r>
              <a:rPr lang="en-US" sz="2000" dirty="0"/>
              <a:t>Distinguish between optional and mandatory metrics (</a:t>
            </a:r>
            <a:r>
              <a:rPr lang="en-US" sz="2000" u="sng" dirty="0"/>
              <a:t>insist</a:t>
            </a:r>
            <a:r>
              <a:rPr lang="en-US" sz="2000" dirty="0"/>
              <a:t> on compliance with mandatory)</a:t>
            </a:r>
          </a:p>
          <a:p>
            <a:r>
              <a:rPr lang="en-US" sz="2000" dirty="0"/>
              <a:t>Start small… very few but high quality mandatory metrics</a:t>
            </a:r>
          </a:p>
          <a:p>
            <a:r>
              <a:rPr lang="en-US" sz="2000" dirty="0"/>
              <a:t>Provide and reward (and insist on) transparency</a:t>
            </a:r>
          </a:p>
          <a:p>
            <a:r>
              <a:rPr lang="en-US" sz="2000" dirty="0"/>
              <a:t>NEVER use metrics to punish a team… reward them for being transparent with painful metrics</a:t>
            </a:r>
          </a:p>
          <a:p>
            <a:r>
              <a:rPr lang="en-US" sz="2000" dirty="0"/>
              <a:t>Promote metrics that are working well for several teams to roll-up and/or mandatory metrics</a:t>
            </a:r>
          </a:p>
          <a:p>
            <a:r>
              <a:rPr lang="en-US" sz="2000" dirty="0"/>
              <a:t>Be VERY careful about metrics that attempt to directly or indirectly measure productivity across teams… they are complex, expensive, have low confidence, and can cause negative behavior</a:t>
            </a:r>
          </a:p>
          <a:p>
            <a:r>
              <a:rPr lang="en-US" sz="2000" dirty="0"/>
              <a:t>Consider productivity improvement metrics as a less painful alternative</a:t>
            </a:r>
          </a:p>
          <a:p>
            <a:endParaRPr lang="en-US" sz="2000" dirty="0"/>
          </a:p>
          <a:p>
            <a:pPr marL="0" indent="0">
              <a:buNone/>
            </a:pPr>
            <a:r>
              <a:rPr lang="en-US" sz="2000" dirty="0"/>
              <a:t> </a:t>
            </a:r>
          </a:p>
          <a:p>
            <a:pPr marL="0" indent="0">
              <a:buNone/>
            </a:pPr>
            <a:endParaRPr lang="en-US" sz="2000" dirty="0"/>
          </a:p>
          <a:p>
            <a:endParaRPr lang="en-US" sz="2000" dirty="0"/>
          </a:p>
          <a:p>
            <a:pPr marL="0" indent="0">
              <a:buNone/>
            </a:pPr>
            <a:endParaRPr lang="en-US" sz="2000" dirty="0"/>
          </a:p>
          <a:p>
            <a:pPr marL="0" indent="0">
              <a:buNone/>
            </a:pPr>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9058310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Measuring Team Output… and Estimating/Planning</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Be wary! </a:t>
            </a:r>
          </a:p>
          <a:p>
            <a:r>
              <a:rPr lang="en-US" sz="2000" dirty="0"/>
              <a:t>Story Points</a:t>
            </a:r>
          </a:p>
          <a:p>
            <a:r>
              <a:rPr lang="en-US" sz="2000" dirty="0"/>
              <a:t>Use Case Points</a:t>
            </a:r>
          </a:p>
          <a:p>
            <a:r>
              <a:rPr lang="en-US" sz="2000" dirty="0"/>
              <a:t>Function Points</a:t>
            </a:r>
          </a:p>
          <a:p>
            <a:pPr marL="0" indent="0">
              <a:buNone/>
            </a:pPr>
            <a:endParaRPr lang="en-US" sz="2000" dirty="0"/>
          </a:p>
          <a:p>
            <a:pPr marL="0" indent="0">
              <a:buNone/>
            </a:pPr>
            <a:endParaRPr lang="en-US" sz="2000" dirty="0"/>
          </a:p>
          <a:p>
            <a:endParaRPr lang="en-US" sz="2000" dirty="0"/>
          </a:p>
          <a:p>
            <a:pPr marL="0" indent="0">
              <a:buNone/>
            </a:pPr>
            <a:endParaRPr lang="en-US" sz="2000" dirty="0"/>
          </a:p>
          <a:p>
            <a:pPr marL="0" indent="0">
              <a:buNone/>
            </a:pPr>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9106110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808793"/>
          </a:xfrm>
        </p:spPr>
        <p:txBody>
          <a:bodyPr>
            <a:normAutofit/>
          </a:bodyPr>
          <a:lstStyle/>
          <a:p>
            <a:r>
              <a:rPr lang="en-US" sz="4800" dirty="0"/>
              <a:t>Lab (report-out at 12:08)</a:t>
            </a:r>
          </a:p>
        </p:txBody>
      </p:sp>
      <p:sp>
        <p:nvSpPr>
          <p:cNvPr id="3" name="Content Placeholder 2">
            <a:extLst>
              <a:ext uri="{FF2B5EF4-FFF2-40B4-BE49-F238E27FC236}">
                <a16:creationId xmlns:a16="http://schemas.microsoft.com/office/drawing/2014/main" id="{384C868E-346E-4359-BF4F-AAEC6F6AA8BC}"/>
              </a:ext>
            </a:extLst>
          </p:cNvPr>
          <p:cNvSpPr txBox="1">
            <a:spLocks/>
          </p:cNvSpPr>
          <p:nvPr/>
        </p:nvSpPr>
        <p:spPr>
          <a:xfrm>
            <a:off x="838199" y="2019869"/>
            <a:ext cx="10515601" cy="471522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1800" u="sng" dirty="0"/>
              <a:t>Lab Activities:</a:t>
            </a:r>
          </a:p>
          <a:p>
            <a:pPr marL="457200" indent="-457200" algn="l">
              <a:spcBef>
                <a:spcPts val="600"/>
              </a:spcBef>
              <a:buFont typeface="+mj-lt"/>
              <a:buAutoNum type="arabicPeriod"/>
            </a:pPr>
            <a:r>
              <a:rPr lang="en-US" sz="1800" dirty="0"/>
              <a:t>The </a:t>
            </a:r>
            <a:r>
              <a:rPr lang="en-US" sz="1800" dirty="0" err="1"/>
              <a:t>Klump</a:t>
            </a:r>
            <a:endParaRPr lang="en-US" sz="1400" dirty="0"/>
          </a:p>
        </p:txBody>
      </p:sp>
    </p:spTree>
    <p:extLst>
      <p:ext uri="{BB962C8B-B14F-4D97-AF65-F5344CB8AC3E}">
        <p14:creationId xmlns:p14="http://schemas.microsoft.com/office/powerpoint/2010/main" val="15148818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3461563"/>
          </a:xfrm>
        </p:spPr>
        <p:txBody>
          <a:bodyPr>
            <a:normAutofit/>
          </a:bodyPr>
          <a:lstStyle/>
          <a:p>
            <a:r>
              <a:rPr lang="en-US" sz="4800" dirty="0"/>
              <a:t>Lab Report-out &amp; Wrap-up</a:t>
            </a:r>
            <a:br>
              <a:rPr lang="en-US" sz="4800" dirty="0"/>
            </a:br>
            <a:endParaRPr lang="en-US" sz="4800" dirty="0"/>
          </a:p>
        </p:txBody>
      </p:sp>
    </p:spTree>
    <p:extLst>
      <p:ext uri="{BB962C8B-B14F-4D97-AF65-F5344CB8AC3E}">
        <p14:creationId xmlns:p14="http://schemas.microsoft.com/office/powerpoint/2010/main" val="36237601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Scrum-of-Scrums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 that you need help from outside the team to resolve? </a:t>
            </a:r>
          </a:p>
        </p:txBody>
      </p:sp>
    </p:spTree>
    <p:extLst>
      <p:ext uri="{BB962C8B-B14F-4D97-AF65-F5344CB8AC3E}">
        <p14:creationId xmlns:p14="http://schemas.microsoft.com/office/powerpoint/2010/main" val="3187090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3461563"/>
          </a:xfrm>
        </p:spPr>
        <p:txBody>
          <a:bodyPr>
            <a:normAutofit/>
          </a:bodyPr>
          <a:lstStyle/>
          <a:p>
            <a:r>
              <a:rPr lang="en-US" sz="4800" dirty="0"/>
              <a:t>Node.js on Azure Presentation</a:t>
            </a:r>
            <a:br>
              <a:rPr lang="en-US" sz="4800" dirty="0"/>
            </a:br>
            <a:endParaRPr lang="en-US" sz="4800" dirty="0"/>
          </a:p>
        </p:txBody>
      </p:sp>
    </p:spTree>
    <p:extLst>
      <p:ext uri="{BB962C8B-B14F-4D97-AF65-F5344CB8AC3E}">
        <p14:creationId xmlns:p14="http://schemas.microsoft.com/office/powerpoint/2010/main" val="2907307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15360"/>
            <a:ext cx="9144000" cy="724621"/>
          </a:xfrm>
        </p:spPr>
        <p:txBody>
          <a:bodyPr>
            <a:normAutofit fontScale="90000"/>
          </a:bodyPr>
          <a:lstStyle/>
          <a:p>
            <a:r>
              <a:rPr lang="en-US" sz="4800" dirty="0"/>
              <a:t>Review Release/PSI Planning</a:t>
            </a:r>
          </a:p>
        </p:txBody>
      </p:sp>
      <p:graphicFrame>
        <p:nvGraphicFramePr>
          <p:cNvPr id="3" name="Table 2">
            <a:extLst>
              <a:ext uri="{FF2B5EF4-FFF2-40B4-BE49-F238E27FC236}">
                <a16:creationId xmlns:a16="http://schemas.microsoft.com/office/drawing/2014/main" id="{22F9EFFB-415C-4D5D-9229-B25E3C22178C}"/>
              </a:ext>
            </a:extLst>
          </p:cNvPr>
          <p:cNvGraphicFramePr>
            <a:graphicFrameLocks noGrp="1"/>
          </p:cNvGraphicFramePr>
          <p:nvPr>
            <p:extLst>
              <p:ext uri="{D42A27DB-BD31-4B8C-83A1-F6EECF244321}">
                <p14:modId xmlns:p14="http://schemas.microsoft.com/office/powerpoint/2010/main" val="474962744"/>
              </p:ext>
            </p:extLst>
          </p:nvPr>
        </p:nvGraphicFramePr>
        <p:xfrm>
          <a:off x="889745" y="3239981"/>
          <a:ext cx="10412510" cy="1492128"/>
        </p:xfrm>
        <a:graphic>
          <a:graphicData uri="http://schemas.openxmlformats.org/drawingml/2006/table">
            <a:tbl>
              <a:tblPr firstRow="1" bandRow="1">
                <a:tableStyleId>{5C22544A-7EE6-4342-B048-85BDC9FD1C3A}</a:tableStyleId>
              </a:tblPr>
              <a:tblGrid>
                <a:gridCol w="2082502">
                  <a:extLst>
                    <a:ext uri="{9D8B030D-6E8A-4147-A177-3AD203B41FA5}">
                      <a16:colId xmlns:a16="http://schemas.microsoft.com/office/drawing/2014/main" val="3176287496"/>
                    </a:ext>
                  </a:extLst>
                </a:gridCol>
                <a:gridCol w="2082502">
                  <a:extLst>
                    <a:ext uri="{9D8B030D-6E8A-4147-A177-3AD203B41FA5}">
                      <a16:colId xmlns:a16="http://schemas.microsoft.com/office/drawing/2014/main" val="184866708"/>
                    </a:ext>
                  </a:extLst>
                </a:gridCol>
                <a:gridCol w="2082502">
                  <a:extLst>
                    <a:ext uri="{9D8B030D-6E8A-4147-A177-3AD203B41FA5}">
                      <a16:colId xmlns:a16="http://schemas.microsoft.com/office/drawing/2014/main" val="1665691578"/>
                    </a:ext>
                  </a:extLst>
                </a:gridCol>
                <a:gridCol w="2082502">
                  <a:extLst>
                    <a:ext uri="{9D8B030D-6E8A-4147-A177-3AD203B41FA5}">
                      <a16:colId xmlns:a16="http://schemas.microsoft.com/office/drawing/2014/main" val="4230300785"/>
                    </a:ext>
                  </a:extLst>
                </a:gridCol>
                <a:gridCol w="2082502">
                  <a:extLst>
                    <a:ext uri="{9D8B030D-6E8A-4147-A177-3AD203B41FA5}">
                      <a16:colId xmlns:a16="http://schemas.microsoft.com/office/drawing/2014/main" val="987859751"/>
                    </a:ext>
                  </a:extLst>
                </a:gridCol>
              </a:tblGrid>
              <a:tr h="373032">
                <a:tc>
                  <a:txBody>
                    <a:bodyPr/>
                    <a:lstStyle/>
                    <a:p>
                      <a:endParaRPr lang="en-US" sz="1600"/>
                    </a:p>
                  </a:txBody>
                  <a:tcPr/>
                </a:tc>
                <a:tc>
                  <a:txBody>
                    <a:bodyPr/>
                    <a:lstStyle/>
                    <a:p>
                      <a:r>
                        <a:rPr lang="en-US" sz="1600" dirty="0"/>
                        <a:t>Product Manager</a:t>
                      </a:r>
                    </a:p>
                  </a:txBody>
                  <a:tcPr/>
                </a:tc>
                <a:tc>
                  <a:txBody>
                    <a:bodyPr/>
                    <a:lstStyle/>
                    <a:p>
                      <a:r>
                        <a:rPr lang="en-US" sz="1600" dirty="0"/>
                        <a:t>Project Manager</a:t>
                      </a:r>
                    </a:p>
                  </a:txBody>
                  <a:tcPr/>
                </a:tc>
                <a:tc>
                  <a:txBody>
                    <a:bodyPr/>
                    <a:lstStyle/>
                    <a:p>
                      <a:r>
                        <a:rPr lang="en-US" sz="1600" dirty="0"/>
                        <a:t>Product Architect</a:t>
                      </a:r>
                    </a:p>
                  </a:txBody>
                  <a:tcPr/>
                </a:tc>
                <a:tc>
                  <a:txBody>
                    <a:bodyPr/>
                    <a:lstStyle/>
                    <a:p>
                      <a:r>
                        <a:rPr lang="en-US" sz="1600" dirty="0"/>
                        <a:t>UI Designer</a:t>
                      </a:r>
                    </a:p>
                  </a:txBody>
                  <a:tcPr/>
                </a:tc>
                <a:extLst>
                  <a:ext uri="{0D108BD9-81ED-4DB2-BD59-A6C34878D82A}">
                    <a16:rowId xmlns:a16="http://schemas.microsoft.com/office/drawing/2014/main" val="3651987118"/>
                  </a:ext>
                </a:extLst>
              </a:tr>
              <a:tr h="373032">
                <a:tc>
                  <a:txBody>
                    <a:bodyPr/>
                    <a:lstStyle/>
                    <a:p>
                      <a:r>
                        <a:rPr lang="en-US" sz="1600" dirty="0"/>
                        <a:t>Sprint 4</a:t>
                      </a:r>
                    </a:p>
                  </a:txBody>
                  <a:tcPr/>
                </a:tc>
                <a:tc>
                  <a:txBody>
                    <a:bodyPr/>
                    <a:lstStyle/>
                    <a:p>
                      <a:r>
                        <a:rPr lang="en-US" sz="1600" dirty="0"/>
                        <a:t>Eric (Pogue)</a:t>
                      </a:r>
                    </a:p>
                  </a:txBody>
                  <a:tcPr/>
                </a:tc>
                <a:tc>
                  <a:txBody>
                    <a:bodyPr/>
                    <a:lstStyle/>
                    <a:p>
                      <a:r>
                        <a:rPr lang="en-US" sz="1600" dirty="0"/>
                        <a:t>Alex (Jonic)</a:t>
                      </a:r>
                    </a:p>
                  </a:txBody>
                  <a:tcPr/>
                </a:tc>
                <a:tc>
                  <a:txBody>
                    <a:bodyPr/>
                    <a:lstStyle/>
                    <a:p>
                      <a:r>
                        <a:rPr lang="en-US" sz="1600" dirty="0"/>
                        <a:t>John (Laschober)</a:t>
                      </a:r>
                    </a:p>
                  </a:txBody>
                  <a:tcPr/>
                </a:tc>
                <a:tc>
                  <a:txBody>
                    <a:bodyPr/>
                    <a:lstStyle/>
                    <a:p>
                      <a:r>
                        <a:rPr lang="en-US" sz="1600" dirty="0"/>
                        <a:t>Chas (Logue)</a:t>
                      </a:r>
                    </a:p>
                  </a:txBody>
                  <a:tcPr/>
                </a:tc>
                <a:extLst>
                  <a:ext uri="{0D108BD9-81ED-4DB2-BD59-A6C34878D82A}">
                    <a16:rowId xmlns:a16="http://schemas.microsoft.com/office/drawing/2014/main" val="2574240619"/>
                  </a:ext>
                </a:extLst>
              </a:tr>
              <a:tr h="373032">
                <a:tc>
                  <a:txBody>
                    <a:bodyPr/>
                    <a:lstStyle/>
                    <a:p>
                      <a:r>
                        <a:rPr lang="en-US" sz="1600" dirty="0"/>
                        <a:t>Sprint 5</a:t>
                      </a:r>
                    </a:p>
                  </a:txBody>
                  <a:tcPr/>
                </a:tc>
                <a:tc>
                  <a:txBody>
                    <a:bodyPr/>
                    <a:lstStyle/>
                    <a:p>
                      <a:r>
                        <a:rPr lang="en-US" sz="1600" dirty="0"/>
                        <a:t>Joe (Van Luyk)</a:t>
                      </a:r>
                    </a:p>
                  </a:txBody>
                  <a:tcPr/>
                </a:tc>
                <a:tc>
                  <a:txBody>
                    <a:bodyPr/>
                    <a:lstStyle/>
                    <a:p>
                      <a:r>
                        <a:rPr lang="en-US" sz="1600" dirty="0"/>
                        <a:t>Jordon (Elmer)</a:t>
                      </a:r>
                    </a:p>
                  </a:txBody>
                  <a:tcPr/>
                </a:tc>
                <a:tc>
                  <a:txBody>
                    <a:bodyPr/>
                    <a:lstStyle/>
                    <a:p>
                      <a:r>
                        <a:rPr lang="en-US" sz="1600" dirty="0"/>
                        <a:t>Quinn (Stratton)</a:t>
                      </a:r>
                    </a:p>
                  </a:txBody>
                  <a:tcPr/>
                </a:tc>
                <a:tc>
                  <a:txBody>
                    <a:bodyPr/>
                    <a:lstStyle/>
                    <a:p>
                      <a:r>
                        <a:rPr lang="en-US" sz="1600" dirty="0"/>
                        <a:t>Jace (Horner)</a:t>
                      </a:r>
                    </a:p>
                  </a:txBody>
                  <a:tcPr/>
                </a:tc>
                <a:extLst>
                  <a:ext uri="{0D108BD9-81ED-4DB2-BD59-A6C34878D82A}">
                    <a16:rowId xmlns:a16="http://schemas.microsoft.com/office/drawing/2014/main" val="2072291674"/>
                  </a:ext>
                </a:extLst>
              </a:tr>
              <a:tr h="373032">
                <a:tc>
                  <a:txBody>
                    <a:bodyPr/>
                    <a:lstStyle/>
                    <a:p>
                      <a:r>
                        <a:rPr lang="en-US" sz="1600" dirty="0"/>
                        <a:t>Sprint 6</a:t>
                      </a:r>
                    </a:p>
                  </a:txBody>
                  <a:tcPr/>
                </a:tc>
                <a:tc>
                  <a:txBody>
                    <a:bodyPr/>
                    <a:lstStyle/>
                    <a:p>
                      <a:r>
                        <a:rPr lang="en-US" sz="1600" dirty="0"/>
                        <a:t>Louie (Lorenzo)</a:t>
                      </a:r>
                    </a:p>
                  </a:txBody>
                  <a:tcPr/>
                </a:tc>
                <a:tc>
                  <a:txBody>
                    <a:bodyPr/>
                    <a:lstStyle/>
                    <a:p>
                      <a:r>
                        <a:rPr lang="en-US" sz="1600" dirty="0"/>
                        <a:t>Tyler (Kummer)</a:t>
                      </a:r>
                    </a:p>
                  </a:txBody>
                  <a:tcPr/>
                </a:tc>
                <a:tc>
                  <a:txBody>
                    <a:bodyPr/>
                    <a:lstStyle/>
                    <a:p>
                      <a:r>
                        <a:rPr lang="en-US" sz="1600" dirty="0"/>
                        <a:t>Thad (Albert)</a:t>
                      </a:r>
                    </a:p>
                  </a:txBody>
                  <a:tcPr/>
                </a:tc>
                <a:tc>
                  <a:txBody>
                    <a:bodyPr/>
                    <a:lstStyle/>
                    <a:p>
                      <a:r>
                        <a:rPr lang="en-US" sz="1600" dirty="0"/>
                        <a:t>Michael (Pedzimaz)</a:t>
                      </a:r>
                    </a:p>
                  </a:txBody>
                  <a:tcPr/>
                </a:tc>
                <a:extLst>
                  <a:ext uri="{0D108BD9-81ED-4DB2-BD59-A6C34878D82A}">
                    <a16:rowId xmlns:a16="http://schemas.microsoft.com/office/drawing/2014/main" val="175105533"/>
                  </a:ext>
                </a:extLst>
              </a:tr>
            </a:tbl>
          </a:graphicData>
        </a:graphic>
      </p:graphicFrame>
    </p:spTree>
    <p:extLst>
      <p:ext uri="{BB962C8B-B14F-4D97-AF65-F5344CB8AC3E}">
        <p14:creationId xmlns:p14="http://schemas.microsoft.com/office/powerpoint/2010/main" val="2814829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ms.businesswire.com/media/20130805005402/en/377993/5/SAFeBigPicChart.jpg?download=1">
            <a:extLst>
              <a:ext uri="{FF2B5EF4-FFF2-40B4-BE49-F238E27FC236}">
                <a16:creationId xmlns:a16="http://schemas.microsoft.com/office/drawing/2014/main" id="{C6378BA9-E201-48D6-9617-C429158A8F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0"/>
            <a:ext cx="88757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874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43214" y="3233399"/>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43214" y="2917709"/>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B69E923-E8A4-470F-B4DA-AA444416D507}"/>
              </a:ext>
            </a:extLst>
          </p:cNvPr>
          <p:cNvGrpSpPr/>
          <p:nvPr/>
        </p:nvGrpSpPr>
        <p:grpSpPr>
          <a:xfrm>
            <a:off x="3143214" y="3364423"/>
            <a:ext cx="8049759" cy="369332"/>
            <a:chOff x="3143214" y="3364423"/>
            <a:chExt cx="8049759" cy="369332"/>
          </a:xfrm>
        </p:grpSpPr>
        <p:cxnSp>
          <p:nvCxnSpPr>
            <p:cNvPr id="7" name="Straight Connector 6">
              <a:extLst>
                <a:ext uri="{FF2B5EF4-FFF2-40B4-BE49-F238E27FC236}">
                  <a16:creationId xmlns:a16="http://schemas.microsoft.com/office/drawing/2014/main" id="{2D8DDB68-0B96-422F-9034-156312B47E19}"/>
                </a:ext>
              </a:extLst>
            </p:cNvPr>
            <p:cNvCxnSpPr>
              <a:cxnSpLocks/>
            </p:cNvCxnSpPr>
            <p:nvPr/>
          </p:nvCxnSpPr>
          <p:spPr>
            <a:xfrm>
              <a:off x="3143214" y="3553887"/>
              <a:ext cx="5614220"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18F028A-396B-4526-A9F8-F90E564636D5}"/>
                </a:ext>
              </a:extLst>
            </p:cNvPr>
            <p:cNvSpPr txBox="1"/>
            <p:nvPr/>
          </p:nvSpPr>
          <p:spPr>
            <a:xfrm>
              <a:off x="8757434" y="3364423"/>
              <a:ext cx="2435539" cy="369332"/>
            </a:xfrm>
            <a:prstGeom prst="rect">
              <a:avLst/>
            </a:prstGeom>
            <a:noFill/>
          </p:spPr>
          <p:txBody>
            <a:bodyPr wrap="none" rtlCol="0">
              <a:spAutoFit/>
            </a:bodyPr>
            <a:lstStyle/>
            <a:p>
              <a:r>
                <a:rPr lang="en-US" dirty="0"/>
                <a:t>Release – Seating Chart</a:t>
              </a:r>
            </a:p>
          </p:txBody>
        </p:sp>
      </p:grpSp>
      <p:grpSp>
        <p:nvGrpSpPr>
          <p:cNvPr id="10" name="Group 9">
            <a:extLst>
              <a:ext uri="{FF2B5EF4-FFF2-40B4-BE49-F238E27FC236}">
                <a16:creationId xmlns:a16="http://schemas.microsoft.com/office/drawing/2014/main" id="{0E0A94AB-6704-4573-844C-B8F2F4F1DDB6}"/>
              </a:ext>
            </a:extLst>
          </p:cNvPr>
          <p:cNvGrpSpPr/>
          <p:nvPr/>
        </p:nvGrpSpPr>
        <p:grpSpPr>
          <a:xfrm>
            <a:off x="3143214" y="3992268"/>
            <a:ext cx="8182808" cy="369332"/>
            <a:chOff x="3143214" y="3992268"/>
            <a:chExt cx="8182808" cy="369332"/>
          </a:xfrm>
        </p:grpSpPr>
        <p:cxnSp>
          <p:nvCxnSpPr>
            <p:cNvPr id="8" name="Straight Connector 7">
              <a:extLst>
                <a:ext uri="{FF2B5EF4-FFF2-40B4-BE49-F238E27FC236}">
                  <a16:creationId xmlns:a16="http://schemas.microsoft.com/office/drawing/2014/main" id="{57067B48-8022-43D6-8111-C1F3360AF2CE}"/>
                </a:ext>
              </a:extLst>
            </p:cNvPr>
            <p:cNvCxnSpPr>
              <a:cxnSpLocks/>
            </p:cNvCxnSpPr>
            <p:nvPr/>
          </p:nvCxnSpPr>
          <p:spPr>
            <a:xfrm>
              <a:off x="3143214" y="4176934"/>
              <a:ext cx="5614220"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97BF9E3-60CE-4938-8B2A-EE0C7B4DB8D4}"/>
                </a:ext>
              </a:extLst>
            </p:cNvPr>
            <p:cNvSpPr txBox="1"/>
            <p:nvPr/>
          </p:nvSpPr>
          <p:spPr>
            <a:xfrm>
              <a:off x="8757434" y="3992268"/>
              <a:ext cx="2568588" cy="369332"/>
            </a:xfrm>
            <a:prstGeom prst="rect">
              <a:avLst/>
            </a:prstGeom>
            <a:noFill/>
          </p:spPr>
          <p:txBody>
            <a:bodyPr wrap="none" rtlCol="0">
              <a:spAutoFit/>
            </a:bodyPr>
            <a:lstStyle/>
            <a:p>
              <a:r>
                <a:rPr lang="en-US" dirty="0"/>
                <a:t>Release – Final Project(s)</a:t>
              </a:r>
            </a:p>
          </p:txBody>
        </p:sp>
      </p:grpSp>
    </p:spTree>
    <p:extLst>
      <p:ext uri="{BB962C8B-B14F-4D97-AF65-F5344CB8AC3E}">
        <p14:creationId xmlns:p14="http://schemas.microsoft.com/office/powerpoint/2010/main" val="131218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2658</TotalTime>
  <Words>4882</Words>
  <Application>Microsoft Office PowerPoint</Application>
  <PresentationFormat>Widescreen</PresentationFormat>
  <Paragraphs>464</Paragraphs>
  <Slides>45</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Wingdings</vt:lpstr>
      <vt:lpstr>Office Theme</vt:lpstr>
      <vt:lpstr>Software Engineering Session: Sprint 5 Session 3 Instructor: Eric Pogue</vt:lpstr>
      <vt:lpstr>PowerPoint Presentation</vt:lpstr>
      <vt:lpstr>Sprint 5 Product Backlog</vt:lpstr>
      <vt:lpstr>Team the “Klump” Product</vt:lpstr>
      <vt:lpstr>Scrum-of-Scrums Report-out</vt:lpstr>
      <vt:lpstr>Node.js on Azure Presentation </vt:lpstr>
      <vt:lpstr>Review Release/PSI Planning</vt:lpstr>
      <vt:lpstr>PowerPoint Presentation</vt:lpstr>
      <vt:lpstr>PowerPoint Presentation</vt:lpstr>
      <vt:lpstr>Exam 1</vt:lpstr>
      <vt:lpstr>Study Guide and Course Review</vt:lpstr>
      <vt:lpstr>Week 1</vt:lpstr>
      <vt:lpstr>People, Process,  and Technology  </vt:lpstr>
      <vt:lpstr>…And the Virtuous Triangle </vt:lpstr>
      <vt:lpstr>Agile Manifesto (February 2001)</vt:lpstr>
      <vt:lpstr>Assignment</vt:lpstr>
      <vt:lpstr>Assignment</vt:lpstr>
      <vt:lpstr>Week 2</vt:lpstr>
      <vt:lpstr>Assignment (for a full week instead if one class period)</vt:lpstr>
      <vt:lpstr>Scrum &amp; Scrum Roles</vt:lpstr>
      <vt:lpstr>Sprint 2</vt:lpstr>
      <vt:lpstr>Sprint 2 Product Backlog… page 1 of 2</vt:lpstr>
      <vt:lpstr>Sprint 2 Product Backlog… page 2 of 2</vt:lpstr>
      <vt:lpstr>Sprint 3</vt:lpstr>
      <vt:lpstr>PowerPoint Presentation</vt:lpstr>
      <vt:lpstr>Standup for Sprint 3 Product Backlog</vt:lpstr>
      <vt:lpstr>JavaScript Basics (Chp. 6) </vt:lpstr>
      <vt:lpstr>JavaScript Basics (Plus) </vt:lpstr>
      <vt:lpstr>PowerPoint Presentation</vt:lpstr>
      <vt:lpstr>Sprint 4</vt:lpstr>
      <vt:lpstr>Sprint 4 Product Backlog</vt:lpstr>
      <vt:lpstr>Scaled Agile Roles</vt:lpstr>
      <vt:lpstr>Software Testing Overview</vt:lpstr>
      <vt:lpstr>Software Testing “Truths”</vt:lpstr>
      <vt:lpstr>Team the “Klump” Product</vt:lpstr>
      <vt:lpstr>Questions about Test? </vt:lpstr>
      <vt:lpstr>Software Metrics, Estimating, and Measuring Output </vt:lpstr>
      <vt:lpstr>Metrics</vt:lpstr>
      <vt:lpstr>Common Metrics for Software Development</vt:lpstr>
      <vt:lpstr>Common Metrics for Agile Software Development</vt:lpstr>
      <vt:lpstr>Metrics Recommendations</vt:lpstr>
      <vt:lpstr>Measuring Team Output… and Estimating/Planning</vt:lpstr>
      <vt:lpstr>Lab (report-out at 12:08)</vt:lpstr>
      <vt:lpstr>Lab Report-out &amp; Wrap-up </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222</cp:revision>
  <cp:lastPrinted>2018-02-27T13:43:45Z</cp:lastPrinted>
  <dcterms:created xsi:type="dcterms:W3CDTF">2017-08-24T13:36:27Z</dcterms:created>
  <dcterms:modified xsi:type="dcterms:W3CDTF">2018-03-20T01:21:10Z</dcterms:modified>
</cp:coreProperties>
</file>