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363" r:id="rId3"/>
    <p:sldId id="389" r:id="rId4"/>
    <p:sldId id="390" r:id="rId5"/>
    <p:sldId id="329" r:id="rId6"/>
    <p:sldId id="434" r:id="rId7"/>
    <p:sldId id="263"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77365" autoAdjust="0"/>
  </p:normalViewPr>
  <p:slideViewPr>
    <p:cSldViewPr snapToGrid="0">
      <p:cViewPr varScale="1">
        <p:scale>
          <a:sx n="120" d="100"/>
          <a:sy n="120" d="100"/>
        </p:scale>
        <p:origin x="1038"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1CF91C02-A59E-4778-8D4F-4840DBBEFA68}" type="datetimeFigureOut">
              <a:rPr lang="en-US" smtClean="0"/>
              <a:t>3/21/2018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578"/>
              </a:spcBef>
              <a:spcAft>
                <a:spcPts val="0"/>
              </a:spcAft>
              <a:buClrTx/>
              <a:buSzTx/>
              <a:buFont typeface="+mj-lt"/>
              <a:buNone/>
              <a:tabLst/>
              <a:defRPr/>
            </a:pPr>
            <a:r>
              <a:rPr lang="en-US" sz="1800" dirty="0"/>
              <a:t>… the test questions will be similar to the questions from the Quizzes. The test will be limited to 50 minutes and you will not have access to notes or other resources.</a:t>
            </a:r>
          </a:p>
          <a:p>
            <a:pPr marL="440695" indent="-440695">
              <a:spcBef>
                <a:spcPts val="578"/>
              </a:spcBef>
              <a:buFont typeface="+mj-lt"/>
              <a:buAutoNum type="arabicPeriod"/>
            </a:pPr>
            <a:endParaRPr lang="en-US" sz="1700" dirty="0"/>
          </a:p>
          <a:p>
            <a:pPr marL="440695" indent="-440695">
              <a:spcBef>
                <a:spcPts val="578"/>
              </a:spcBef>
              <a:buFont typeface="+mj-lt"/>
              <a:buAutoNum type="arabicPeriod"/>
            </a:pPr>
            <a:endParaRPr lang="en-US" sz="1700" dirty="0"/>
          </a:p>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9208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0695" indent="-440695">
              <a:spcBef>
                <a:spcPts val="578"/>
              </a:spcBef>
              <a:buFont typeface="+mj-lt"/>
              <a:buAutoNum type="arabicPeriod"/>
            </a:pPr>
            <a:r>
              <a:rPr lang="en-US" sz="1700" dirty="0"/>
              <a:t>As a </a:t>
            </a:r>
            <a:r>
              <a:rPr lang="en-US" sz="1700" u="sng" dirty="0"/>
              <a:t>Class</a:t>
            </a:r>
            <a:r>
              <a:rPr lang="en-US" sz="1700" dirty="0"/>
              <a:t> commit each </a:t>
            </a:r>
            <a:r>
              <a:rPr lang="en-US" sz="1700" u="sng" dirty="0"/>
              <a:t>Team</a:t>
            </a:r>
            <a:r>
              <a:rPr lang="en-US" sz="1700" dirty="0"/>
              <a:t> to research, discuss, and present at least one of the following topics:</a:t>
            </a:r>
          </a:p>
          <a:p>
            <a:pPr marL="771216" lvl="1" indent="-330521">
              <a:buFont typeface="+mj-lt"/>
              <a:buAutoNum type="alphaLcParenR"/>
            </a:pPr>
            <a:r>
              <a:rPr lang="en-US" sz="1300" dirty="0"/>
              <a:t>Databases on Azure including “Azure tables vs Azure MongoDB vs Azure other DBs”**</a:t>
            </a:r>
          </a:p>
          <a:p>
            <a:pPr marL="771216" lvl="1" indent="-330521">
              <a:buFont typeface="+mj-lt"/>
              <a:buAutoNum type="alphaLcParenR"/>
            </a:pPr>
            <a:r>
              <a:rPr lang="en-US" sz="1300" dirty="0"/>
              <a:t>Cloud/Azure based Authentication/Authorization services and who they could be integrated into a NodeJS based application*</a:t>
            </a:r>
          </a:p>
          <a:p>
            <a:pPr marL="771216" lvl="1" indent="-330521">
              <a:buFont typeface="+mj-lt"/>
              <a:buAutoNum type="alphaLcParenR"/>
            </a:pPr>
            <a:r>
              <a:rPr lang="en-US" sz="1300" dirty="0"/>
              <a:t>JavaScript and NodeJS  with a focus on Azure and including the best Internet based tutorials and/or books on the topic</a:t>
            </a:r>
          </a:p>
          <a:p>
            <a:pPr marL="771216" lvl="1" indent="-330521">
              <a:buFont typeface="+mj-lt"/>
              <a:buAutoNum type="alphaLcParenR"/>
            </a:pPr>
            <a:r>
              <a:rPr lang="en-US" sz="1300" dirty="0"/>
              <a:t>SaaS Frameworks including “MEAN vs LAMP vs Ruby on Rails”</a:t>
            </a:r>
          </a:p>
          <a:p>
            <a:pPr marL="771216" lvl="1" indent="-330521">
              <a:buFont typeface="+mj-lt"/>
              <a:buAutoNum type="alphaLcParenR"/>
            </a:pPr>
            <a:r>
              <a:rPr lang="en-US" sz="1300" dirty="0"/>
              <a:t>Service Oriented Architectures including “Web Services and SOAP/WSAD vs REST vs Sockets”</a:t>
            </a:r>
          </a:p>
          <a:p>
            <a:pPr marL="771216" lvl="1" indent="-330521">
              <a:buFont typeface="+mj-lt"/>
              <a:buAutoNum type="alphaLcParenR"/>
            </a:pPr>
            <a:r>
              <a:rPr lang="en-US" sz="1300" dirty="0"/>
              <a:t>SaaS Client Frameworks including “HTML/JavaScript vs AngularJS vs Angular2 vs React vs others”</a:t>
            </a:r>
          </a:p>
          <a:p>
            <a:pPr marL="771216" lvl="1" indent="-330521">
              <a:buFont typeface="+mj-lt"/>
              <a:buAutoNum type="alphaLcParenR"/>
            </a:pPr>
            <a:r>
              <a:rPr lang="en-US" sz="1300" dirty="0"/>
              <a:t>File Formats including “HTML vs XML vs JSON vs Key/Value Pair Text Files”</a:t>
            </a:r>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4131836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172913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3/21/2018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3/21/2018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5 Session 4</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Scaled Agile Product Roles</a:t>
            </a:r>
          </a:p>
          <a:p>
            <a:pPr marL="457200" indent="-457200">
              <a:spcBef>
                <a:spcPts val="11400"/>
              </a:spcBef>
              <a:buFont typeface="+mj-lt"/>
              <a:buAutoNum type="arabicPeriod"/>
            </a:pPr>
            <a:r>
              <a:rPr lang="en-US" sz="2000" dirty="0"/>
              <a:t>Scrum of Scrums Standup led by Jordon (Elmer) with product assistance from out new Product Manager Joe (Van Luyk)</a:t>
            </a:r>
          </a:p>
          <a:p>
            <a:pPr marL="457200" indent="-457200">
              <a:buFont typeface="+mj-lt"/>
              <a:buAutoNum type="arabicPeriod"/>
            </a:pPr>
            <a:r>
              <a:rPr lang="en-US" sz="2000" dirty="0"/>
              <a:t>Exam 1</a:t>
            </a:r>
          </a:p>
          <a:p>
            <a:pPr marL="457200" indent="-457200">
              <a:buFont typeface="+mj-lt"/>
              <a:buAutoNum type="arabicPeriod"/>
            </a:pPr>
            <a:r>
              <a:rPr lang="en-US" sz="2000" dirty="0"/>
              <a:t>Verify that your test has been successfully submitted </a:t>
            </a:r>
            <a:r>
              <a:rPr lang="en-US" sz="2000" u="sng" dirty="0"/>
              <a:t>BEFORE</a:t>
            </a:r>
            <a:r>
              <a:rPr lang="en-US" sz="2000" dirty="0"/>
              <a:t> you leave… give me the wave or thumbs up</a:t>
            </a:r>
          </a:p>
          <a:p>
            <a:pPr marL="457200" indent="-457200">
              <a:buFont typeface="+mj-lt"/>
              <a:buAutoNum type="arabicPeriod"/>
            </a:pPr>
            <a:r>
              <a:rPr lang="en-US" sz="2000" dirty="0"/>
              <a:t>Be prepared for Sprint 6 Planning next class</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graphicFrame>
        <p:nvGraphicFramePr>
          <p:cNvPr id="6" name="Table 5">
            <a:extLst>
              <a:ext uri="{FF2B5EF4-FFF2-40B4-BE49-F238E27FC236}">
                <a16:creationId xmlns:a16="http://schemas.microsoft.com/office/drawing/2014/main" id="{52ABA814-D4E9-47E7-A5C3-E620C21BCEA2}"/>
              </a:ext>
            </a:extLst>
          </p:cNvPr>
          <p:cNvGraphicFramePr>
            <a:graphicFrameLocks noGrp="1"/>
          </p:cNvGraphicFramePr>
          <p:nvPr>
            <p:extLst>
              <p:ext uri="{D42A27DB-BD31-4B8C-83A1-F6EECF244321}">
                <p14:modId xmlns:p14="http://schemas.microsoft.com/office/powerpoint/2010/main" val="3288717185"/>
              </p:ext>
            </p:extLst>
          </p:nvPr>
        </p:nvGraphicFramePr>
        <p:xfrm>
          <a:off x="1394010" y="2467783"/>
          <a:ext cx="9498110" cy="1361092"/>
        </p:xfrm>
        <a:graphic>
          <a:graphicData uri="http://schemas.openxmlformats.org/drawingml/2006/table">
            <a:tbl>
              <a:tblPr firstRow="1" bandRow="1">
                <a:tableStyleId>{5C22544A-7EE6-4342-B048-85BDC9FD1C3A}</a:tableStyleId>
              </a:tblPr>
              <a:tblGrid>
                <a:gridCol w="1899622">
                  <a:extLst>
                    <a:ext uri="{9D8B030D-6E8A-4147-A177-3AD203B41FA5}">
                      <a16:colId xmlns:a16="http://schemas.microsoft.com/office/drawing/2014/main" val="3176287496"/>
                    </a:ext>
                  </a:extLst>
                </a:gridCol>
                <a:gridCol w="1899622">
                  <a:extLst>
                    <a:ext uri="{9D8B030D-6E8A-4147-A177-3AD203B41FA5}">
                      <a16:colId xmlns:a16="http://schemas.microsoft.com/office/drawing/2014/main" val="184866708"/>
                    </a:ext>
                  </a:extLst>
                </a:gridCol>
                <a:gridCol w="1899622">
                  <a:extLst>
                    <a:ext uri="{9D8B030D-6E8A-4147-A177-3AD203B41FA5}">
                      <a16:colId xmlns:a16="http://schemas.microsoft.com/office/drawing/2014/main" val="1665691578"/>
                    </a:ext>
                  </a:extLst>
                </a:gridCol>
                <a:gridCol w="1899622">
                  <a:extLst>
                    <a:ext uri="{9D8B030D-6E8A-4147-A177-3AD203B41FA5}">
                      <a16:colId xmlns:a16="http://schemas.microsoft.com/office/drawing/2014/main" val="4230300785"/>
                    </a:ext>
                  </a:extLst>
                </a:gridCol>
                <a:gridCol w="1899622">
                  <a:extLst>
                    <a:ext uri="{9D8B030D-6E8A-4147-A177-3AD203B41FA5}">
                      <a16:colId xmlns:a16="http://schemas.microsoft.com/office/drawing/2014/main" val="987859751"/>
                    </a:ext>
                  </a:extLst>
                </a:gridCol>
              </a:tblGrid>
              <a:tr h="340273">
                <a:tc>
                  <a:txBody>
                    <a:bodyPr/>
                    <a:lstStyle/>
                    <a:p>
                      <a:endParaRPr lang="en-US" sz="150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dirty="0"/>
                        <a:t>Sprint 4</a:t>
                      </a:r>
                    </a:p>
                  </a:txBody>
                  <a:tcPr marL="83410" marR="83410" marT="41705" marB="41705"/>
                </a:tc>
                <a:tc>
                  <a:txBody>
                    <a:bodyPr/>
                    <a:lstStyle/>
                    <a:p>
                      <a:r>
                        <a:rPr lang="en-US" sz="1500" dirty="0"/>
                        <a:t>Eric (Pogue)</a:t>
                      </a:r>
                    </a:p>
                  </a:txBody>
                  <a:tcPr marL="83410" marR="83410" marT="41705" marB="41705"/>
                </a:tc>
                <a:tc>
                  <a:txBody>
                    <a:bodyPr/>
                    <a:lstStyle/>
                    <a:p>
                      <a:r>
                        <a:rPr lang="en-US" sz="1500" dirty="0"/>
                        <a:t>Alex (Jonic)</a:t>
                      </a:r>
                    </a:p>
                  </a:txBody>
                  <a:tcPr marL="83410" marR="83410" marT="41705" marB="41705"/>
                </a:tc>
                <a:tc>
                  <a:txBody>
                    <a:bodyPr/>
                    <a:lstStyle/>
                    <a:p>
                      <a:r>
                        <a:rPr lang="en-US" sz="1500" dirty="0"/>
                        <a:t>John (Laschober)</a:t>
                      </a:r>
                    </a:p>
                  </a:txBody>
                  <a:tcPr marL="83410" marR="83410" marT="41705" marB="41705"/>
                </a:tc>
                <a:tc>
                  <a:txBody>
                    <a:bodyPr/>
                    <a:lstStyle/>
                    <a:p>
                      <a:r>
                        <a:rPr lang="en-US" sz="1500" dirty="0"/>
                        <a:t>Chas (Logue)</a:t>
                      </a:r>
                    </a:p>
                  </a:txBody>
                  <a:tcPr marL="83410" marR="83410" marT="41705" marB="41705"/>
                </a:tc>
                <a:extLst>
                  <a:ext uri="{0D108BD9-81ED-4DB2-BD59-A6C34878D82A}">
                    <a16:rowId xmlns:a16="http://schemas.microsoft.com/office/drawing/2014/main" val="2574240619"/>
                  </a:ext>
                </a:extLst>
              </a:tr>
              <a:tr h="340273">
                <a:tc>
                  <a:txBody>
                    <a:bodyPr/>
                    <a:lstStyle/>
                    <a:p>
                      <a:r>
                        <a:rPr lang="en-US" sz="1500" dirty="0"/>
                        <a:t>Sprint 5</a:t>
                      </a:r>
                    </a:p>
                  </a:txBody>
                  <a:tcPr marL="83410" marR="83410" marT="41705" marB="41705"/>
                </a:tc>
                <a:tc>
                  <a:txBody>
                    <a:bodyPr/>
                    <a:lstStyle/>
                    <a:p>
                      <a:r>
                        <a:rPr lang="en-US" sz="1500" dirty="0"/>
                        <a:t>Joe (Van Luyk)</a:t>
                      </a:r>
                    </a:p>
                  </a:txBody>
                  <a:tcPr marL="83410" marR="83410" marT="41705" marB="41705"/>
                </a:tc>
                <a:tc>
                  <a:txBody>
                    <a:bodyPr/>
                    <a:lstStyle/>
                    <a:p>
                      <a:r>
                        <a:rPr lang="en-US" sz="1500" dirty="0"/>
                        <a:t>Jordon (Elmer)</a:t>
                      </a:r>
                    </a:p>
                  </a:txBody>
                  <a:tcPr marL="83410" marR="83410" marT="41705" marB="41705"/>
                </a:tc>
                <a:tc>
                  <a:txBody>
                    <a:bodyPr/>
                    <a:lstStyle/>
                    <a:p>
                      <a:r>
                        <a:rPr lang="en-US" sz="1500" dirty="0"/>
                        <a:t>Quinn (Stratton)</a:t>
                      </a:r>
                    </a:p>
                  </a:txBody>
                  <a:tcPr marL="83410" marR="83410" marT="41705" marB="41705"/>
                </a:tc>
                <a:tc>
                  <a:txBody>
                    <a:bodyPr/>
                    <a:lstStyle/>
                    <a:p>
                      <a:r>
                        <a:rPr lang="en-US" sz="1500" dirty="0"/>
                        <a:t>Jace (Horner)</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6</a:t>
                      </a:r>
                    </a:p>
                  </a:txBody>
                  <a:tcPr marL="83410" marR="83410" marT="41705" marB="41705"/>
                </a:tc>
                <a:tc>
                  <a:txBody>
                    <a:bodyPr/>
                    <a:lstStyle/>
                    <a:p>
                      <a:r>
                        <a:rPr lang="en-US" sz="1500" dirty="0"/>
                        <a:t>Louie (Lorenzo)</a:t>
                      </a:r>
                    </a:p>
                  </a:txBody>
                  <a:tcPr marL="83410" marR="83410" marT="41705" marB="41705"/>
                </a:tc>
                <a:tc>
                  <a:txBody>
                    <a:bodyPr/>
                    <a:lstStyle/>
                    <a:p>
                      <a:r>
                        <a:rPr lang="en-US" sz="1500" dirty="0"/>
                        <a:t>Tyler (Kummer)</a:t>
                      </a:r>
                    </a:p>
                  </a:txBody>
                  <a:tcPr marL="83410" marR="83410" marT="41705" marB="41705"/>
                </a:tc>
                <a:tc>
                  <a:txBody>
                    <a:bodyPr/>
                    <a:lstStyle/>
                    <a:p>
                      <a:r>
                        <a:rPr lang="en-US" sz="1500" dirty="0"/>
                        <a:t>Thad (Albert)</a:t>
                      </a:r>
                    </a:p>
                  </a:txBody>
                  <a:tcPr marL="83410" marR="83410" marT="41705" marB="41705"/>
                </a:tc>
                <a:tc>
                  <a:txBody>
                    <a:bodyPr/>
                    <a:lstStyle/>
                    <a:p>
                      <a:r>
                        <a:rPr lang="en-US" sz="1500" dirty="0"/>
                        <a:t>Michael (Pedzimaz)</a:t>
                      </a:r>
                    </a:p>
                  </a:txBody>
                  <a:tcPr marL="83410" marR="83410" marT="41705" marB="41705"/>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217875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40125"/>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24435"/>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41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Sprint 5 Product Backlog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9325"/>
            <a:ext cx="10515601" cy="5338174"/>
          </a:xfrm>
        </p:spPr>
        <p:txBody>
          <a:bodyPr>
            <a:normAutofit/>
          </a:bodyPr>
          <a:lstStyle/>
          <a:p>
            <a:pPr marL="457200" indent="-457200">
              <a:spcBef>
                <a:spcPts val="600"/>
              </a:spcBef>
              <a:buFont typeface="+mj-lt"/>
              <a:buAutoNum type="arabicPeriod"/>
            </a:pPr>
            <a:r>
              <a:rPr lang="en-US" sz="1900" dirty="0"/>
              <a:t>Complete midterm exam which is scheduled for Thursday, March 22 during the last 50 minutes of class</a:t>
            </a:r>
          </a:p>
          <a:p>
            <a:pPr marL="457200" indent="-457200">
              <a:spcBef>
                <a:spcPts val="600"/>
              </a:spcBef>
              <a:buFont typeface="+mj-lt"/>
              <a:buAutoNum type="arabicPeriod"/>
            </a:pPr>
            <a:r>
              <a:rPr lang="en-US" sz="1900" dirty="0"/>
              <a:t>Complete and document Sprint 5 Metrics, Retrospective, Prepare and Review Sprint 6 Stories, and be prepared for Sprint 6 Planning on Tuesday, March 27</a:t>
            </a:r>
          </a:p>
          <a:p>
            <a:pPr marL="457200" indent="-457200">
              <a:spcBef>
                <a:spcPts val="600"/>
              </a:spcBef>
              <a:buFont typeface="+mj-lt"/>
              <a:buAutoNum type="arabicPeriod"/>
            </a:pPr>
            <a:r>
              <a:rPr lang="en-US" sz="1900" dirty="0"/>
              <a:t>Complete Sprint 5 Assignment/Quiz</a:t>
            </a:r>
          </a:p>
          <a:p>
            <a:pPr marL="457200" indent="-457200">
              <a:spcBef>
                <a:spcPts val="600"/>
              </a:spcBef>
              <a:buFont typeface="+mj-lt"/>
              <a:buAutoNum type="arabicPeriod"/>
            </a:pPr>
            <a:r>
              <a:rPr lang="en-US" sz="1900" b="1" dirty="0"/>
              <a:t>Deliver Sprint 5 User Stories that will allow your team to exceed “</a:t>
            </a:r>
            <a:r>
              <a:rPr lang="en-US" sz="1900" b="1" dirty="0" err="1"/>
              <a:t>Klump</a:t>
            </a:r>
            <a:r>
              <a:rPr lang="en-US" sz="1900" b="1" dirty="0"/>
              <a:t>” product specifications by the end of Sprint 6</a:t>
            </a:r>
          </a:p>
          <a:p>
            <a:pPr marL="457200" indent="-457200">
              <a:spcBef>
                <a:spcPts val="600"/>
              </a:spcBef>
              <a:buFont typeface="+mj-lt"/>
              <a:buAutoNum type="arabicPeriod"/>
            </a:pPr>
            <a:r>
              <a:rPr lang="en-US" sz="1900" dirty="0"/>
              <a:t>Read and be prepared to discuss Chapter 9</a:t>
            </a:r>
          </a:p>
          <a:p>
            <a:pPr marL="457200" indent="-457200">
              <a:spcBef>
                <a:spcPts val="600"/>
              </a:spcBef>
              <a:buFont typeface="+mj-lt"/>
              <a:buAutoNum type="arabicPeriod"/>
            </a:pPr>
            <a:r>
              <a:rPr lang="en-US" sz="1900" dirty="0"/>
              <a:t>Prepare and Groom Sprint 6 User Stories</a:t>
            </a:r>
          </a:p>
        </p:txBody>
      </p:sp>
    </p:spTree>
    <p:extLst>
      <p:ext uri="{BB962C8B-B14F-4D97-AF65-F5344CB8AC3E}">
        <p14:creationId xmlns:p14="http://schemas.microsoft.com/office/powerpoint/2010/main" val="289893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Team the “</a:t>
            </a:r>
            <a:r>
              <a:rPr lang="en-US" sz="3600" dirty="0" err="1"/>
              <a:t>Klump</a:t>
            </a:r>
            <a:r>
              <a:rPr lang="en-US" sz="3600" dirty="0"/>
              <a:t>” Product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Our “</a:t>
            </a:r>
            <a:r>
              <a:rPr lang="en-US" sz="2000" dirty="0" err="1"/>
              <a:t>Klump</a:t>
            </a:r>
            <a:r>
              <a:rPr lang="en-US" sz="2000" dirty="0"/>
              <a:t>” product should include:</a:t>
            </a:r>
          </a:p>
          <a:p>
            <a:pPr marL="457200" indent="-457200">
              <a:spcBef>
                <a:spcPts val="600"/>
              </a:spcBef>
              <a:buFont typeface="+mj-lt"/>
              <a:buAutoNum type="arabicPeriod"/>
            </a:pPr>
            <a:r>
              <a:rPr lang="en-US" sz="2000" dirty="0"/>
              <a:t>Reading each team member’s “My Information” JSON files from each of their Personal Static Websites</a:t>
            </a:r>
          </a:p>
          <a:p>
            <a:pPr marL="457200" indent="-457200">
              <a:spcBef>
                <a:spcPts val="600"/>
              </a:spcBef>
              <a:buFont typeface="+mj-lt"/>
              <a:buAutoNum type="arabicPeriod"/>
            </a:pPr>
            <a:r>
              <a:rPr lang="en-US" sz="2000" dirty="0"/>
              <a:t>Validating of JSON formats</a:t>
            </a:r>
          </a:p>
          <a:p>
            <a:pPr marL="457200" indent="-457200">
              <a:spcBef>
                <a:spcPts val="600"/>
              </a:spcBef>
              <a:buFont typeface="+mj-lt"/>
              <a:buAutoNum type="arabicPeriod"/>
            </a:pPr>
            <a:r>
              <a:rPr lang="en-US" sz="2000" dirty="0"/>
              <a:t>Publishing the consolidated data to a simple HTML/JavaScript web page</a:t>
            </a:r>
          </a:p>
          <a:p>
            <a:pPr marL="457200" indent="-457200">
              <a:spcBef>
                <a:spcPts val="600"/>
              </a:spcBef>
              <a:buFont typeface="+mj-lt"/>
              <a:buAutoNum type="arabicPeriod"/>
            </a:pPr>
            <a:r>
              <a:rPr lang="en-US" sz="2000" dirty="0"/>
              <a:t>Consolidating the data into a multi-person Class standard JSON format… note that to make the format simpler, we can limit roles to 3 roles (role1, role2, and role3)… Product Architect to lead</a:t>
            </a:r>
          </a:p>
          <a:p>
            <a:pPr marL="457200" indent="-457200">
              <a:spcBef>
                <a:spcPts val="600"/>
              </a:spcBef>
              <a:buFont typeface="+mj-lt"/>
              <a:buAutoNum type="arabicPeriod"/>
            </a:pPr>
            <a:r>
              <a:rPr lang="en-US" sz="2000" dirty="0"/>
              <a:t>Publishing the consolidated data to a Web Service that returns the standard multi-person JSON format </a:t>
            </a:r>
          </a:p>
          <a:p>
            <a:pPr marL="457200" indent="-457200">
              <a:spcBef>
                <a:spcPts val="600"/>
              </a:spcBef>
              <a:buFont typeface="+mj-lt"/>
              <a:buAutoNum type="arabicPeriod"/>
            </a:pPr>
            <a:r>
              <a:rPr lang="en-US" sz="2000" dirty="0"/>
              <a:t>Include current time and last time each individuals information was last updated in the multi-person JSON response</a:t>
            </a:r>
          </a:p>
          <a:p>
            <a:pPr marL="457200" indent="-457200">
              <a:spcBef>
                <a:spcPts val="600"/>
              </a:spcBef>
              <a:buFont typeface="+mj-lt"/>
              <a:buAutoNum type="arabicPeriod"/>
            </a:pPr>
            <a:r>
              <a:rPr lang="en-US" sz="2000" dirty="0"/>
              <a:t>Testing mode to validate and report JSON formatting errors</a:t>
            </a:r>
          </a:p>
          <a:p>
            <a:pPr marL="457200" indent="-457200">
              <a:spcBef>
                <a:spcPts val="600"/>
              </a:spcBef>
              <a:buFont typeface="+mj-lt"/>
              <a:buAutoNum type="arabicPeriod"/>
            </a:pPr>
            <a:r>
              <a:rPr lang="en-US" sz="2000" dirty="0"/>
              <a:t>Implement 30 minute caching and forced refresh</a:t>
            </a:r>
          </a:p>
          <a:p>
            <a:pPr marL="457200" indent="-457200">
              <a:spcBef>
                <a:spcPts val="600"/>
              </a:spcBef>
              <a:buFont typeface="+mj-lt"/>
              <a:buAutoNum type="arabicPeriod"/>
            </a:pPr>
            <a:r>
              <a:rPr lang="en-US" sz="2000" dirty="0"/>
              <a:t>Solid Development (each team member), Test (team), and Production sites (team)</a:t>
            </a:r>
          </a:p>
        </p:txBody>
      </p:sp>
    </p:spTree>
    <p:extLst>
      <p:ext uri="{BB962C8B-B14F-4D97-AF65-F5344CB8AC3E}">
        <p14:creationId xmlns:p14="http://schemas.microsoft.com/office/powerpoint/2010/main" val="375449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Software Engineering</a:t>
            </a:r>
            <a:br>
              <a:rPr lang="en-US" dirty="0"/>
            </a:br>
            <a:r>
              <a:rPr lang="en-US" sz="1800" dirty="0"/>
              <a:t>Session: Sprint 5 Session 4</a:t>
            </a:r>
            <a:br>
              <a:rPr lang="en-US" sz="1800" dirty="0"/>
            </a:br>
            <a:r>
              <a:rPr lang="en-US" sz="1800" dirty="0"/>
              <a:t>Instructor: 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581939"/>
          </a:xfrm>
        </p:spPr>
        <p:txBody>
          <a:bodyPr>
            <a:normAutofit/>
          </a:bodyPr>
          <a:lstStyle/>
          <a:p>
            <a:pPr marL="0" indent="0">
              <a:buNone/>
            </a:pPr>
            <a:r>
              <a:rPr lang="en-US" sz="2000" dirty="0"/>
              <a:t>Agenda:</a:t>
            </a:r>
          </a:p>
          <a:p>
            <a:pPr marL="457200" indent="-457200">
              <a:buFont typeface="+mj-lt"/>
              <a:buAutoNum type="arabicPeriod"/>
            </a:pPr>
            <a:r>
              <a:rPr lang="en-US" sz="2000" dirty="0"/>
              <a:t>Scaled Agile Product Roles</a:t>
            </a:r>
          </a:p>
          <a:p>
            <a:pPr marL="457200" indent="-457200">
              <a:spcBef>
                <a:spcPts val="11400"/>
              </a:spcBef>
              <a:buFont typeface="+mj-lt"/>
              <a:buAutoNum type="arabicPeriod"/>
            </a:pPr>
            <a:r>
              <a:rPr lang="en-US" sz="2000" dirty="0"/>
              <a:t>Scrum of Scrums Standup led by Jordon (Elmer) with product assistance from out new Product Manager Joe (Van Luyk)</a:t>
            </a:r>
          </a:p>
          <a:p>
            <a:pPr marL="457200" indent="-457200">
              <a:buFont typeface="+mj-lt"/>
              <a:buAutoNum type="arabicPeriod"/>
            </a:pPr>
            <a:r>
              <a:rPr lang="en-US" sz="2000" dirty="0"/>
              <a:t>Exam 1</a:t>
            </a:r>
          </a:p>
          <a:p>
            <a:pPr marL="457200" indent="-457200">
              <a:buFont typeface="+mj-lt"/>
              <a:buAutoNum type="arabicPeriod"/>
            </a:pPr>
            <a:r>
              <a:rPr lang="en-US" sz="2000" dirty="0"/>
              <a:t>Verify that your test has been successfully submitted </a:t>
            </a:r>
            <a:r>
              <a:rPr lang="en-US" sz="2000" u="sng" dirty="0"/>
              <a:t>BEFORE</a:t>
            </a:r>
            <a:r>
              <a:rPr lang="en-US" sz="2000" dirty="0"/>
              <a:t> you leave… give me the wave or thumbs up</a:t>
            </a:r>
          </a:p>
          <a:p>
            <a:pPr marL="457200" indent="-457200">
              <a:buFont typeface="+mj-lt"/>
              <a:buAutoNum type="arabicPeriod"/>
            </a:pPr>
            <a:r>
              <a:rPr lang="en-US" sz="2000" dirty="0"/>
              <a:t>Be prepared for Sprint 6 Planning next class</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graphicFrame>
        <p:nvGraphicFramePr>
          <p:cNvPr id="6" name="Table 5">
            <a:extLst>
              <a:ext uri="{FF2B5EF4-FFF2-40B4-BE49-F238E27FC236}">
                <a16:creationId xmlns:a16="http://schemas.microsoft.com/office/drawing/2014/main" id="{52ABA814-D4E9-47E7-A5C3-E620C21BCEA2}"/>
              </a:ext>
            </a:extLst>
          </p:cNvPr>
          <p:cNvGraphicFramePr>
            <a:graphicFrameLocks noGrp="1"/>
          </p:cNvGraphicFramePr>
          <p:nvPr>
            <p:extLst/>
          </p:nvPr>
        </p:nvGraphicFramePr>
        <p:xfrm>
          <a:off x="1394010" y="2467783"/>
          <a:ext cx="9498110" cy="1361092"/>
        </p:xfrm>
        <a:graphic>
          <a:graphicData uri="http://schemas.openxmlformats.org/drawingml/2006/table">
            <a:tbl>
              <a:tblPr firstRow="1" bandRow="1">
                <a:tableStyleId>{5C22544A-7EE6-4342-B048-85BDC9FD1C3A}</a:tableStyleId>
              </a:tblPr>
              <a:tblGrid>
                <a:gridCol w="1899622">
                  <a:extLst>
                    <a:ext uri="{9D8B030D-6E8A-4147-A177-3AD203B41FA5}">
                      <a16:colId xmlns:a16="http://schemas.microsoft.com/office/drawing/2014/main" val="3176287496"/>
                    </a:ext>
                  </a:extLst>
                </a:gridCol>
                <a:gridCol w="1899622">
                  <a:extLst>
                    <a:ext uri="{9D8B030D-6E8A-4147-A177-3AD203B41FA5}">
                      <a16:colId xmlns:a16="http://schemas.microsoft.com/office/drawing/2014/main" val="184866708"/>
                    </a:ext>
                  </a:extLst>
                </a:gridCol>
                <a:gridCol w="1899622">
                  <a:extLst>
                    <a:ext uri="{9D8B030D-6E8A-4147-A177-3AD203B41FA5}">
                      <a16:colId xmlns:a16="http://schemas.microsoft.com/office/drawing/2014/main" val="1665691578"/>
                    </a:ext>
                  </a:extLst>
                </a:gridCol>
                <a:gridCol w="1899622">
                  <a:extLst>
                    <a:ext uri="{9D8B030D-6E8A-4147-A177-3AD203B41FA5}">
                      <a16:colId xmlns:a16="http://schemas.microsoft.com/office/drawing/2014/main" val="4230300785"/>
                    </a:ext>
                  </a:extLst>
                </a:gridCol>
                <a:gridCol w="1899622">
                  <a:extLst>
                    <a:ext uri="{9D8B030D-6E8A-4147-A177-3AD203B41FA5}">
                      <a16:colId xmlns:a16="http://schemas.microsoft.com/office/drawing/2014/main" val="987859751"/>
                    </a:ext>
                  </a:extLst>
                </a:gridCol>
              </a:tblGrid>
              <a:tr h="340273">
                <a:tc>
                  <a:txBody>
                    <a:bodyPr/>
                    <a:lstStyle/>
                    <a:p>
                      <a:endParaRPr lang="en-US" sz="1500"/>
                    </a:p>
                  </a:txBody>
                  <a:tcPr marL="83410" marR="83410" marT="41705" marB="41705"/>
                </a:tc>
                <a:tc>
                  <a:txBody>
                    <a:bodyPr/>
                    <a:lstStyle/>
                    <a:p>
                      <a:r>
                        <a:rPr lang="en-US" sz="1500" dirty="0"/>
                        <a:t>Product Manager</a:t>
                      </a:r>
                    </a:p>
                  </a:txBody>
                  <a:tcPr marL="83410" marR="83410" marT="41705" marB="41705"/>
                </a:tc>
                <a:tc>
                  <a:txBody>
                    <a:bodyPr/>
                    <a:lstStyle/>
                    <a:p>
                      <a:r>
                        <a:rPr lang="en-US" sz="1500" dirty="0"/>
                        <a:t>Project Manager</a:t>
                      </a:r>
                    </a:p>
                  </a:txBody>
                  <a:tcPr marL="83410" marR="83410" marT="41705" marB="41705"/>
                </a:tc>
                <a:tc>
                  <a:txBody>
                    <a:bodyPr/>
                    <a:lstStyle/>
                    <a:p>
                      <a:r>
                        <a:rPr lang="en-US" sz="1500" dirty="0"/>
                        <a:t>Product Architect</a:t>
                      </a:r>
                    </a:p>
                  </a:txBody>
                  <a:tcPr marL="83410" marR="83410" marT="41705" marB="41705"/>
                </a:tc>
                <a:tc>
                  <a:txBody>
                    <a:bodyPr/>
                    <a:lstStyle/>
                    <a:p>
                      <a:r>
                        <a:rPr lang="en-US" sz="1500" dirty="0"/>
                        <a:t>UI Designer</a:t>
                      </a:r>
                    </a:p>
                  </a:txBody>
                  <a:tcPr marL="83410" marR="83410" marT="41705" marB="41705"/>
                </a:tc>
                <a:extLst>
                  <a:ext uri="{0D108BD9-81ED-4DB2-BD59-A6C34878D82A}">
                    <a16:rowId xmlns:a16="http://schemas.microsoft.com/office/drawing/2014/main" val="3651987118"/>
                  </a:ext>
                </a:extLst>
              </a:tr>
              <a:tr h="340273">
                <a:tc>
                  <a:txBody>
                    <a:bodyPr/>
                    <a:lstStyle/>
                    <a:p>
                      <a:r>
                        <a:rPr lang="en-US" sz="1500" dirty="0"/>
                        <a:t>Sprint 4</a:t>
                      </a:r>
                    </a:p>
                  </a:txBody>
                  <a:tcPr marL="83410" marR="83410" marT="41705" marB="41705"/>
                </a:tc>
                <a:tc>
                  <a:txBody>
                    <a:bodyPr/>
                    <a:lstStyle/>
                    <a:p>
                      <a:r>
                        <a:rPr lang="en-US" sz="1500" dirty="0"/>
                        <a:t>Eric (Pogue)</a:t>
                      </a:r>
                    </a:p>
                  </a:txBody>
                  <a:tcPr marL="83410" marR="83410" marT="41705" marB="41705"/>
                </a:tc>
                <a:tc>
                  <a:txBody>
                    <a:bodyPr/>
                    <a:lstStyle/>
                    <a:p>
                      <a:r>
                        <a:rPr lang="en-US" sz="1500" dirty="0"/>
                        <a:t>Alex (Jonic)</a:t>
                      </a:r>
                    </a:p>
                  </a:txBody>
                  <a:tcPr marL="83410" marR="83410" marT="41705" marB="41705"/>
                </a:tc>
                <a:tc>
                  <a:txBody>
                    <a:bodyPr/>
                    <a:lstStyle/>
                    <a:p>
                      <a:r>
                        <a:rPr lang="en-US" sz="1500" dirty="0"/>
                        <a:t>John (Laschober)</a:t>
                      </a:r>
                    </a:p>
                  </a:txBody>
                  <a:tcPr marL="83410" marR="83410" marT="41705" marB="41705"/>
                </a:tc>
                <a:tc>
                  <a:txBody>
                    <a:bodyPr/>
                    <a:lstStyle/>
                    <a:p>
                      <a:r>
                        <a:rPr lang="en-US" sz="1500" dirty="0"/>
                        <a:t>Chas (Logue)</a:t>
                      </a:r>
                    </a:p>
                  </a:txBody>
                  <a:tcPr marL="83410" marR="83410" marT="41705" marB="41705"/>
                </a:tc>
                <a:extLst>
                  <a:ext uri="{0D108BD9-81ED-4DB2-BD59-A6C34878D82A}">
                    <a16:rowId xmlns:a16="http://schemas.microsoft.com/office/drawing/2014/main" val="2574240619"/>
                  </a:ext>
                </a:extLst>
              </a:tr>
              <a:tr h="340273">
                <a:tc>
                  <a:txBody>
                    <a:bodyPr/>
                    <a:lstStyle/>
                    <a:p>
                      <a:r>
                        <a:rPr lang="en-US" sz="1500" dirty="0"/>
                        <a:t>Sprint 5</a:t>
                      </a:r>
                    </a:p>
                  </a:txBody>
                  <a:tcPr marL="83410" marR="83410" marT="41705" marB="41705"/>
                </a:tc>
                <a:tc>
                  <a:txBody>
                    <a:bodyPr/>
                    <a:lstStyle/>
                    <a:p>
                      <a:r>
                        <a:rPr lang="en-US" sz="1500" dirty="0"/>
                        <a:t>Joe (Van Luyk)</a:t>
                      </a:r>
                    </a:p>
                  </a:txBody>
                  <a:tcPr marL="83410" marR="83410" marT="41705" marB="41705"/>
                </a:tc>
                <a:tc>
                  <a:txBody>
                    <a:bodyPr/>
                    <a:lstStyle/>
                    <a:p>
                      <a:r>
                        <a:rPr lang="en-US" sz="1500" dirty="0"/>
                        <a:t>Jordon (Elmer)</a:t>
                      </a:r>
                    </a:p>
                  </a:txBody>
                  <a:tcPr marL="83410" marR="83410" marT="41705" marB="41705"/>
                </a:tc>
                <a:tc>
                  <a:txBody>
                    <a:bodyPr/>
                    <a:lstStyle/>
                    <a:p>
                      <a:r>
                        <a:rPr lang="en-US" sz="1500" dirty="0"/>
                        <a:t>Quinn (Stratton)</a:t>
                      </a:r>
                    </a:p>
                  </a:txBody>
                  <a:tcPr marL="83410" marR="83410" marT="41705" marB="41705"/>
                </a:tc>
                <a:tc>
                  <a:txBody>
                    <a:bodyPr/>
                    <a:lstStyle/>
                    <a:p>
                      <a:r>
                        <a:rPr lang="en-US" sz="1500" dirty="0"/>
                        <a:t>Jace (Horner)</a:t>
                      </a:r>
                    </a:p>
                  </a:txBody>
                  <a:tcPr marL="83410" marR="83410" marT="41705" marB="41705"/>
                </a:tc>
                <a:extLst>
                  <a:ext uri="{0D108BD9-81ED-4DB2-BD59-A6C34878D82A}">
                    <a16:rowId xmlns:a16="http://schemas.microsoft.com/office/drawing/2014/main" val="2072291674"/>
                  </a:ext>
                </a:extLst>
              </a:tr>
              <a:tr h="340273">
                <a:tc>
                  <a:txBody>
                    <a:bodyPr/>
                    <a:lstStyle/>
                    <a:p>
                      <a:r>
                        <a:rPr lang="en-US" sz="1500" dirty="0"/>
                        <a:t>Sprint 6</a:t>
                      </a:r>
                    </a:p>
                  </a:txBody>
                  <a:tcPr marL="83410" marR="83410" marT="41705" marB="41705"/>
                </a:tc>
                <a:tc>
                  <a:txBody>
                    <a:bodyPr/>
                    <a:lstStyle/>
                    <a:p>
                      <a:r>
                        <a:rPr lang="en-US" sz="1500" dirty="0"/>
                        <a:t>Louie (Lorenzo)</a:t>
                      </a:r>
                    </a:p>
                  </a:txBody>
                  <a:tcPr marL="83410" marR="83410" marT="41705" marB="41705"/>
                </a:tc>
                <a:tc>
                  <a:txBody>
                    <a:bodyPr/>
                    <a:lstStyle/>
                    <a:p>
                      <a:r>
                        <a:rPr lang="en-US" sz="1500" dirty="0"/>
                        <a:t>Tyler (Kummer)</a:t>
                      </a:r>
                    </a:p>
                  </a:txBody>
                  <a:tcPr marL="83410" marR="83410" marT="41705" marB="41705"/>
                </a:tc>
                <a:tc>
                  <a:txBody>
                    <a:bodyPr/>
                    <a:lstStyle/>
                    <a:p>
                      <a:r>
                        <a:rPr lang="en-US" sz="1500" dirty="0"/>
                        <a:t>Thad (Albert)</a:t>
                      </a:r>
                    </a:p>
                  </a:txBody>
                  <a:tcPr marL="83410" marR="83410" marT="41705" marB="41705"/>
                </a:tc>
                <a:tc>
                  <a:txBody>
                    <a:bodyPr/>
                    <a:lstStyle/>
                    <a:p>
                      <a:r>
                        <a:rPr lang="en-US" sz="1500" dirty="0"/>
                        <a:t>Michael (Pedzimaz)</a:t>
                      </a:r>
                    </a:p>
                  </a:txBody>
                  <a:tcPr marL="83410" marR="83410" marT="41705" marB="41705"/>
                </a:tc>
                <a:extLst>
                  <a:ext uri="{0D108BD9-81ED-4DB2-BD59-A6C34878D82A}">
                    <a16:rowId xmlns:a16="http://schemas.microsoft.com/office/drawing/2014/main" val="175105533"/>
                  </a:ext>
                </a:extLst>
              </a:tr>
            </a:tbl>
          </a:graphicData>
        </a:graphic>
      </p:graphicFrame>
    </p:spTree>
    <p:extLst>
      <p:ext uri="{BB962C8B-B14F-4D97-AF65-F5344CB8AC3E}">
        <p14:creationId xmlns:p14="http://schemas.microsoft.com/office/powerpoint/2010/main" val="346290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2661</TotalTime>
  <Words>901</Words>
  <Application>Microsoft Office PowerPoint</Application>
  <PresentationFormat>Widescreen</PresentationFormat>
  <Paragraphs>101</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Software Engineering Session: Sprint 5 Session 4 Instructor: Eric Pogue</vt:lpstr>
      <vt:lpstr>PowerPoint Presentation</vt:lpstr>
      <vt:lpstr>Sprint 5 Product Backlog</vt:lpstr>
      <vt:lpstr>Team the “Klump” Product</vt:lpstr>
      <vt:lpstr>Scrum-of-Scrums Report-out</vt:lpstr>
      <vt:lpstr>Software Engineering Session: Sprint 5 Session 4 Instructor: Eric Pogue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223</cp:revision>
  <cp:lastPrinted>2018-02-27T13:43:45Z</cp:lastPrinted>
  <dcterms:created xsi:type="dcterms:W3CDTF">2017-08-24T13:36:27Z</dcterms:created>
  <dcterms:modified xsi:type="dcterms:W3CDTF">2018-03-21T19:56:59Z</dcterms:modified>
</cp:coreProperties>
</file>