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13" r:id="rId3"/>
    <p:sldId id="410" r:id="rId4"/>
    <p:sldId id="411" r:id="rId5"/>
    <p:sldId id="329" r:id="rId6"/>
    <p:sldId id="417" r:id="rId7"/>
    <p:sldId id="404" r:id="rId8"/>
    <p:sldId id="395" r:id="rId9"/>
    <p:sldId id="396" r:id="rId10"/>
    <p:sldId id="397" r:id="rId11"/>
    <p:sldId id="408" r:id="rId12"/>
    <p:sldId id="263"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7365" autoAdjust="0"/>
  </p:normalViewPr>
  <p:slideViewPr>
    <p:cSldViewPr snapToGrid="0">
      <p:cViewPr>
        <p:scale>
          <a:sx n="170" d="100"/>
          <a:sy n="170" d="100"/>
        </p:scale>
        <p:origin x="2478" y="82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95398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4741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357265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Agile and Scaled Agile are very light, egalitarian, and bottom-up processes.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8570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26441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was kind of “hippy-</a:t>
            </a:r>
            <a:r>
              <a:rPr lang="en-US" sz="1000" dirty="0" err="1"/>
              <a:t>ish</a:t>
            </a:r>
            <a:r>
              <a:rPr lang="en-US" sz="1000" dirty="0"/>
              <a:t>” and egalitarian in its day… quite controversial in its day (2001)</a:t>
            </a:r>
          </a:p>
          <a:p>
            <a:r>
              <a:rPr lang="en-US" sz="10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000" dirty="0"/>
          </a:p>
          <a:p>
            <a:r>
              <a:rPr lang="en-US" sz="1000" dirty="0"/>
              <a:t>The flip side:</a:t>
            </a:r>
          </a:p>
          <a:p>
            <a:pPr marL="171450" indent="-171450">
              <a:buFont typeface="Arial" panose="020B0604020202020204" pitchFamily="34" charset="0"/>
              <a:buChar char="•"/>
            </a:pPr>
            <a:r>
              <a:rPr lang="en-US" sz="1000" dirty="0"/>
              <a:t>We will actively and voluntarily play important roles on our team</a:t>
            </a:r>
          </a:p>
          <a:p>
            <a:pPr marL="171450" indent="-171450">
              <a:buFont typeface="Arial" panose="020B0604020202020204" pitchFamily="34" charset="0"/>
              <a:buChar char="•"/>
            </a:pPr>
            <a:r>
              <a:rPr lang="en-US" sz="1000" dirty="0"/>
              <a:t>The rules (rituals) that we do have… we WILL follow</a:t>
            </a:r>
          </a:p>
          <a:p>
            <a:pPr marL="171450" indent="-171450">
              <a:buFont typeface="Arial" panose="020B0604020202020204" pitchFamily="34" charset="0"/>
              <a:buChar char="•"/>
            </a:pPr>
            <a:r>
              <a:rPr lang="en-US" sz="1000" dirty="0"/>
              <a:t>We will create, demo, and release working software/products</a:t>
            </a:r>
          </a:p>
          <a:p>
            <a:pPr marL="171450" indent="-171450">
              <a:buFont typeface="Arial" panose="020B0604020202020204" pitchFamily="34" charset="0"/>
              <a:buChar char="•"/>
            </a:pPr>
            <a:r>
              <a:rPr lang="en-US" sz="1000" dirty="0"/>
              <a:t>We will utilize practical processes, tools, documentation, and planning</a:t>
            </a:r>
          </a:p>
          <a:p>
            <a:pPr marL="171450" indent="-171450">
              <a:buFont typeface="Arial" panose="020B0604020202020204" pitchFamily="34" charset="0"/>
              <a:buChar char="•"/>
            </a:pPr>
            <a:r>
              <a:rPr lang="en-US" sz="10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000" dirty="0"/>
              <a:t>We will be responsive and continuously improve (Retrospectives)</a:t>
            </a:r>
          </a:p>
          <a:p>
            <a:pPr marL="171450" indent="-171450">
              <a:buFont typeface="Arial" panose="020B0604020202020204" pitchFamily="34" charset="0"/>
              <a:buChar char="•"/>
            </a:pPr>
            <a:r>
              <a:rPr lang="en-US" sz="1000" dirty="0"/>
              <a:t>We will be transparent with how WE work and share our information</a:t>
            </a: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404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7715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6 Session 3</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Optional and Limited Report-out of Blocking Items Only</a:t>
            </a:r>
          </a:p>
          <a:p>
            <a:pPr marL="457200" indent="-457200">
              <a:buFont typeface="+mj-lt"/>
              <a:buAutoNum type="arabicPeriod"/>
            </a:pPr>
            <a:r>
              <a:rPr lang="en-US" sz="2000" dirty="0"/>
              <a:t>Product Team Q&amp;A Session: Klump Requirements</a:t>
            </a:r>
          </a:p>
          <a:p>
            <a:pPr marL="457200" indent="-457200">
              <a:buFont typeface="+mj-lt"/>
              <a:buAutoNum type="arabicPeriod"/>
            </a:pPr>
            <a:r>
              <a:rPr lang="en-US" sz="2000" dirty="0"/>
              <a:t>Demos &amp; Presentations: UI Design, User Stories</a:t>
            </a:r>
          </a:p>
          <a:p>
            <a:pPr marL="457200" indent="-457200">
              <a:buFont typeface="+mj-lt"/>
              <a:buAutoNum type="arabicPeriod"/>
            </a:pPr>
            <a:r>
              <a:rPr lang="en-US" sz="2000" dirty="0"/>
              <a:t>Recap - How did we get here? … If time allows</a:t>
            </a:r>
          </a:p>
          <a:p>
            <a:pPr marL="457200" indent="-457200">
              <a:buFont typeface="+mj-lt"/>
              <a:buAutoNum type="arabicPeriod"/>
            </a:pPr>
            <a:r>
              <a:rPr lang="en-US" sz="2000" dirty="0"/>
              <a:t>Lab: Klump Release</a:t>
            </a:r>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8991332" y="4669917"/>
            <a:ext cx="3578208" cy="923330"/>
          </a:xfrm>
          <a:prstGeom prst="rect">
            <a:avLst/>
          </a:prstGeom>
          <a:ln w="12700">
            <a:noFill/>
          </a:ln>
        </p:spPr>
        <p:txBody>
          <a:bodyPr wrap="square">
            <a:spAutoFit/>
          </a:bodyPr>
          <a:lstStyle/>
          <a:p>
            <a:r>
              <a:rPr lang="en-US" u="sng" dirty="0"/>
              <a:t>Process</a:t>
            </a:r>
            <a:r>
              <a:rPr lang="en-US" dirty="0"/>
              <a:t>: Agile, Portfolio Management, Project Management,  Prioritization, Metrics, Funding…</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Klump Release</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4167728996"/>
              </p:ext>
            </p:extLst>
          </p:nvPr>
        </p:nvGraphicFramePr>
        <p:xfrm>
          <a:off x="838200" y="153321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6</a:t>
                      </a:r>
                    </a:p>
                  </a:txBody>
                  <a:tcPr marL="83410" marR="83410" marT="41705" marB="41705"/>
                </a:tc>
                <a:tc>
                  <a:txBody>
                    <a:bodyPr/>
                    <a:lstStyle/>
                    <a:p>
                      <a:r>
                        <a:rPr lang="en-US" sz="1500" b="1" dirty="0"/>
                        <a:t>Louie (Lorenzo)</a:t>
                      </a:r>
                    </a:p>
                  </a:txBody>
                  <a:tcPr marL="83410" marR="83410" marT="41705" marB="41705"/>
                </a:tc>
                <a:tc>
                  <a:txBody>
                    <a:bodyPr/>
                    <a:lstStyle/>
                    <a:p>
                      <a:r>
                        <a:rPr lang="en-US" sz="1500" b="1" dirty="0"/>
                        <a:t>Tyler (Kummer)</a:t>
                      </a:r>
                    </a:p>
                  </a:txBody>
                  <a:tcPr marL="83410" marR="83410" marT="41705" marB="41705"/>
                </a:tc>
                <a:tc>
                  <a:txBody>
                    <a:bodyPr/>
                    <a:lstStyle/>
                    <a:p>
                      <a:r>
                        <a:rPr lang="en-US" sz="1500" b="1" dirty="0"/>
                        <a:t>Thad (Albert)</a:t>
                      </a:r>
                    </a:p>
                  </a:txBody>
                  <a:tcPr marL="83410" marR="83410" marT="41705" marB="41705"/>
                </a:tc>
                <a:tc>
                  <a:txBody>
                    <a:bodyPr/>
                    <a:lstStyle/>
                    <a:p>
                      <a:r>
                        <a:rPr lang="en-US" sz="1500" b="1" dirty="0"/>
                        <a:t>Michael (Pedzimaz)</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7</a:t>
                      </a:r>
                    </a:p>
                  </a:txBody>
                  <a:tcPr marL="83410" marR="83410" marT="41705" marB="41705"/>
                </a:tc>
                <a:tc>
                  <a:txBody>
                    <a:bodyPr/>
                    <a:lstStyle/>
                    <a:p>
                      <a:r>
                        <a:rPr lang="en-US" sz="1500" dirty="0"/>
                        <a:t>Alex (Espinal)</a:t>
                      </a:r>
                    </a:p>
                  </a:txBody>
                  <a:tcPr marL="83410" marR="83410" marT="41705" marB="41705"/>
                </a:tc>
                <a:tc>
                  <a:txBody>
                    <a:bodyPr/>
                    <a:lstStyle/>
                    <a:p>
                      <a:r>
                        <a:rPr lang="en-US" sz="1500" dirty="0"/>
                        <a:t>Juan (Dasco)</a:t>
                      </a:r>
                    </a:p>
                  </a:txBody>
                  <a:tcPr marL="83410" marR="83410" marT="41705" marB="41705"/>
                </a:tc>
                <a:tc>
                  <a:txBody>
                    <a:bodyPr/>
                    <a:lstStyle/>
                    <a:p>
                      <a:r>
                        <a:rPr lang="en-US" sz="1500" dirty="0"/>
                        <a:t>Ryan (Clark)</a:t>
                      </a:r>
                    </a:p>
                  </a:txBody>
                  <a:tcPr marL="83410" marR="83410" marT="41705" marB="41705"/>
                </a:tc>
                <a:tc>
                  <a:txBody>
                    <a:bodyPr/>
                    <a:lstStyle/>
                    <a:p>
                      <a:r>
                        <a:rPr lang="en-US" sz="1500" dirty="0"/>
                        <a:t>Karol (Orszulak)</a:t>
                      </a:r>
                    </a:p>
                  </a:txBody>
                  <a:tcPr marL="83410" marR="83410" marT="41705" marB="41705"/>
                </a:tc>
                <a:extLst>
                  <a:ext uri="{0D108BD9-81ED-4DB2-BD59-A6C34878D82A}">
                    <a16:rowId xmlns:a16="http://schemas.microsoft.com/office/drawing/2014/main" val="175105533"/>
                  </a:ext>
                </a:extLst>
              </a:tr>
            </a:tbl>
          </a:graphicData>
        </a:graphic>
      </p:graphicFrame>
      <p:pic>
        <p:nvPicPr>
          <p:cNvPr id="6" name="Picture 5">
            <a:extLst>
              <a:ext uri="{FF2B5EF4-FFF2-40B4-BE49-F238E27FC236}">
                <a16:creationId xmlns:a16="http://schemas.microsoft.com/office/drawing/2014/main" id="{21F258B8-3E93-4EA5-B247-A7F87E8C9B53}"/>
              </a:ext>
            </a:extLst>
          </p:cNvPr>
          <p:cNvPicPr>
            <a:picLocks noChangeAspect="1"/>
          </p:cNvPicPr>
          <p:nvPr/>
        </p:nvPicPr>
        <p:blipFill>
          <a:blip r:embed="rId3"/>
          <a:stretch>
            <a:fillRect/>
          </a:stretch>
        </p:blipFill>
        <p:spPr>
          <a:xfrm>
            <a:off x="4082303" y="3429000"/>
            <a:ext cx="7627844" cy="2869820"/>
          </a:xfrm>
          <a:prstGeom prst="rect">
            <a:avLst/>
          </a:prstGeom>
          <a:ln w="12700">
            <a:solidFill>
              <a:schemeClr val="tx1"/>
            </a:solidFill>
          </a:ln>
          <a:effectLst/>
        </p:spPr>
      </p:pic>
    </p:spTree>
    <p:extLst>
      <p:ext uri="{BB962C8B-B14F-4D97-AF65-F5344CB8AC3E}">
        <p14:creationId xmlns:p14="http://schemas.microsoft.com/office/powerpoint/2010/main" val="3470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457200" indent="-457200">
              <a:spcBef>
                <a:spcPts val="600"/>
              </a:spcBef>
              <a:buFont typeface="+mj-lt"/>
              <a:buAutoNum type="arabicPeriod"/>
            </a:pPr>
            <a:r>
              <a:rPr lang="en-US" sz="1900" dirty="0">
                <a:solidFill>
                  <a:schemeClr val="bg1">
                    <a:lumMod val="65000"/>
                  </a:schemeClr>
                </a:solidFill>
              </a:rPr>
              <a:t>Prepare for Sprint 7 by preparing a proposal for a final project. The final project can be team level or up to three teams working together. </a:t>
            </a:r>
          </a:p>
          <a:p>
            <a:pPr marL="457200" indent="-457200">
              <a:spcBef>
                <a:spcPts val="600"/>
              </a:spcBef>
              <a:buFont typeface="+mj-lt"/>
              <a:buAutoNum type="arabicPeriod"/>
            </a:pPr>
            <a:r>
              <a:rPr lang="en-US" sz="1900" dirty="0">
                <a:solidFill>
                  <a:schemeClr val="bg1">
                    <a:lumMod val="65000"/>
                  </a:schemeClr>
                </a:solidFill>
              </a:rPr>
              <a:t>Read and be prepared to discuss Chapter 10</a:t>
            </a:r>
          </a:p>
          <a:p>
            <a:pPr marL="0" indent="0">
              <a:spcBef>
                <a:spcPts val="600"/>
              </a:spcBef>
              <a:buNone/>
            </a:pPr>
            <a:endParaRPr lang="en-US" sz="2000" dirty="0"/>
          </a:p>
          <a:p>
            <a:pPr marL="0" indent="0">
              <a:spcBef>
                <a:spcPts val="600"/>
              </a:spcBef>
              <a:buNone/>
            </a:pPr>
            <a:r>
              <a:rPr lang="en-US" sz="2000" dirty="0"/>
              <a:t>Important Note: You will need to scope that backlog items associated with #2 so that you will be able to complete at least through backlog item #5. I will be grading Klump based on (1) a functioning product, (2) feature complete, (3) quality of implementation.</a:t>
            </a:r>
          </a:p>
          <a:p>
            <a:pPr marL="457200" indent="-457200">
              <a:spcBef>
                <a:spcPts val="600"/>
              </a:spcBef>
              <a:buFont typeface="+mj-lt"/>
              <a:buAutoNum type="arabicPeriod"/>
            </a:pPr>
            <a:endParaRPr lang="en-US" sz="1900" dirty="0"/>
          </a:p>
        </p:txBody>
      </p:sp>
      <p:cxnSp>
        <p:nvCxnSpPr>
          <p:cNvPr id="7" name="Straight Connector 6">
            <a:extLst>
              <a:ext uri="{FF2B5EF4-FFF2-40B4-BE49-F238E27FC236}">
                <a16:creationId xmlns:a16="http://schemas.microsoft.com/office/drawing/2014/main" id="{39EB50F7-774A-44D7-8481-6A495E909F69}"/>
              </a:ext>
            </a:extLst>
          </p:cNvPr>
          <p:cNvCxnSpPr>
            <a:cxnSpLocks/>
          </p:cNvCxnSpPr>
          <p:nvPr/>
        </p:nvCxnSpPr>
        <p:spPr>
          <a:xfrm>
            <a:off x="838197" y="4096777"/>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04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279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3660087446"/>
              </p:ext>
            </p:extLst>
          </p:nvPr>
        </p:nvGraphicFramePr>
        <p:xfrm>
          <a:off x="838200" y="965804"/>
          <a:ext cx="7313690" cy="1048060"/>
        </p:xfrm>
        <a:graphic>
          <a:graphicData uri="http://schemas.openxmlformats.org/drawingml/2006/table">
            <a:tbl>
              <a:tblPr firstRow="1" bandRow="1">
                <a:tableStyleId>{5C22544A-7EE6-4342-B048-85BDC9FD1C3A}</a:tableStyleId>
              </a:tblPr>
              <a:tblGrid>
                <a:gridCol w="1462738">
                  <a:extLst>
                    <a:ext uri="{9D8B030D-6E8A-4147-A177-3AD203B41FA5}">
                      <a16:colId xmlns:a16="http://schemas.microsoft.com/office/drawing/2014/main" val="3176287496"/>
                    </a:ext>
                  </a:extLst>
                </a:gridCol>
                <a:gridCol w="1462738">
                  <a:extLst>
                    <a:ext uri="{9D8B030D-6E8A-4147-A177-3AD203B41FA5}">
                      <a16:colId xmlns:a16="http://schemas.microsoft.com/office/drawing/2014/main" val="184866708"/>
                    </a:ext>
                  </a:extLst>
                </a:gridCol>
                <a:gridCol w="1462738">
                  <a:extLst>
                    <a:ext uri="{9D8B030D-6E8A-4147-A177-3AD203B41FA5}">
                      <a16:colId xmlns:a16="http://schemas.microsoft.com/office/drawing/2014/main" val="1665691578"/>
                    </a:ext>
                  </a:extLst>
                </a:gridCol>
                <a:gridCol w="1462738">
                  <a:extLst>
                    <a:ext uri="{9D8B030D-6E8A-4147-A177-3AD203B41FA5}">
                      <a16:colId xmlns:a16="http://schemas.microsoft.com/office/drawing/2014/main" val="4230300785"/>
                    </a:ext>
                  </a:extLst>
                </a:gridCol>
                <a:gridCol w="1462738">
                  <a:extLst>
                    <a:ext uri="{9D8B030D-6E8A-4147-A177-3AD203B41FA5}">
                      <a16:colId xmlns:a16="http://schemas.microsoft.com/office/drawing/2014/main" val="987859751"/>
                    </a:ext>
                  </a:extLst>
                </a:gridCol>
              </a:tblGrid>
              <a:tr h="262015">
                <a:tc>
                  <a:txBody>
                    <a:bodyPr/>
                    <a:lstStyle/>
                    <a:p>
                      <a:endParaRPr lang="en-US" sz="1200" dirty="0"/>
                    </a:p>
                  </a:txBody>
                  <a:tcPr marL="64227" marR="64227" marT="32113" marB="32113"/>
                </a:tc>
                <a:tc>
                  <a:txBody>
                    <a:bodyPr/>
                    <a:lstStyle/>
                    <a:p>
                      <a:r>
                        <a:rPr lang="en-US" sz="1200" dirty="0"/>
                        <a:t>Product Manager</a:t>
                      </a:r>
                    </a:p>
                  </a:txBody>
                  <a:tcPr marL="64227" marR="64227" marT="32113" marB="32113"/>
                </a:tc>
                <a:tc>
                  <a:txBody>
                    <a:bodyPr/>
                    <a:lstStyle/>
                    <a:p>
                      <a:r>
                        <a:rPr lang="en-US" sz="1200" dirty="0"/>
                        <a:t>Project Manager</a:t>
                      </a:r>
                    </a:p>
                  </a:txBody>
                  <a:tcPr marL="64227" marR="64227" marT="32113" marB="32113"/>
                </a:tc>
                <a:tc>
                  <a:txBody>
                    <a:bodyPr/>
                    <a:lstStyle/>
                    <a:p>
                      <a:r>
                        <a:rPr lang="en-US" sz="1200" dirty="0"/>
                        <a:t>Product Architect</a:t>
                      </a:r>
                    </a:p>
                  </a:txBody>
                  <a:tcPr marL="64227" marR="64227" marT="32113" marB="32113"/>
                </a:tc>
                <a:tc>
                  <a:txBody>
                    <a:bodyPr/>
                    <a:lstStyle/>
                    <a:p>
                      <a:r>
                        <a:rPr lang="en-US" sz="12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200" dirty="0"/>
                        <a:t>Sprint 5</a:t>
                      </a:r>
                    </a:p>
                  </a:txBody>
                  <a:tcPr marL="64227" marR="64227" marT="32113" marB="32113"/>
                </a:tc>
                <a:tc>
                  <a:txBody>
                    <a:bodyPr/>
                    <a:lstStyle/>
                    <a:p>
                      <a:r>
                        <a:rPr lang="en-US" sz="1200" dirty="0"/>
                        <a:t>Joe (Van Luyk)</a:t>
                      </a:r>
                    </a:p>
                  </a:txBody>
                  <a:tcPr marL="64227" marR="64227" marT="32113" marB="32113"/>
                </a:tc>
                <a:tc>
                  <a:txBody>
                    <a:bodyPr/>
                    <a:lstStyle/>
                    <a:p>
                      <a:r>
                        <a:rPr lang="en-US" sz="1200" dirty="0"/>
                        <a:t>Jordon (Elmer)</a:t>
                      </a:r>
                    </a:p>
                  </a:txBody>
                  <a:tcPr marL="64227" marR="64227" marT="32113" marB="32113"/>
                </a:tc>
                <a:tc>
                  <a:txBody>
                    <a:bodyPr/>
                    <a:lstStyle/>
                    <a:p>
                      <a:r>
                        <a:rPr lang="en-US" sz="1200" dirty="0"/>
                        <a:t>Quinn (Stratton)</a:t>
                      </a:r>
                    </a:p>
                  </a:txBody>
                  <a:tcPr marL="64227" marR="64227" marT="32113" marB="32113"/>
                </a:tc>
                <a:tc>
                  <a:txBody>
                    <a:bodyPr/>
                    <a:lstStyle/>
                    <a:p>
                      <a:r>
                        <a:rPr lang="en-US" sz="1200" dirty="0"/>
                        <a:t>Jace (Horner)</a:t>
                      </a:r>
                    </a:p>
                  </a:txBody>
                  <a:tcPr marL="64227" marR="64227" marT="32113" marB="32113"/>
                </a:tc>
                <a:extLst>
                  <a:ext uri="{0D108BD9-81ED-4DB2-BD59-A6C34878D82A}">
                    <a16:rowId xmlns:a16="http://schemas.microsoft.com/office/drawing/2014/main" val="2574240619"/>
                  </a:ext>
                </a:extLst>
              </a:tr>
              <a:tr h="262015">
                <a:tc>
                  <a:txBody>
                    <a:bodyPr/>
                    <a:lstStyle/>
                    <a:p>
                      <a:r>
                        <a:rPr lang="en-US" sz="1200" b="1" dirty="0"/>
                        <a:t>Sprint 6</a:t>
                      </a:r>
                    </a:p>
                  </a:txBody>
                  <a:tcPr marL="64227" marR="64227" marT="32113" marB="32113"/>
                </a:tc>
                <a:tc>
                  <a:txBody>
                    <a:bodyPr/>
                    <a:lstStyle/>
                    <a:p>
                      <a:r>
                        <a:rPr lang="en-US" sz="1200" b="1" dirty="0"/>
                        <a:t>Louie (Lorenzo)</a:t>
                      </a:r>
                    </a:p>
                  </a:txBody>
                  <a:tcPr marL="64227" marR="64227" marT="32113" marB="32113"/>
                </a:tc>
                <a:tc>
                  <a:txBody>
                    <a:bodyPr/>
                    <a:lstStyle/>
                    <a:p>
                      <a:r>
                        <a:rPr lang="en-US" sz="1200" b="1" dirty="0"/>
                        <a:t>Tyler (Kummer)</a:t>
                      </a:r>
                    </a:p>
                  </a:txBody>
                  <a:tcPr marL="64227" marR="64227" marT="32113" marB="32113"/>
                </a:tc>
                <a:tc>
                  <a:txBody>
                    <a:bodyPr/>
                    <a:lstStyle/>
                    <a:p>
                      <a:r>
                        <a:rPr lang="en-US" sz="1200" b="1" dirty="0"/>
                        <a:t>Thad (Albert)</a:t>
                      </a:r>
                    </a:p>
                  </a:txBody>
                  <a:tcPr marL="64227" marR="64227" marT="32113" marB="32113"/>
                </a:tc>
                <a:tc>
                  <a:txBody>
                    <a:bodyPr/>
                    <a:lstStyle/>
                    <a:p>
                      <a:r>
                        <a:rPr lang="en-US" sz="1200" b="1" dirty="0"/>
                        <a:t>Michael (Pedzimaz)</a:t>
                      </a:r>
                    </a:p>
                  </a:txBody>
                  <a:tcPr marL="64227" marR="64227" marT="32113" marB="32113"/>
                </a:tc>
                <a:extLst>
                  <a:ext uri="{0D108BD9-81ED-4DB2-BD59-A6C34878D82A}">
                    <a16:rowId xmlns:a16="http://schemas.microsoft.com/office/drawing/2014/main" val="2072291674"/>
                  </a:ext>
                </a:extLst>
              </a:tr>
              <a:tr h="262015">
                <a:tc>
                  <a:txBody>
                    <a:bodyPr/>
                    <a:lstStyle/>
                    <a:p>
                      <a:r>
                        <a:rPr lang="en-US" sz="1200" dirty="0"/>
                        <a:t>Sprint 7</a:t>
                      </a:r>
                    </a:p>
                  </a:txBody>
                  <a:tcPr marL="64227" marR="64227" marT="32113" marB="32113"/>
                </a:tc>
                <a:tc>
                  <a:txBody>
                    <a:bodyPr/>
                    <a:lstStyle/>
                    <a:p>
                      <a:r>
                        <a:rPr lang="en-US" sz="1200" dirty="0"/>
                        <a:t>Alex (Espinal)</a:t>
                      </a:r>
                    </a:p>
                  </a:txBody>
                  <a:tcPr marL="64227" marR="64227" marT="32113" marB="32113"/>
                </a:tc>
                <a:tc>
                  <a:txBody>
                    <a:bodyPr/>
                    <a:lstStyle/>
                    <a:p>
                      <a:r>
                        <a:rPr lang="en-US" sz="1200" dirty="0"/>
                        <a:t>Juan (Dasco)</a:t>
                      </a:r>
                    </a:p>
                  </a:txBody>
                  <a:tcPr marL="64227" marR="64227" marT="32113" marB="32113"/>
                </a:tc>
                <a:tc>
                  <a:txBody>
                    <a:bodyPr/>
                    <a:lstStyle/>
                    <a:p>
                      <a:r>
                        <a:rPr lang="en-US" sz="1200" dirty="0"/>
                        <a:t>Ryan (Clark)</a:t>
                      </a:r>
                    </a:p>
                  </a:txBody>
                  <a:tcPr marL="64227" marR="64227" marT="32113" marB="32113"/>
                </a:tc>
                <a:tc>
                  <a:txBody>
                    <a:bodyPr/>
                    <a:lstStyle/>
                    <a:p>
                      <a:r>
                        <a:rPr lang="en-US" sz="1200" dirty="0"/>
                        <a:t>Karol (Orszulak)</a:t>
                      </a:r>
                    </a:p>
                  </a:txBody>
                  <a:tcPr marL="64227" marR="64227" marT="32113" marB="32113"/>
                </a:tc>
                <a:extLst>
                  <a:ext uri="{0D108BD9-81ED-4DB2-BD59-A6C34878D82A}">
                    <a16:rowId xmlns:a16="http://schemas.microsoft.com/office/drawing/2014/main" val="175105533"/>
                  </a:ext>
                </a:extLst>
              </a:tr>
            </a:tbl>
          </a:graphicData>
        </a:graphic>
      </p:graphicFrame>
      <p:sp>
        <p:nvSpPr>
          <p:cNvPr id="5" name="Content Placeholder 2">
            <a:extLst>
              <a:ext uri="{FF2B5EF4-FFF2-40B4-BE49-F238E27FC236}">
                <a16:creationId xmlns:a16="http://schemas.microsoft.com/office/drawing/2014/main" id="{EF7B8053-E183-4EDB-8A17-3C1A5AE427F7}"/>
              </a:ext>
            </a:extLst>
          </p:cNvPr>
          <p:cNvSpPr>
            <a:spLocks noGrp="1"/>
          </p:cNvSpPr>
          <p:nvPr>
            <p:ph idx="1"/>
          </p:nvPr>
        </p:nvSpPr>
        <p:spPr>
          <a:xfrm>
            <a:off x="1502406" y="2264494"/>
            <a:ext cx="10515601" cy="4332649"/>
          </a:xfrm>
          <a:ln w="12700">
            <a:solidFill>
              <a:schemeClr val="tx1"/>
            </a:solidFill>
          </a:ln>
        </p:spPr>
        <p:txBody>
          <a:bodyPr>
            <a:normAutofit/>
          </a:bodyPr>
          <a:lstStyle/>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020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0614"/>
            <a:ext cx="9144000" cy="1196771"/>
          </a:xfrm>
        </p:spPr>
        <p:txBody>
          <a:bodyPr>
            <a:normAutofit fontScale="90000"/>
          </a:bodyPr>
          <a:lstStyle/>
          <a:p>
            <a:r>
              <a:rPr lang="en-US" sz="4800" dirty="0"/>
              <a:t>Demos &amp; Presentations: </a:t>
            </a:r>
            <a:br>
              <a:rPr lang="en-US" sz="4800" dirty="0"/>
            </a:br>
            <a:r>
              <a:rPr lang="en-US" sz="4800" dirty="0"/>
              <a:t>UI Design, User Stories</a:t>
            </a:r>
          </a:p>
        </p:txBody>
      </p:sp>
    </p:spTree>
    <p:extLst>
      <p:ext uri="{BB962C8B-B14F-4D97-AF65-F5344CB8AC3E}">
        <p14:creationId xmlns:p14="http://schemas.microsoft.com/office/powerpoint/2010/main" val="132427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443"/>
            <a:ext cx="9144000" cy="1211113"/>
          </a:xfrm>
        </p:spPr>
        <p:txBody>
          <a:bodyPr>
            <a:normAutofit fontScale="90000"/>
          </a:bodyPr>
          <a:lstStyle/>
          <a:p>
            <a:r>
              <a:rPr lang="en-US" sz="4800" dirty="0"/>
              <a:t>Recap –</a:t>
            </a:r>
            <a:br>
              <a:rPr lang="en-US" sz="4800" dirty="0"/>
            </a:br>
            <a:r>
              <a:rPr lang="en-US" sz="4800" dirty="0"/>
              <a:t>How did we get here?</a:t>
            </a:r>
          </a:p>
        </p:txBody>
      </p:sp>
    </p:spTree>
    <p:extLst>
      <p:ext uri="{BB962C8B-B14F-4D97-AF65-F5344CB8AC3E}">
        <p14:creationId xmlns:p14="http://schemas.microsoft.com/office/powerpoint/2010/main" val="126535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1103404"/>
            <a:ext cx="10515601" cy="4651191"/>
          </a:xfrm>
        </p:spPr>
        <p:txBody>
          <a:bodyPr>
            <a:normAutofit/>
          </a:bodyPr>
          <a:lstStyle/>
          <a:p>
            <a:pPr marL="0" indent="0">
              <a:spcAft>
                <a:spcPts val="600"/>
              </a:spcAft>
              <a:buNone/>
            </a:pPr>
            <a:endParaRPr lang="en-US" sz="3600" dirty="0"/>
          </a:p>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43703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3084</TotalTime>
  <Words>1839</Words>
  <Application>Microsoft Office PowerPoint</Application>
  <PresentationFormat>Widescreen</PresentationFormat>
  <Paragraphs>168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Software Engineering Session: Sprint 6 Session 3 Instructor: Eric Pogue</vt:lpstr>
      <vt:lpstr>Roles and Schedule</vt:lpstr>
      <vt:lpstr>Sprint 6 Product Backlog</vt:lpstr>
      <vt:lpstr>Team the “Klump” Product</vt:lpstr>
      <vt:lpstr>Scrum-of-Scrums Report-out</vt:lpstr>
      <vt:lpstr>Product Team Q&amp;A Session: Klump Requirements</vt:lpstr>
      <vt:lpstr>Demos &amp; Presentations:  UI Design, User Stories</vt:lpstr>
      <vt:lpstr>Recap – How did we get here?</vt:lpstr>
      <vt:lpstr>PowerPoint Presentation</vt:lpstr>
      <vt:lpstr>…And the Virtuous Triangle </vt:lpstr>
      <vt:lpstr>Lab: Klump Release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256</cp:revision>
  <cp:lastPrinted>2018-02-27T13:43:45Z</cp:lastPrinted>
  <dcterms:created xsi:type="dcterms:W3CDTF">2017-08-24T13:36:27Z</dcterms:created>
  <dcterms:modified xsi:type="dcterms:W3CDTF">2018-04-05T13:33:17Z</dcterms:modified>
</cp:coreProperties>
</file>