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413" r:id="rId3"/>
    <p:sldId id="410" r:id="rId4"/>
    <p:sldId id="411" r:id="rId5"/>
    <p:sldId id="329" r:id="rId6"/>
    <p:sldId id="421" r:id="rId7"/>
    <p:sldId id="427" r:id="rId8"/>
    <p:sldId id="395" r:id="rId9"/>
    <p:sldId id="396" r:id="rId10"/>
    <p:sldId id="397" r:id="rId11"/>
    <p:sldId id="417" r:id="rId12"/>
    <p:sldId id="423" r:id="rId13"/>
    <p:sldId id="424" r:id="rId14"/>
    <p:sldId id="429" r:id="rId15"/>
    <p:sldId id="425" r:id="rId16"/>
    <p:sldId id="408" r:id="rId17"/>
    <p:sldId id="426" r:id="rId18"/>
    <p:sldId id="263" r:id="rId19"/>
    <p:sldId id="419"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77365" autoAdjust="0"/>
  </p:normalViewPr>
  <p:slideViewPr>
    <p:cSldViewPr snapToGrid="0">
      <p:cViewPr varScale="1">
        <p:scale>
          <a:sx n="201" d="100"/>
          <a:sy n="201" d="100"/>
        </p:scale>
        <p:origin x="2112" y="17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4/10/2018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Demos &amp; Presentations: UI Team, Quinn, Juan, Alex</a:t>
            </a:r>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4109523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1329939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180561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2877153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UI Team meet and prepare to Present or Demo UI Design for Klump</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1375651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2605549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953989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2474106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4268049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28025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Who will volunteer to bring us a “Friendly Conversation” topic Thursday?</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4264417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was kind of “hippy-</a:t>
            </a:r>
            <a:r>
              <a:rPr lang="en-US" sz="1000" dirty="0" err="1"/>
              <a:t>ish</a:t>
            </a:r>
            <a:r>
              <a:rPr lang="en-US" sz="1000" dirty="0"/>
              <a:t>” and egalitarian in its day… quite controversial in its day (2001)</a:t>
            </a:r>
          </a:p>
          <a:p>
            <a:r>
              <a:rPr lang="en-US" sz="1000" dirty="0"/>
              <a:t>“Everyone is a team member and is responsible for the work getting done”… we don’t need no titles or positions… self-organizing… we will make our own commitments… transparency (let’s share the information)… flexible/organic teams, organic architecture (minimal documentation/standards)… no contracts (let’s talk it over)</a:t>
            </a:r>
          </a:p>
          <a:p>
            <a:endParaRPr lang="en-US" sz="1000" dirty="0"/>
          </a:p>
          <a:p>
            <a:r>
              <a:rPr lang="en-US" sz="1000" dirty="0"/>
              <a:t>The flip side:</a:t>
            </a:r>
          </a:p>
          <a:p>
            <a:pPr marL="171450" indent="-171450">
              <a:buFont typeface="Arial" panose="020B0604020202020204" pitchFamily="34" charset="0"/>
              <a:buChar char="•"/>
            </a:pPr>
            <a:r>
              <a:rPr lang="en-US" sz="1000" dirty="0"/>
              <a:t>We will actively and voluntarily play important roles on our team</a:t>
            </a:r>
          </a:p>
          <a:p>
            <a:pPr marL="171450" indent="-171450">
              <a:buFont typeface="Arial" panose="020B0604020202020204" pitchFamily="34" charset="0"/>
              <a:buChar char="•"/>
            </a:pPr>
            <a:r>
              <a:rPr lang="en-US" sz="1000" dirty="0"/>
              <a:t>The rules (rituals) that we do have… we WILL follow</a:t>
            </a:r>
          </a:p>
          <a:p>
            <a:pPr marL="171450" indent="-171450">
              <a:buFont typeface="Arial" panose="020B0604020202020204" pitchFamily="34" charset="0"/>
              <a:buChar char="•"/>
            </a:pPr>
            <a:r>
              <a:rPr lang="en-US" sz="1000" dirty="0"/>
              <a:t>We will create, demo, and release working software/products</a:t>
            </a:r>
          </a:p>
          <a:p>
            <a:pPr marL="171450" indent="-171450">
              <a:buFont typeface="Arial" panose="020B0604020202020204" pitchFamily="34" charset="0"/>
              <a:buChar char="•"/>
            </a:pPr>
            <a:r>
              <a:rPr lang="en-US" sz="1000" dirty="0"/>
              <a:t>We will utilize practical processes, tools, documentation, and planning</a:t>
            </a:r>
          </a:p>
          <a:p>
            <a:pPr marL="171450" indent="-171450">
              <a:buFont typeface="Arial" panose="020B0604020202020204" pitchFamily="34" charset="0"/>
              <a:buChar char="•"/>
            </a:pPr>
            <a:r>
              <a:rPr lang="en-US" sz="1000" dirty="0"/>
              <a:t>When we make commitments, we will live up to those commitments… as a team (“No winners on a losing team, and no losers on a winning team”)</a:t>
            </a:r>
          </a:p>
          <a:p>
            <a:pPr marL="171450" indent="-171450">
              <a:buFont typeface="Arial" panose="020B0604020202020204" pitchFamily="34" charset="0"/>
              <a:buChar char="•"/>
            </a:pPr>
            <a:r>
              <a:rPr lang="en-US" sz="1000" dirty="0"/>
              <a:t>We will be responsive and continuously improve (Retrospectives)</a:t>
            </a:r>
          </a:p>
          <a:p>
            <a:pPr marL="171450" indent="-171450">
              <a:buFont typeface="Arial" panose="020B0604020202020204" pitchFamily="34" charset="0"/>
              <a:buChar char="•"/>
            </a:pPr>
            <a:r>
              <a:rPr lang="en-US" sz="1000" dirty="0"/>
              <a:t>We will be transparent with how WE work and share our information</a:t>
            </a:r>
          </a:p>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40481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3572652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4/10/2018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4/10/2018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Sprint 7 Session 1</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581939"/>
          </a:xfrm>
        </p:spPr>
        <p:txBody>
          <a:bodyPr>
            <a:normAutofit/>
          </a:bodyPr>
          <a:lstStyle/>
          <a:p>
            <a:pPr marL="0" indent="0">
              <a:buNone/>
            </a:pPr>
            <a:r>
              <a:rPr lang="en-US" sz="2000" dirty="0"/>
              <a:t>Agenda:</a:t>
            </a:r>
          </a:p>
          <a:p>
            <a:pPr marL="457200" indent="-457200">
              <a:buFont typeface="+mj-lt"/>
              <a:buAutoNum type="arabicPeriod"/>
            </a:pPr>
            <a:r>
              <a:rPr lang="en-US" sz="2000" dirty="0"/>
              <a:t>Roles, Schedule, and Backlog</a:t>
            </a:r>
          </a:p>
          <a:p>
            <a:pPr marL="457200" indent="-457200">
              <a:buFont typeface="+mj-lt"/>
              <a:buAutoNum type="arabicPeriod"/>
            </a:pPr>
            <a:r>
              <a:rPr lang="en-US" sz="2000" dirty="0"/>
              <a:t>Scrum of Scrums Standup with limited Report-out (blocking items only)</a:t>
            </a:r>
          </a:p>
          <a:p>
            <a:pPr marL="457200" indent="-457200">
              <a:buFont typeface="+mj-lt"/>
              <a:buAutoNum type="arabicPeriod"/>
            </a:pPr>
            <a:r>
              <a:rPr lang="en-US" sz="2000" dirty="0"/>
              <a:t>Preview of Thursday Klump Release 1 Presentations</a:t>
            </a:r>
          </a:p>
          <a:p>
            <a:pPr marL="457200" indent="-457200">
              <a:buFont typeface="+mj-lt"/>
              <a:buAutoNum type="arabicPeriod"/>
            </a:pPr>
            <a:r>
              <a:rPr lang="en-US" sz="2000" dirty="0"/>
              <a:t>Review Demo &amp; Presentation Planning</a:t>
            </a:r>
          </a:p>
          <a:p>
            <a:pPr marL="457200" indent="-457200">
              <a:buFont typeface="+mj-lt"/>
              <a:buAutoNum type="arabicPeriod"/>
            </a:pPr>
            <a:r>
              <a:rPr lang="en-US" sz="2000" dirty="0"/>
              <a:t>Product Team Q&amp;A Session: Klump Requirements</a:t>
            </a:r>
          </a:p>
          <a:p>
            <a:pPr marL="457200" indent="-457200">
              <a:buFont typeface="+mj-lt"/>
              <a:buAutoNum type="arabicPeriod"/>
            </a:pPr>
            <a:r>
              <a:rPr lang="en-US" sz="2000" dirty="0"/>
              <a:t>Demos &amp; Presentations: LAMP... coming next Tuesday</a:t>
            </a:r>
          </a:p>
          <a:p>
            <a:pPr marL="457200" indent="-457200">
              <a:buFont typeface="+mj-lt"/>
              <a:buAutoNum type="arabicPeriod"/>
            </a:pPr>
            <a:r>
              <a:rPr lang="en-US" sz="2000" dirty="0"/>
              <a:t>How did we get here?</a:t>
            </a:r>
          </a:p>
          <a:p>
            <a:pPr marL="457200" indent="-457200">
              <a:buFont typeface="+mj-lt"/>
              <a:buAutoNum type="arabicPeriod"/>
            </a:pPr>
            <a:r>
              <a:rPr lang="en-US" sz="2000" dirty="0"/>
              <a:t>Where do we go now?</a:t>
            </a:r>
          </a:p>
          <a:p>
            <a:pPr marL="457200" indent="-457200">
              <a:buFont typeface="+mj-lt"/>
              <a:buAutoNum type="arabicPeriod"/>
            </a:pPr>
            <a:r>
              <a:rPr lang="en-US" sz="2000" dirty="0"/>
              <a:t>Lab: Sprint 7 Planning</a:t>
            </a:r>
          </a:p>
          <a:p>
            <a:pPr marL="457200" indent="-457200">
              <a:buFont typeface="+mj-lt"/>
              <a:buAutoNum type="arabicPeriod"/>
            </a:pPr>
            <a:r>
              <a:rPr lang="en-US" sz="2000" dirty="0"/>
              <a:t>Sprint 7 Planning Report-out</a:t>
            </a:r>
          </a:p>
          <a:p>
            <a:pPr marL="457200" indent="-457200">
              <a:buFont typeface="+mj-lt"/>
              <a:buAutoNum type="arabicPeriod"/>
            </a:pPr>
            <a:endParaRPr lang="en-US" sz="2000" dirty="0"/>
          </a:p>
          <a:p>
            <a:pPr marL="0" indent="0">
              <a:buNone/>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…And the Virtuous Triangle </a:t>
            </a:r>
          </a:p>
        </p:txBody>
      </p:sp>
      <p:pic>
        <p:nvPicPr>
          <p:cNvPr id="6" name="Picture 5">
            <a:extLst>
              <a:ext uri="{FF2B5EF4-FFF2-40B4-BE49-F238E27FC236}">
                <a16:creationId xmlns:a16="http://schemas.microsoft.com/office/drawing/2014/main" id="{8ABDE36E-E6B0-491A-9796-40B75A65D8D1}"/>
              </a:ext>
            </a:extLst>
          </p:cNvPr>
          <p:cNvPicPr>
            <a:picLocks noChangeAspect="1"/>
          </p:cNvPicPr>
          <p:nvPr/>
        </p:nvPicPr>
        <p:blipFill>
          <a:blip r:embed="rId2"/>
          <a:stretch>
            <a:fillRect/>
          </a:stretch>
        </p:blipFill>
        <p:spPr>
          <a:xfrm>
            <a:off x="5007306" y="1239770"/>
            <a:ext cx="5976800" cy="4473828"/>
          </a:xfrm>
          <a:prstGeom prst="rect">
            <a:avLst/>
          </a:prstGeom>
        </p:spPr>
      </p:pic>
      <p:sp>
        <p:nvSpPr>
          <p:cNvPr id="7" name="Rectangle 6">
            <a:extLst>
              <a:ext uri="{FF2B5EF4-FFF2-40B4-BE49-F238E27FC236}">
                <a16:creationId xmlns:a16="http://schemas.microsoft.com/office/drawing/2014/main" id="{C0C69819-C7C6-490B-9BE9-E603C9A2FA89}"/>
              </a:ext>
            </a:extLst>
          </p:cNvPr>
          <p:cNvSpPr/>
          <p:nvPr/>
        </p:nvSpPr>
        <p:spPr>
          <a:xfrm rot="3044438">
            <a:off x="4007065" y="5239454"/>
            <a:ext cx="3151754" cy="1200329"/>
          </a:xfrm>
          <a:prstGeom prst="rect">
            <a:avLst/>
          </a:prstGeom>
        </p:spPr>
        <p:txBody>
          <a:bodyPr wrap="square">
            <a:spAutoFit/>
          </a:bodyPr>
          <a:lstStyle/>
          <a:p>
            <a:r>
              <a:rPr lang="en-US" u="sng" dirty="0"/>
              <a:t>Productivity Technology</a:t>
            </a:r>
            <a:r>
              <a:rPr lang="en-US" dirty="0"/>
              <a:t>: Configuration Management, Source Code Management, Automated Testing…</a:t>
            </a:r>
            <a:endParaRPr lang="en-US" b="1" dirty="0"/>
          </a:p>
        </p:txBody>
      </p:sp>
      <p:sp>
        <p:nvSpPr>
          <p:cNvPr id="11" name="Rectangle 10">
            <a:extLst>
              <a:ext uri="{FF2B5EF4-FFF2-40B4-BE49-F238E27FC236}">
                <a16:creationId xmlns:a16="http://schemas.microsoft.com/office/drawing/2014/main" id="{650222AF-8FE4-45C3-AE8C-DD30CF0581BC}"/>
              </a:ext>
            </a:extLst>
          </p:cNvPr>
          <p:cNvSpPr/>
          <p:nvPr/>
        </p:nvSpPr>
        <p:spPr>
          <a:xfrm>
            <a:off x="6759095" y="338123"/>
            <a:ext cx="3047993" cy="923330"/>
          </a:xfrm>
          <a:prstGeom prst="rect">
            <a:avLst/>
          </a:prstGeom>
        </p:spPr>
        <p:txBody>
          <a:bodyPr wrap="square">
            <a:spAutoFit/>
          </a:bodyPr>
          <a:lstStyle/>
          <a:p>
            <a:r>
              <a:rPr lang="en-US" u="sng" dirty="0"/>
              <a:t>Hosting Technology</a:t>
            </a:r>
            <a:r>
              <a:rPr lang="en-US" dirty="0"/>
              <a:t>: Cloud, Scriptable Infrastructure, Software as a Service (SaaS)…</a:t>
            </a:r>
            <a:endParaRPr lang="en-US" b="1" dirty="0"/>
          </a:p>
        </p:txBody>
      </p:sp>
      <p:sp>
        <p:nvSpPr>
          <p:cNvPr id="8" name="Rectangle 7">
            <a:extLst>
              <a:ext uri="{FF2B5EF4-FFF2-40B4-BE49-F238E27FC236}">
                <a16:creationId xmlns:a16="http://schemas.microsoft.com/office/drawing/2014/main" id="{1135CC6A-C032-41D6-9EEF-4AB5BE181ED3}"/>
              </a:ext>
            </a:extLst>
          </p:cNvPr>
          <p:cNvSpPr/>
          <p:nvPr/>
        </p:nvSpPr>
        <p:spPr>
          <a:xfrm rot="18320691">
            <a:off x="8991332" y="4669917"/>
            <a:ext cx="3578208" cy="923330"/>
          </a:xfrm>
          <a:prstGeom prst="rect">
            <a:avLst/>
          </a:prstGeom>
          <a:ln w="12700">
            <a:noFill/>
          </a:ln>
        </p:spPr>
        <p:txBody>
          <a:bodyPr wrap="square">
            <a:spAutoFit/>
          </a:bodyPr>
          <a:lstStyle/>
          <a:p>
            <a:r>
              <a:rPr lang="en-US" u="sng" dirty="0"/>
              <a:t>Process</a:t>
            </a:r>
            <a:r>
              <a:rPr lang="en-US" dirty="0"/>
              <a:t>: Agile, Portfolio Management, Project Management,  Prioritization, Metrics, Funding…</a:t>
            </a:r>
          </a:p>
        </p:txBody>
      </p:sp>
      <p:sp>
        <p:nvSpPr>
          <p:cNvPr id="9" name="Rectangle 8">
            <a:extLst>
              <a:ext uri="{FF2B5EF4-FFF2-40B4-BE49-F238E27FC236}">
                <a16:creationId xmlns:a16="http://schemas.microsoft.com/office/drawing/2014/main" id="{E701A5D7-1576-4C33-9DF9-EC3AE8287537}"/>
              </a:ext>
            </a:extLst>
          </p:cNvPr>
          <p:cNvSpPr/>
          <p:nvPr/>
        </p:nvSpPr>
        <p:spPr>
          <a:xfrm>
            <a:off x="648852" y="660809"/>
            <a:ext cx="3047993" cy="1477328"/>
          </a:xfrm>
          <a:prstGeom prst="rect">
            <a:avLst/>
          </a:prstGeom>
        </p:spPr>
        <p:txBody>
          <a:bodyPr wrap="square">
            <a:spAutoFit/>
          </a:bodyPr>
          <a:lstStyle/>
          <a:p>
            <a:r>
              <a:rPr lang="en-US" u="sng" dirty="0"/>
              <a:t>People</a:t>
            </a:r>
            <a:r>
              <a:rPr lang="en-US" dirty="0"/>
              <a:t>: Teams, Optimism, Engagement, Ambition, Dedication, Leadership, Skills, Experience, Domain Knowledge…</a:t>
            </a:r>
          </a:p>
        </p:txBody>
      </p:sp>
    </p:spTree>
    <p:extLst>
      <p:ext uri="{BB962C8B-B14F-4D97-AF65-F5344CB8AC3E}">
        <p14:creationId xmlns:p14="http://schemas.microsoft.com/office/powerpoint/2010/main" val="179752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560495"/>
          </a:xfrm>
        </p:spPr>
        <p:txBody>
          <a:bodyPr>
            <a:normAutofit fontScale="90000"/>
          </a:bodyPr>
          <a:lstStyle/>
          <a:p>
            <a:r>
              <a:rPr lang="en-US" sz="3600" dirty="0"/>
              <a:t>Product Team Q&amp;A Session: Klump Requirements</a:t>
            </a:r>
          </a:p>
        </p:txBody>
      </p:sp>
      <p:sp>
        <p:nvSpPr>
          <p:cNvPr id="5" name="Content Placeholder 2">
            <a:extLst>
              <a:ext uri="{FF2B5EF4-FFF2-40B4-BE49-F238E27FC236}">
                <a16:creationId xmlns:a16="http://schemas.microsoft.com/office/drawing/2014/main" id="{EF7B8053-E183-4EDB-8A17-3C1A5AE427F7}"/>
              </a:ext>
            </a:extLst>
          </p:cNvPr>
          <p:cNvSpPr>
            <a:spLocks noGrp="1"/>
          </p:cNvSpPr>
          <p:nvPr>
            <p:ph idx="1"/>
          </p:nvPr>
        </p:nvSpPr>
        <p:spPr>
          <a:xfrm>
            <a:off x="838200" y="1231106"/>
            <a:ext cx="10668843" cy="4395788"/>
          </a:xfrm>
          <a:ln w="12700">
            <a:noFill/>
          </a:ln>
        </p:spPr>
        <p:txBody>
          <a:bodyPr>
            <a:normAutofit/>
          </a:bodyPr>
          <a:lstStyle/>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of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 Product Architect to lead</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 in the multi-person JSON response</a:t>
            </a:r>
          </a:p>
          <a:p>
            <a:pPr marL="457200" indent="-457200">
              <a:spcBef>
                <a:spcPts val="600"/>
              </a:spcBef>
              <a:buFont typeface="+mj-lt"/>
              <a:buAutoNum type="arabicPeriod"/>
            </a:pPr>
            <a:r>
              <a:rPr lang="en-US" sz="2000" dirty="0"/>
              <a:t>Testing mode to validate and report JSON formatting errors</a:t>
            </a:r>
          </a:p>
          <a:p>
            <a:pPr marL="457200" indent="-457200">
              <a:spcBef>
                <a:spcPts val="600"/>
              </a:spcBef>
              <a:buFont typeface="+mj-lt"/>
              <a:buAutoNum type="arabicPeriod"/>
            </a:pPr>
            <a:r>
              <a:rPr lang="en-US" sz="2000" dirty="0"/>
              <a:t>Implement 30 minute caching and forced refresh</a:t>
            </a:r>
          </a:p>
          <a:p>
            <a:pPr marL="457200" indent="-457200">
              <a:spcBef>
                <a:spcPts val="600"/>
              </a:spcBef>
              <a:buFont typeface="+mj-lt"/>
              <a:buAutoNum type="arabicPeriod"/>
            </a:pPr>
            <a:r>
              <a:rPr lang="en-US" sz="2000" dirty="0"/>
              <a:t>Solid Development (each team member), Test (team), and Production sites (team)</a:t>
            </a:r>
          </a:p>
        </p:txBody>
      </p:sp>
    </p:spTree>
    <p:extLst>
      <p:ext uri="{BB962C8B-B14F-4D97-AF65-F5344CB8AC3E}">
        <p14:creationId xmlns:p14="http://schemas.microsoft.com/office/powerpoint/2010/main" val="16020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2EE0B07-042F-445A-9EB9-77D831BBEBC2}"/>
              </a:ext>
            </a:extLst>
          </p:cNvPr>
          <p:cNvPicPr>
            <a:picLocks noChangeAspect="1"/>
          </p:cNvPicPr>
          <p:nvPr/>
        </p:nvPicPr>
        <p:blipFill>
          <a:blip r:embed="rId2"/>
          <a:stretch>
            <a:fillRect/>
          </a:stretch>
        </p:blipFill>
        <p:spPr>
          <a:xfrm>
            <a:off x="1457605" y="1685821"/>
            <a:ext cx="9276789" cy="3486357"/>
          </a:xfrm>
          <a:prstGeom prst="rect">
            <a:avLst/>
          </a:prstGeom>
        </p:spPr>
      </p:pic>
      <p:sp>
        <p:nvSpPr>
          <p:cNvPr id="3" name="Title 1">
            <a:extLst>
              <a:ext uri="{FF2B5EF4-FFF2-40B4-BE49-F238E27FC236}">
                <a16:creationId xmlns:a16="http://schemas.microsoft.com/office/drawing/2014/main" id="{37F3D1AF-5DAA-4E53-864D-1F3041E62866}"/>
              </a:ext>
            </a:extLst>
          </p:cNvPr>
          <p:cNvSpPr>
            <a:spLocks noGrp="1"/>
          </p:cNvSpPr>
          <p:nvPr>
            <p:ph type="title"/>
          </p:nvPr>
        </p:nvSpPr>
        <p:spPr>
          <a:xfrm>
            <a:off x="838200" y="365125"/>
            <a:ext cx="10515600" cy="560495"/>
          </a:xfrm>
        </p:spPr>
        <p:txBody>
          <a:bodyPr>
            <a:normAutofit fontScale="90000"/>
          </a:bodyPr>
          <a:lstStyle/>
          <a:p>
            <a:r>
              <a:rPr lang="en-US" sz="3600" dirty="0"/>
              <a:t>Where are we going?</a:t>
            </a:r>
          </a:p>
        </p:txBody>
      </p:sp>
    </p:spTree>
    <p:extLst>
      <p:ext uri="{BB962C8B-B14F-4D97-AF65-F5344CB8AC3E}">
        <p14:creationId xmlns:p14="http://schemas.microsoft.com/office/powerpoint/2010/main" val="178520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6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u="sng" dirty="0"/>
              <a:t>Verifiably</a:t>
            </a:r>
            <a:r>
              <a:rPr lang="en-US" sz="1900" dirty="0"/>
              <a:t> complete all Agile Rituals (including Demos) and Metrics (including at least one team level metric)</a:t>
            </a:r>
          </a:p>
          <a:p>
            <a:pPr marL="457200" indent="-457200">
              <a:spcBef>
                <a:spcPts val="600"/>
              </a:spcBef>
              <a:buFont typeface="+mj-lt"/>
              <a:buAutoNum type="arabicPeriod"/>
            </a:pPr>
            <a:r>
              <a:rPr lang="en-US" sz="1900" dirty="0"/>
              <a:t>Deliver User Stories that will complete the Klump product by exceeding specifications by the end of this Sprint… this will need to include testing and deployment to your test and production sites</a:t>
            </a:r>
          </a:p>
          <a:p>
            <a:pPr marL="457200" indent="-457200">
              <a:spcBef>
                <a:spcPts val="600"/>
              </a:spcBef>
              <a:buFont typeface="+mj-lt"/>
              <a:buAutoNum type="arabicPeriod"/>
            </a:pPr>
            <a:r>
              <a:rPr lang="en-US" sz="1900" dirty="0"/>
              <a:t>Prepare a Presentation of your Klump product implementation to be delivered by 1 or 2 team members on 12 April</a:t>
            </a:r>
          </a:p>
          <a:p>
            <a:pPr marL="457200" indent="-457200">
              <a:spcBef>
                <a:spcPts val="600"/>
              </a:spcBef>
              <a:buFont typeface="+mj-lt"/>
              <a:buAutoNum type="arabicPeriod"/>
            </a:pPr>
            <a:r>
              <a:rPr lang="en-US" sz="1900" dirty="0"/>
              <a:t>Complete Sprint 6 Assignment</a:t>
            </a:r>
          </a:p>
          <a:p>
            <a:pPr marL="457200" indent="-457200">
              <a:spcBef>
                <a:spcPts val="600"/>
              </a:spcBef>
              <a:buFont typeface="+mj-lt"/>
              <a:buAutoNum type="arabicPeriod"/>
            </a:pPr>
            <a:r>
              <a:rPr lang="en-US" sz="1900" dirty="0"/>
              <a:t>Prepare a Demo of your team’s Stories and Story management method to be delivered by 1 or 2 team members on 10 April</a:t>
            </a:r>
          </a:p>
          <a:p>
            <a:pPr marL="457200" indent="-457200">
              <a:spcBef>
                <a:spcPts val="600"/>
              </a:spcBef>
              <a:buFont typeface="+mj-lt"/>
              <a:buAutoNum type="arabicPeriod"/>
            </a:pPr>
            <a:r>
              <a:rPr lang="en-US" sz="1900" dirty="0">
                <a:solidFill>
                  <a:schemeClr val="bg1">
                    <a:lumMod val="65000"/>
                  </a:schemeClr>
                </a:solidFill>
              </a:rPr>
              <a:t>Prepare for Sprint 7 by preparing a proposal for a final project. The final project can be team level or up to three teams working together. </a:t>
            </a:r>
          </a:p>
          <a:p>
            <a:pPr marL="457200" indent="-457200">
              <a:spcBef>
                <a:spcPts val="600"/>
              </a:spcBef>
              <a:buFont typeface="+mj-lt"/>
              <a:buAutoNum type="arabicPeriod"/>
            </a:pPr>
            <a:r>
              <a:rPr lang="en-US" sz="1900" dirty="0">
                <a:solidFill>
                  <a:schemeClr val="bg1">
                    <a:lumMod val="65000"/>
                  </a:schemeClr>
                </a:solidFill>
              </a:rPr>
              <a:t>Read and be prepared to discuss Chapter 10</a:t>
            </a:r>
          </a:p>
          <a:p>
            <a:pPr marL="0" indent="0">
              <a:spcBef>
                <a:spcPts val="600"/>
              </a:spcBef>
              <a:buNone/>
            </a:pPr>
            <a:endParaRPr lang="en-US" sz="2000" dirty="0"/>
          </a:p>
          <a:p>
            <a:pPr marL="0" indent="0">
              <a:spcBef>
                <a:spcPts val="600"/>
              </a:spcBef>
              <a:buNone/>
            </a:pPr>
            <a:r>
              <a:rPr lang="en-US" sz="2000" dirty="0"/>
              <a:t>Important Note: You will need to scope that backlog items associated with #2 so that you will be able to complete at least through backlog item #5. I will be grading Klump based on (1) a functioning product, (2) feature complete, (3) quality of implementation.</a:t>
            </a:r>
          </a:p>
          <a:p>
            <a:pPr marL="457200" indent="-457200">
              <a:spcBef>
                <a:spcPts val="600"/>
              </a:spcBef>
              <a:buFont typeface="+mj-lt"/>
              <a:buAutoNum type="arabicPeriod"/>
            </a:pPr>
            <a:endParaRPr lang="en-US" sz="1900" dirty="0"/>
          </a:p>
        </p:txBody>
      </p:sp>
      <p:cxnSp>
        <p:nvCxnSpPr>
          <p:cNvPr id="7" name="Straight Connector 6">
            <a:extLst>
              <a:ext uri="{FF2B5EF4-FFF2-40B4-BE49-F238E27FC236}">
                <a16:creationId xmlns:a16="http://schemas.microsoft.com/office/drawing/2014/main" id="{39EB50F7-774A-44D7-8481-6A495E909F69}"/>
              </a:ext>
            </a:extLst>
          </p:cNvPr>
          <p:cNvCxnSpPr>
            <a:cxnSpLocks/>
          </p:cNvCxnSpPr>
          <p:nvPr/>
        </p:nvCxnSpPr>
        <p:spPr>
          <a:xfrm>
            <a:off x="838197" y="4096777"/>
            <a:ext cx="10515602"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15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Klump Product Vision</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0" indent="0">
              <a:spcBef>
                <a:spcPts val="600"/>
              </a:spcBef>
              <a:buNone/>
            </a:pPr>
            <a:r>
              <a:rPr lang="en-US" sz="1900" dirty="0"/>
              <a:t>Create a useful product that:</a:t>
            </a:r>
          </a:p>
          <a:p>
            <a:pPr>
              <a:spcBef>
                <a:spcPts val="600"/>
              </a:spcBef>
            </a:pPr>
            <a:r>
              <a:rPr lang="en-US" sz="1900" dirty="0"/>
              <a:t>Teaches how to develop Web Applications (client and server), utilize Web Services, and implement JSON</a:t>
            </a:r>
          </a:p>
          <a:p>
            <a:pPr>
              <a:spcBef>
                <a:spcPts val="600"/>
              </a:spcBef>
            </a:pPr>
            <a:r>
              <a:rPr lang="en-US" sz="1900" dirty="0"/>
              <a:t>Replaces name cards for class sessions</a:t>
            </a:r>
          </a:p>
          <a:p>
            <a:pPr>
              <a:spcBef>
                <a:spcPts val="600"/>
              </a:spcBef>
            </a:pPr>
            <a:r>
              <a:rPr lang="en-US" sz="1900" dirty="0"/>
              <a:t>Can obtain real-time class feedback</a:t>
            </a:r>
          </a:p>
          <a:p>
            <a:pPr>
              <a:spcBef>
                <a:spcPts val="600"/>
              </a:spcBef>
            </a:pPr>
            <a:r>
              <a:rPr lang="en-US" sz="1900" dirty="0"/>
              <a:t>Can be enhanced on by other teams in the future </a:t>
            </a:r>
          </a:p>
        </p:txBody>
      </p:sp>
    </p:spTree>
    <p:extLst>
      <p:ext uri="{BB962C8B-B14F-4D97-AF65-F5344CB8AC3E}">
        <p14:creationId xmlns:p14="http://schemas.microsoft.com/office/powerpoint/2010/main" val="2037809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7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fontScale="92500" lnSpcReduction="10000"/>
          </a:bodyPr>
          <a:lstStyle/>
          <a:p>
            <a:pPr marL="457200" indent="-457200">
              <a:spcBef>
                <a:spcPts val="600"/>
              </a:spcBef>
              <a:buFont typeface="+mj-lt"/>
              <a:buAutoNum type="arabicPeriod"/>
            </a:pPr>
            <a:r>
              <a:rPr lang="en-US" sz="1900" u="sng" dirty="0"/>
              <a:t>Verifiably</a:t>
            </a:r>
            <a:r>
              <a:rPr lang="en-US" sz="1900" dirty="0"/>
              <a:t> complete all Agile Rituals (including Demos) and Metrics (including at least one team level metric)</a:t>
            </a:r>
          </a:p>
          <a:p>
            <a:pPr marL="457200" indent="-457200">
              <a:spcBef>
                <a:spcPts val="600"/>
              </a:spcBef>
              <a:buFont typeface="+mj-lt"/>
              <a:buAutoNum type="arabicPeriod"/>
            </a:pPr>
            <a:r>
              <a:rPr lang="en-US" sz="1900" dirty="0"/>
              <a:t>Complete Sprint 7 Assignment</a:t>
            </a:r>
          </a:p>
          <a:p>
            <a:pPr marL="457200" indent="-457200">
              <a:spcBef>
                <a:spcPts val="600"/>
              </a:spcBef>
              <a:buFont typeface="+mj-lt"/>
              <a:buAutoNum type="arabicPeriod"/>
            </a:pPr>
            <a:r>
              <a:rPr lang="en-US" sz="1900" dirty="0"/>
              <a:t>Read and be prepared to discuss Chapter 10</a:t>
            </a:r>
          </a:p>
          <a:p>
            <a:pPr marL="457200" indent="-457200">
              <a:spcBef>
                <a:spcPts val="600"/>
              </a:spcBef>
              <a:buFont typeface="+mj-lt"/>
              <a:buAutoNum type="arabicPeriod"/>
            </a:pPr>
            <a:r>
              <a:rPr lang="en-US" sz="1900" dirty="0"/>
              <a:t>Create User Stories that will deliver a Klump </a:t>
            </a:r>
            <a:r>
              <a:rPr lang="en-US" sz="1900" u="sng" dirty="0"/>
              <a:t>tutorial</a:t>
            </a:r>
            <a:r>
              <a:rPr lang="en-US" sz="1900" dirty="0"/>
              <a:t> based on your team’s Klump implementation. Requirements include:</a:t>
            </a:r>
          </a:p>
          <a:p>
            <a:pPr lvl="1">
              <a:spcBef>
                <a:spcPts val="600"/>
              </a:spcBef>
            </a:pPr>
            <a:r>
              <a:rPr lang="en-US" sz="1500" dirty="0"/>
              <a:t>Allow a future team should be able to effectively install the product on Azure and make a minor enhancement to your product in less than </a:t>
            </a:r>
            <a:r>
              <a:rPr lang="en-US" sz="1500" u="sng" dirty="0"/>
              <a:t>one hour</a:t>
            </a:r>
            <a:r>
              <a:rPr lang="en-US" sz="1500" dirty="0"/>
              <a:t> by following the tutorial</a:t>
            </a:r>
          </a:p>
          <a:p>
            <a:pPr lvl="1">
              <a:spcBef>
                <a:spcPts val="600"/>
              </a:spcBef>
            </a:pPr>
            <a:r>
              <a:rPr lang="en-US" sz="1500" dirty="0"/>
              <a:t>Include a single zip file named klump-sp18-[your-team-name].zip with all product assets submitted on a USB drive that will be provided to your team  </a:t>
            </a:r>
          </a:p>
          <a:p>
            <a:pPr lvl="1">
              <a:spcBef>
                <a:spcPts val="600"/>
              </a:spcBef>
            </a:pPr>
            <a:r>
              <a:rPr lang="en-US" sz="1500" dirty="0"/>
              <a:t>Include an appropriate license file</a:t>
            </a:r>
          </a:p>
          <a:p>
            <a:pPr lvl="1">
              <a:spcBef>
                <a:spcPts val="600"/>
              </a:spcBef>
            </a:pPr>
            <a:r>
              <a:rPr lang="en-US" sz="1500" dirty="0"/>
              <a:t>Include a Readme.txt or Readme.md file in the root folder of the zip file that represents the starting point for the tutorial</a:t>
            </a:r>
          </a:p>
          <a:p>
            <a:pPr lvl="1">
              <a:spcBef>
                <a:spcPts val="600"/>
              </a:spcBef>
            </a:pPr>
            <a:r>
              <a:rPr lang="en-US" sz="1500" dirty="0"/>
              <a:t>Assume or require only prerequisites that the tutorial participant should have an MS Azure account and knowledge equivalent to taking this software development class</a:t>
            </a:r>
          </a:p>
          <a:p>
            <a:pPr marL="457200" indent="-457200">
              <a:spcBef>
                <a:spcPts val="600"/>
              </a:spcBef>
              <a:buFont typeface="+mj-lt"/>
              <a:buAutoNum type="arabicPeriod"/>
            </a:pPr>
            <a:r>
              <a:rPr lang="en-US" sz="1900" dirty="0"/>
              <a:t>Deliver the above tutorial by completing the user stories</a:t>
            </a:r>
          </a:p>
          <a:p>
            <a:pPr marL="457200" indent="-457200">
              <a:spcBef>
                <a:spcPts val="600"/>
              </a:spcBef>
              <a:buFont typeface="+mj-lt"/>
              <a:buAutoNum type="arabicPeriod"/>
            </a:pPr>
            <a:r>
              <a:rPr lang="en-US" sz="1900" dirty="0"/>
              <a:t>Prepare a </a:t>
            </a:r>
            <a:r>
              <a:rPr lang="en-US" sz="1900" u="sng" dirty="0"/>
              <a:t>video recording</a:t>
            </a:r>
            <a:r>
              <a:rPr lang="en-US" sz="1900" dirty="0"/>
              <a:t> that demonstrates completing your tutorial within 30 minutes… the video can substitute for a presentation for the individual(s) who record it</a:t>
            </a:r>
          </a:p>
          <a:p>
            <a:pPr marL="457200" indent="-457200">
              <a:spcBef>
                <a:spcPts val="600"/>
              </a:spcBef>
              <a:buFont typeface="+mj-lt"/>
              <a:buAutoNum type="arabicPeriod"/>
            </a:pPr>
            <a:r>
              <a:rPr lang="en-US" sz="1900" dirty="0"/>
              <a:t>Prepare for Sprint 8 by creating a proposal for a final project… the final should include at least two teams working together </a:t>
            </a:r>
          </a:p>
          <a:p>
            <a:pPr marL="457200" indent="-457200">
              <a:spcBef>
                <a:spcPts val="600"/>
              </a:spcBef>
              <a:buFont typeface="+mj-lt"/>
              <a:buAutoNum type="arabicPeriod"/>
            </a:pPr>
            <a:r>
              <a:rPr lang="en-US" sz="1900" dirty="0"/>
              <a:t>Read and be prepared to discuss Chapter 11</a:t>
            </a:r>
          </a:p>
          <a:p>
            <a:pPr marL="457200" indent="-457200">
              <a:spcBef>
                <a:spcPts val="600"/>
              </a:spcBef>
              <a:buFont typeface="+mj-lt"/>
              <a:buAutoNum type="arabicPeriod"/>
            </a:pPr>
            <a:r>
              <a:rPr lang="en-US" sz="1900" dirty="0"/>
              <a:t>Read and be prepared to discuss Chapter 12</a:t>
            </a:r>
          </a:p>
        </p:txBody>
      </p:sp>
    </p:spTree>
    <p:extLst>
      <p:ext uri="{BB962C8B-B14F-4D97-AF65-F5344CB8AC3E}">
        <p14:creationId xmlns:p14="http://schemas.microsoft.com/office/powerpoint/2010/main" val="2657101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Lab: Sprint 7 Planning</a:t>
            </a:r>
            <a:br>
              <a:rPr lang="en-US" sz="4800" dirty="0"/>
            </a:br>
            <a:endParaRPr lang="en-US" sz="4800" dirty="0"/>
          </a:p>
        </p:txBody>
      </p:sp>
    </p:spTree>
    <p:extLst>
      <p:ext uri="{BB962C8B-B14F-4D97-AF65-F5344CB8AC3E}">
        <p14:creationId xmlns:p14="http://schemas.microsoft.com/office/powerpoint/2010/main" val="3623760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Sprint 7 Planning Report-out</a:t>
            </a:r>
            <a:br>
              <a:rPr lang="en-US" sz="4800" dirty="0"/>
            </a:br>
            <a:endParaRPr lang="en-US" sz="4800" dirty="0"/>
          </a:p>
        </p:txBody>
      </p:sp>
    </p:spTree>
    <p:extLst>
      <p:ext uri="{BB962C8B-B14F-4D97-AF65-F5344CB8AC3E}">
        <p14:creationId xmlns:p14="http://schemas.microsoft.com/office/powerpoint/2010/main" val="943866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43214" y="4162138"/>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43214" y="3846448"/>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B69E923-E8A4-470F-B4DA-AA444416D507}"/>
              </a:ext>
            </a:extLst>
          </p:cNvPr>
          <p:cNvGrpSpPr/>
          <p:nvPr/>
        </p:nvGrpSpPr>
        <p:grpSpPr>
          <a:xfrm>
            <a:off x="3143214" y="3345937"/>
            <a:ext cx="8049759" cy="369332"/>
            <a:chOff x="3143214" y="3345937"/>
            <a:chExt cx="8049759" cy="369332"/>
          </a:xfrm>
        </p:grpSpPr>
        <p:cxnSp>
          <p:nvCxnSpPr>
            <p:cNvPr id="7" name="Straight Connector 6">
              <a:extLst>
                <a:ext uri="{FF2B5EF4-FFF2-40B4-BE49-F238E27FC236}">
                  <a16:creationId xmlns:a16="http://schemas.microsoft.com/office/drawing/2014/main" id="{2D8DDB68-0B96-422F-9034-156312B47E19}"/>
                </a:ext>
              </a:extLst>
            </p:cNvPr>
            <p:cNvCxnSpPr>
              <a:cxnSpLocks/>
            </p:cNvCxnSpPr>
            <p:nvPr/>
          </p:nvCxnSpPr>
          <p:spPr>
            <a:xfrm>
              <a:off x="3143214" y="3549124"/>
              <a:ext cx="561422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18F028A-396B-4526-A9F8-F90E564636D5}"/>
                </a:ext>
              </a:extLst>
            </p:cNvPr>
            <p:cNvSpPr txBox="1"/>
            <p:nvPr/>
          </p:nvSpPr>
          <p:spPr>
            <a:xfrm>
              <a:off x="8757434" y="3345937"/>
              <a:ext cx="2435539" cy="369332"/>
            </a:xfrm>
            <a:prstGeom prst="rect">
              <a:avLst/>
            </a:prstGeom>
            <a:noFill/>
          </p:spPr>
          <p:txBody>
            <a:bodyPr wrap="none" rtlCol="0">
              <a:spAutoFit/>
            </a:bodyPr>
            <a:lstStyle/>
            <a:p>
              <a:r>
                <a:rPr lang="en-US" dirty="0"/>
                <a:t>Release – Seating Chart</a:t>
              </a:r>
            </a:p>
          </p:txBody>
        </p:sp>
      </p:grpSp>
      <p:grpSp>
        <p:nvGrpSpPr>
          <p:cNvPr id="10" name="Group 9">
            <a:extLst>
              <a:ext uri="{FF2B5EF4-FFF2-40B4-BE49-F238E27FC236}">
                <a16:creationId xmlns:a16="http://schemas.microsoft.com/office/drawing/2014/main" id="{0E0A94AB-6704-4573-844C-B8F2F4F1DDB6}"/>
              </a:ext>
            </a:extLst>
          </p:cNvPr>
          <p:cNvGrpSpPr/>
          <p:nvPr/>
        </p:nvGrpSpPr>
        <p:grpSpPr>
          <a:xfrm>
            <a:off x="3143214" y="3992268"/>
            <a:ext cx="8182808" cy="369332"/>
            <a:chOff x="3143214" y="3992268"/>
            <a:chExt cx="8182808" cy="369332"/>
          </a:xfrm>
        </p:grpSpPr>
        <p:cxnSp>
          <p:nvCxnSpPr>
            <p:cNvPr id="8" name="Straight Connector 7">
              <a:extLst>
                <a:ext uri="{FF2B5EF4-FFF2-40B4-BE49-F238E27FC236}">
                  <a16:creationId xmlns:a16="http://schemas.microsoft.com/office/drawing/2014/main" id="{57067B48-8022-43D6-8111-C1F3360AF2CE}"/>
                </a:ext>
              </a:extLst>
            </p:cNvPr>
            <p:cNvCxnSpPr>
              <a:cxnSpLocks/>
            </p:cNvCxnSpPr>
            <p:nvPr/>
          </p:nvCxnSpPr>
          <p:spPr>
            <a:xfrm>
              <a:off x="3143214" y="4176934"/>
              <a:ext cx="5614220"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97BF9E3-60CE-4938-8B2A-EE0C7B4DB8D4}"/>
                </a:ext>
              </a:extLst>
            </p:cNvPr>
            <p:cNvSpPr txBox="1"/>
            <p:nvPr/>
          </p:nvSpPr>
          <p:spPr>
            <a:xfrm>
              <a:off x="8757434" y="3992268"/>
              <a:ext cx="2568588" cy="369332"/>
            </a:xfrm>
            <a:prstGeom prst="rect">
              <a:avLst/>
            </a:prstGeom>
            <a:noFill/>
          </p:spPr>
          <p:txBody>
            <a:bodyPr wrap="none" rtlCol="0">
              <a:spAutoFit/>
            </a:bodyPr>
            <a:lstStyle/>
            <a:p>
              <a:r>
                <a:rPr lang="en-US" dirty="0"/>
                <a:t>Release – Final Project(s)</a:t>
              </a:r>
            </a:p>
          </p:txBody>
        </p:sp>
      </p:grpSp>
    </p:spTree>
    <p:extLst>
      <p:ext uri="{BB962C8B-B14F-4D97-AF65-F5344CB8AC3E}">
        <p14:creationId xmlns:p14="http://schemas.microsoft.com/office/powerpoint/2010/main" val="215586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9FEF95-40D9-491D-BBF3-B8997D72FE45}"/>
              </a:ext>
            </a:extLst>
          </p:cNvPr>
          <p:cNvPicPr>
            <a:picLocks noChangeAspect="1"/>
          </p:cNvPicPr>
          <p:nvPr/>
        </p:nvPicPr>
        <p:blipFill>
          <a:blip r:embed="rId3"/>
          <a:stretch>
            <a:fillRect/>
          </a:stretch>
        </p:blipFill>
        <p:spPr>
          <a:xfrm>
            <a:off x="4082302" y="3429000"/>
            <a:ext cx="7636257" cy="2869820"/>
          </a:xfrm>
          <a:prstGeom prst="rect">
            <a:avLst/>
          </a:prstGeom>
          <a:ln w="12700">
            <a:solidFill>
              <a:schemeClr val="tx1"/>
            </a:solidFill>
          </a:ln>
        </p:spPr>
      </p:pic>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Roles and Schedule</a:t>
            </a:r>
          </a:p>
        </p:txBody>
      </p:sp>
      <p:graphicFrame>
        <p:nvGraphicFramePr>
          <p:cNvPr id="9" name="Table 8">
            <a:extLst>
              <a:ext uri="{FF2B5EF4-FFF2-40B4-BE49-F238E27FC236}">
                <a16:creationId xmlns:a16="http://schemas.microsoft.com/office/drawing/2014/main" id="{51A9A21A-C2C0-4A1D-B254-387FC1FEB88F}"/>
              </a:ext>
            </a:extLst>
          </p:cNvPr>
          <p:cNvGraphicFramePr>
            <a:graphicFrameLocks noGrp="1"/>
          </p:cNvGraphicFramePr>
          <p:nvPr>
            <p:extLst>
              <p:ext uri="{D42A27DB-BD31-4B8C-83A1-F6EECF244321}">
                <p14:modId xmlns:p14="http://schemas.microsoft.com/office/powerpoint/2010/main" val="3452680076"/>
              </p:ext>
            </p:extLst>
          </p:nvPr>
        </p:nvGraphicFramePr>
        <p:xfrm>
          <a:off x="838200" y="1736413"/>
          <a:ext cx="9498110" cy="1361092"/>
        </p:xfrm>
        <a:graphic>
          <a:graphicData uri="http://schemas.openxmlformats.org/drawingml/2006/table">
            <a:tbl>
              <a:tblPr firstRow="1" bandRow="1">
                <a:tableStyleId>{5C22544A-7EE6-4342-B048-85BDC9FD1C3A}</a:tableStyleId>
              </a:tblPr>
              <a:tblGrid>
                <a:gridCol w="1550437">
                  <a:extLst>
                    <a:ext uri="{9D8B030D-6E8A-4147-A177-3AD203B41FA5}">
                      <a16:colId xmlns:a16="http://schemas.microsoft.com/office/drawing/2014/main" val="3176287496"/>
                    </a:ext>
                  </a:extLst>
                </a:gridCol>
                <a:gridCol w="2034073">
                  <a:extLst>
                    <a:ext uri="{9D8B030D-6E8A-4147-A177-3AD203B41FA5}">
                      <a16:colId xmlns:a16="http://schemas.microsoft.com/office/drawing/2014/main" val="184866708"/>
                    </a:ext>
                  </a:extLst>
                </a:gridCol>
                <a:gridCol w="1940768">
                  <a:extLst>
                    <a:ext uri="{9D8B030D-6E8A-4147-A177-3AD203B41FA5}">
                      <a16:colId xmlns:a16="http://schemas.microsoft.com/office/drawing/2014/main" val="1665691578"/>
                    </a:ext>
                  </a:extLst>
                </a:gridCol>
                <a:gridCol w="1987420">
                  <a:extLst>
                    <a:ext uri="{9D8B030D-6E8A-4147-A177-3AD203B41FA5}">
                      <a16:colId xmlns:a16="http://schemas.microsoft.com/office/drawing/2014/main" val="4230300785"/>
                    </a:ext>
                  </a:extLst>
                </a:gridCol>
                <a:gridCol w="1985412">
                  <a:extLst>
                    <a:ext uri="{9D8B030D-6E8A-4147-A177-3AD203B41FA5}">
                      <a16:colId xmlns:a16="http://schemas.microsoft.com/office/drawing/2014/main" val="987859751"/>
                    </a:ext>
                  </a:extLst>
                </a:gridCol>
              </a:tblGrid>
              <a:tr h="340273">
                <a:tc>
                  <a:txBody>
                    <a:bodyPr/>
                    <a:lstStyle/>
                    <a:p>
                      <a:endParaRPr lang="en-US" sz="1500" dirty="0"/>
                    </a:p>
                  </a:txBody>
                  <a:tcPr marL="83410" marR="83410" marT="41705" marB="41705"/>
                </a:tc>
                <a:tc>
                  <a:txBody>
                    <a:bodyPr/>
                    <a:lstStyle/>
                    <a:p>
                      <a:r>
                        <a:rPr lang="en-US" sz="1500" dirty="0"/>
                        <a:t>Product Manager</a:t>
                      </a:r>
                    </a:p>
                  </a:txBody>
                  <a:tcPr marL="83410" marR="83410" marT="41705" marB="41705"/>
                </a:tc>
                <a:tc>
                  <a:txBody>
                    <a:bodyPr/>
                    <a:lstStyle/>
                    <a:p>
                      <a:r>
                        <a:rPr lang="en-US" sz="1500" dirty="0"/>
                        <a:t>Project Manager</a:t>
                      </a:r>
                    </a:p>
                  </a:txBody>
                  <a:tcPr marL="83410" marR="83410" marT="41705" marB="41705"/>
                </a:tc>
                <a:tc>
                  <a:txBody>
                    <a:bodyPr/>
                    <a:lstStyle/>
                    <a:p>
                      <a:r>
                        <a:rPr lang="en-US" sz="1500" dirty="0"/>
                        <a:t>Product Architect</a:t>
                      </a:r>
                    </a:p>
                  </a:txBody>
                  <a:tcPr marL="83410" marR="83410" marT="41705" marB="41705"/>
                </a:tc>
                <a:tc>
                  <a:txBody>
                    <a:bodyPr/>
                    <a:lstStyle/>
                    <a:p>
                      <a:r>
                        <a:rPr lang="en-US" sz="1500" dirty="0"/>
                        <a:t>UI Designer</a:t>
                      </a:r>
                    </a:p>
                  </a:txBody>
                  <a:tcPr marL="83410" marR="83410" marT="41705" marB="41705"/>
                </a:tc>
                <a:extLst>
                  <a:ext uri="{0D108BD9-81ED-4DB2-BD59-A6C34878D82A}">
                    <a16:rowId xmlns:a16="http://schemas.microsoft.com/office/drawing/2014/main" val="3651987118"/>
                  </a:ext>
                </a:extLst>
              </a:tr>
              <a:tr h="340273">
                <a:tc>
                  <a:txBody>
                    <a:bodyPr/>
                    <a:lstStyle/>
                    <a:p>
                      <a:r>
                        <a:rPr lang="en-US" sz="1500" b="0" dirty="0"/>
                        <a:t>Sprint 6</a:t>
                      </a:r>
                    </a:p>
                  </a:txBody>
                  <a:tcPr marL="83410" marR="83410" marT="41705" marB="41705"/>
                </a:tc>
                <a:tc>
                  <a:txBody>
                    <a:bodyPr/>
                    <a:lstStyle/>
                    <a:p>
                      <a:r>
                        <a:rPr lang="en-US" sz="1500" b="0" dirty="0"/>
                        <a:t>Louie (Lorenzo)</a:t>
                      </a:r>
                    </a:p>
                  </a:txBody>
                  <a:tcPr marL="83410" marR="83410" marT="41705" marB="41705"/>
                </a:tc>
                <a:tc>
                  <a:txBody>
                    <a:bodyPr/>
                    <a:lstStyle/>
                    <a:p>
                      <a:r>
                        <a:rPr lang="en-US" sz="1500" b="0" dirty="0"/>
                        <a:t>Tyler (Kummer)</a:t>
                      </a:r>
                    </a:p>
                  </a:txBody>
                  <a:tcPr marL="83410" marR="83410" marT="41705" marB="41705"/>
                </a:tc>
                <a:tc>
                  <a:txBody>
                    <a:bodyPr/>
                    <a:lstStyle/>
                    <a:p>
                      <a:r>
                        <a:rPr lang="en-US" sz="1500" b="0" dirty="0"/>
                        <a:t>Thad (Albert)</a:t>
                      </a:r>
                    </a:p>
                  </a:txBody>
                  <a:tcPr marL="83410" marR="83410" marT="41705" marB="41705"/>
                </a:tc>
                <a:tc>
                  <a:txBody>
                    <a:bodyPr/>
                    <a:lstStyle/>
                    <a:p>
                      <a:r>
                        <a:rPr lang="en-US" sz="1500" b="0" dirty="0"/>
                        <a:t>Michael (Pedzimaz)</a:t>
                      </a:r>
                    </a:p>
                  </a:txBody>
                  <a:tcPr marL="83410" marR="83410" marT="41705" marB="41705"/>
                </a:tc>
                <a:extLst>
                  <a:ext uri="{0D108BD9-81ED-4DB2-BD59-A6C34878D82A}">
                    <a16:rowId xmlns:a16="http://schemas.microsoft.com/office/drawing/2014/main" val="2574240619"/>
                  </a:ext>
                </a:extLst>
              </a:tr>
              <a:tr h="340273">
                <a:tc>
                  <a:txBody>
                    <a:bodyPr/>
                    <a:lstStyle/>
                    <a:p>
                      <a:r>
                        <a:rPr lang="en-US" sz="1500" b="1" dirty="0"/>
                        <a:t>Sprint 7</a:t>
                      </a:r>
                    </a:p>
                  </a:txBody>
                  <a:tcPr marL="83410" marR="83410" marT="41705" marB="41705"/>
                </a:tc>
                <a:tc>
                  <a:txBody>
                    <a:bodyPr/>
                    <a:lstStyle/>
                    <a:p>
                      <a:r>
                        <a:rPr lang="en-US" sz="1500" b="1" dirty="0"/>
                        <a:t>Alex (Espinal)</a:t>
                      </a:r>
                    </a:p>
                  </a:txBody>
                  <a:tcPr marL="83410" marR="83410" marT="41705" marB="41705"/>
                </a:tc>
                <a:tc>
                  <a:txBody>
                    <a:bodyPr/>
                    <a:lstStyle/>
                    <a:p>
                      <a:r>
                        <a:rPr lang="en-US" sz="1500" b="1" dirty="0"/>
                        <a:t>Juan (Dasco)</a:t>
                      </a:r>
                    </a:p>
                  </a:txBody>
                  <a:tcPr marL="83410" marR="83410" marT="41705" marB="41705"/>
                </a:tc>
                <a:tc>
                  <a:txBody>
                    <a:bodyPr/>
                    <a:lstStyle/>
                    <a:p>
                      <a:r>
                        <a:rPr lang="en-US" sz="1500" b="1" dirty="0"/>
                        <a:t>Ryan (Clark)</a:t>
                      </a:r>
                    </a:p>
                  </a:txBody>
                  <a:tcPr marL="83410" marR="83410" marT="41705" marB="41705"/>
                </a:tc>
                <a:tc>
                  <a:txBody>
                    <a:bodyPr/>
                    <a:lstStyle/>
                    <a:p>
                      <a:r>
                        <a:rPr lang="en-US" sz="1500" b="1" dirty="0"/>
                        <a:t>Karol (Orszulak)</a:t>
                      </a:r>
                    </a:p>
                  </a:txBody>
                  <a:tcPr marL="83410" marR="83410" marT="41705" marB="41705"/>
                </a:tc>
                <a:extLst>
                  <a:ext uri="{0D108BD9-81ED-4DB2-BD59-A6C34878D82A}">
                    <a16:rowId xmlns:a16="http://schemas.microsoft.com/office/drawing/2014/main" val="2072291674"/>
                  </a:ext>
                </a:extLst>
              </a:tr>
              <a:tr h="340273">
                <a:tc>
                  <a:txBody>
                    <a:bodyPr/>
                    <a:lstStyle/>
                    <a:p>
                      <a:r>
                        <a:rPr lang="en-US" sz="1500" dirty="0"/>
                        <a:t>Sprint 8</a:t>
                      </a:r>
                    </a:p>
                  </a:txBody>
                  <a:tcPr marL="83410" marR="83410" marT="41705" marB="41705"/>
                </a:tc>
                <a:tc>
                  <a:txBody>
                    <a:bodyPr/>
                    <a:lstStyle/>
                    <a:p>
                      <a:r>
                        <a:rPr lang="en-US" sz="1500" dirty="0"/>
                        <a:t>Marissa (Koronkiewicz)</a:t>
                      </a:r>
                    </a:p>
                  </a:txBody>
                  <a:tcPr marL="83410" marR="83410" marT="41705" marB="41705"/>
                </a:tc>
                <a:tc>
                  <a:txBody>
                    <a:bodyPr/>
                    <a:lstStyle/>
                    <a:p>
                      <a:r>
                        <a:rPr lang="en-US" sz="1500" dirty="0"/>
                        <a:t>Lenny (Florez)*</a:t>
                      </a:r>
                    </a:p>
                  </a:txBody>
                  <a:tcPr marL="83410" marR="83410" marT="41705" marB="41705"/>
                </a:tc>
                <a:tc>
                  <a:txBody>
                    <a:bodyPr/>
                    <a:lstStyle/>
                    <a:p>
                      <a:r>
                        <a:rPr lang="en-US" sz="1500" dirty="0"/>
                        <a:t>Ali (</a:t>
                      </a:r>
                      <a:r>
                        <a:rPr lang="en-US" sz="1500" dirty="0" err="1"/>
                        <a:t>Kaxmi</a:t>
                      </a:r>
                      <a:r>
                        <a:rPr lang="en-US" sz="1500" dirty="0"/>
                        <a:t>)</a:t>
                      </a:r>
                    </a:p>
                  </a:txBody>
                  <a:tcPr marL="83410" marR="83410" marT="41705" marB="41705"/>
                </a:tc>
                <a:tc>
                  <a:txBody>
                    <a:bodyPr/>
                    <a:lstStyle/>
                    <a:p>
                      <a:r>
                        <a:rPr lang="en-US" sz="1500" dirty="0" err="1"/>
                        <a:t>Cris</a:t>
                      </a:r>
                      <a:r>
                        <a:rPr lang="en-US" sz="1500" dirty="0"/>
                        <a:t> (Serrano)</a:t>
                      </a:r>
                    </a:p>
                  </a:txBody>
                  <a:tcPr marL="83410" marR="83410" marT="41705" marB="41705"/>
                </a:tc>
                <a:extLst>
                  <a:ext uri="{0D108BD9-81ED-4DB2-BD59-A6C34878D82A}">
                    <a16:rowId xmlns:a16="http://schemas.microsoft.com/office/drawing/2014/main" val="175105533"/>
                  </a:ext>
                </a:extLst>
              </a:tr>
            </a:tbl>
          </a:graphicData>
        </a:graphic>
      </p:graphicFrame>
    </p:spTree>
    <p:extLst>
      <p:ext uri="{BB962C8B-B14F-4D97-AF65-F5344CB8AC3E}">
        <p14:creationId xmlns:p14="http://schemas.microsoft.com/office/powerpoint/2010/main" val="3470056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6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u="sng" dirty="0"/>
              <a:t>Verifiably</a:t>
            </a:r>
            <a:r>
              <a:rPr lang="en-US" sz="1900" dirty="0"/>
              <a:t> complete all Agile Rituals (including Demos) and Metrics (including at least one team level metric)</a:t>
            </a:r>
          </a:p>
          <a:p>
            <a:pPr marL="457200" indent="-457200">
              <a:spcBef>
                <a:spcPts val="600"/>
              </a:spcBef>
              <a:buFont typeface="+mj-lt"/>
              <a:buAutoNum type="arabicPeriod"/>
            </a:pPr>
            <a:r>
              <a:rPr lang="en-US" sz="1900" dirty="0"/>
              <a:t>Deliver User Stories that will complete the Klump product by exceeding specifications by the end of this Sprint… this will need to include testing and deployment to your test and production sites</a:t>
            </a:r>
          </a:p>
          <a:p>
            <a:pPr marL="457200" indent="-457200">
              <a:spcBef>
                <a:spcPts val="600"/>
              </a:spcBef>
              <a:buFont typeface="+mj-lt"/>
              <a:buAutoNum type="arabicPeriod"/>
            </a:pPr>
            <a:r>
              <a:rPr lang="en-US" sz="1900" dirty="0"/>
              <a:t>Prepare a Presentation of your Klump product implementation to be delivered by 1 or 2 team members on 12 April</a:t>
            </a:r>
          </a:p>
          <a:p>
            <a:pPr marL="457200" indent="-457200">
              <a:spcBef>
                <a:spcPts val="600"/>
              </a:spcBef>
              <a:buFont typeface="+mj-lt"/>
              <a:buAutoNum type="arabicPeriod"/>
            </a:pPr>
            <a:r>
              <a:rPr lang="en-US" sz="1900" dirty="0"/>
              <a:t>Complete Sprint 6 Assignment</a:t>
            </a:r>
          </a:p>
          <a:p>
            <a:pPr marL="457200" indent="-457200">
              <a:spcBef>
                <a:spcPts val="600"/>
              </a:spcBef>
              <a:buFont typeface="+mj-lt"/>
              <a:buAutoNum type="arabicPeriod"/>
            </a:pPr>
            <a:r>
              <a:rPr lang="en-US" sz="1900" dirty="0"/>
              <a:t>Prepare a Demo of your team’s Stories and Story management method to be delivered by 1 or 2 team members on 10 April</a:t>
            </a:r>
          </a:p>
          <a:p>
            <a:pPr marL="457200" indent="-457200">
              <a:spcBef>
                <a:spcPts val="600"/>
              </a:spcBef>
              <a:buFont typeface="+mj-lt"/>
              <a:buAutoNum type="arabicPeriod"/>
            </a:pPr>
            <a:r>
              <a:rPr lang="en-US" sz="1900" dirty="0">
                <a:solidFill>
                  <a:schemeClr val="bg1">
                    <a:lumMod val="65000"/>
                  </a:schemeClr>
                </a:solidFill>
              </a:rPr>
              <a:t>Prepare for Sprint 7 by preparing a proposal for a final project. The final project can be team level or up to three teams working together. </a:t>
            </a:r>
          </a:p>
          <a:p>
            <a:pPr marL="457200" indent="-457200">
              <a:spcBef>
                <a:spcPts val="600"/>
              </a:spcBef>
              <a:buFont typeface="+mj-lt"/>
              <a:buAutoNum type="arabicPeriod"/>
            </a:pPr>
            <a:r>
              <a:rPr lang="en-US" sz="1900" dirty="0">
                <a:solidFill>
                  <a:schemeClr val="bg1">
                    <a:lumMod val="65000"/>
                  </a:schemeClr>
                </a:solidFill>
              </a:rPr>
              <a:t>Read and be prepared to discuss Chapter 10</a:t>
            </a:r>
          </a:p>
          <a:p>
            <a:pPr marL="0" indent="0">
              <a:spcBef>
                <a:spcPts val="600"/>
              </a:spcBef>
              <a:buNone/>
            </a:pPr>
            <a:endParaRPr lang="en-US" sz="2000" dirty="0"/>
          </a:p>
          <a:p>
            <a:pPr marL="0" indent="0">
              <a:spcBef>
                <a:spcPts val="600"/>
              </a:spcBef>
              <a:buNone/>
            </a:pPr>
            <a:r>
              <a:rPr lang="en-US" sz="2000" dirty="0"/>
              <a:t>Important Note: You will need to scope that backlog items associated with #2 so that you will be able to complete at least through backlog item #5. I will be grading Klump based on (1) a functioning product, (2) feature complete, (3) quality of implementation.</a:t>
            </a:r>
          </a:p>
          <a:p>
            <a:pPr marL="457200" indent="-457200">
              <a:spcBef>
                <a:spcPts val="600"/>
              </a:spcBef>
              <a:buFont typeface="+mj-lt"/>
              <a:buAutoNum type="arabicPeriod"/>
            </a:pPr>
            <a:endParaRPr lang="en-US" sz="1900" dirty="0"/>
          </a:p>
        </p:txBody>
      </p:sp>
      <p:cxnSp>
        <p:nvCxnSpPr>
          <p:cNvPr id="7" name="Straight Connector 6">
            <a:extLst>
              <a:ext uri="{FF2B5EF4-FFF2-40B4-BE49-F238E27FC236}">
                <a16:creationId xmlns:a16="http://schemas.microsoft.com/office/drawing/2014/main" id="{39EB50F7-774A-44D7-8481-6A495E909F69}"/>
              </a:ext>
            </a:extLst>
          </p:cNvPr>
          <p:cNvCxnSpPr>
            <a:cxnSpLocks/>
          </p:cNvCxnSpPr>
          <p:nvPr/>
        </p:nvCxnSpPr>
        <p:spPr>
          <a:xfrm>
            <a:off x="838197" y="4096777"/>
            <a:ext cx="10515602"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5045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Team the “Klump” Product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“Klump” product should include:</a:t>
            </a:r>
          </a:p>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of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 Product Architect to lead</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 in the multi-person JSON response</a:t>
            </a:r>
          </a:p>
          <a:p>
            <a:pPr marL="457200" indent="-457200">
              <a:spcBef>
                <a:spcPts val="600"/>
              </a:spcBef>
              <a:buFont typeface="+mj-lt"/>
              <a:buAutoNum type="arabicPeriod"/>
            </a:pPr>
            <a:r>
              <a:rPr lang="en-US" sz="2000" dirty="0"/>
              <a:t>Testing mode to validate and report JSON formatting errors</a:t>
            </a:r>
          </a:p>
          <a:p>
            <a:pPr marL="457200" indent="-457200">
              <a:spcBef>
                <a:spcPts val="600"/>
              </a:spcBef>
              <a:buFont typeface="+mj-lt"/>
              <a:buAutoNum type="arabicPeriod"/>
            </a:pPr>
            <a:r>
              <a:rPr lang="en-US" sz="2000" dirty="0"/>
              <a:t>Implement 30 minute caching and forced refresh</a:t>
            </a:r>
          </a:p>
          <a:p>
            <a:pPr marL="457200" indent="-457200">
              <a:spcBef>
                <a:spcPts val="600"/>
              </a:spcBef>
              <a:buFont typeface="+mj-lt"/>
              <a:buAutoNum type="arabicPeriod"/>
            </a:pPr>
            <a:r>
              <a:rPr lang="en-US" sz="2000" dirty="0"/>
              <a:t>Solid Development (each team member), Test (team), and Production sites (team)</a:t>
            </a:r>
          </a:p>
        </p:txBody>
      </p:sp>
    </p:spTree>
    <p:extLst>
      <p:ext uri="{BB962C8B-B14F-4D97-AF65-F5344CB8AC3E}">
        <p14:creationId xmlns:p14="http://schemas.microsoft.com/office/powerpoint/2010/main" val="1627925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560495"/>
          </a:xfrm>
        </p:spPr>
        <p:txBody>
          <a:bodyPr>
            <a:normAutofit fontScale="90000"/>
          </a:bodyPr>
          <a:lstStyle/>
          <a:p>
            <a:r>
              <a:rPr lang="en-US" sz="3600" dirty="0"/>
              <a:t>Klump Presentations Schedule for Thursday, April 12</a:t>
            </a:r>
          </a:p>
        </p:txBody>
      </p:sp>
      <p:sp>
        <p:nvSpPr>
          <p:cNvPr id="3" name="Content Placeholder 2">
            <a:extLst>
              <a:ext uri="{FF2B5EF4-FFF2-40B4-BE49-F238E27FC236}">
                <a16:creationId xmlns:a16="http://schemas.microsoft.com/office/drawing/2014/main" id="{7F0D9CC6-F863-4989-ACD0-19B81BBAC5FE}"/>
              </a:ext>
            </a:extLst>
          </p:cNvPr>
          <p:cNvSpPr>
            <a:spLocks noGrp="1"/>
          </p:cNvSpPr>
          <p:nvPr>
            <p:ph idx="1"/>
          </p:nvPr>
        </p:nvSpPr>
        <p:spPr>
          <a:xfrm>
            <a:off x="838200" y="1028700"/>
            <a:ext cx="10515600" cy="5148263"/>
          </a:xfrm>
        </p:spPr>
        <p:txBody>
          <a:bodyPr>
            <a:normAutofit/>
          </a:bodyPr>
          <a:lstStyle/>
          <a:p>
            <a:pPr marL="457200" lvl="1" indent="0">
              <a:spcBef>
                <a:spcPts val="1200"/>
              </a:spcBef>
              <a:buNone/>
            </a:pPr>
            <a:endParaRPr lang="en-US" sz="2000" u="sng" dirty="0"/>
          </a:p>
          <a:p>
            <a:pPr marL="457200" lvl="1" indent="0">
              <a:spcBef>
                <a:spcPts val="1200"/>
              </a:spcBef>
              <a:buNone/>
            </a:pPr>
            <a:r>
              <a:rPr lang="en-US" sz="2000" u="sng" dirty="0"/>
              <a:t>Back Row Bandicoots</a:t>
            </a:r>
            <a:r>
              <a:rPr lang="en-US" sz="2000" dirty="0"/>
              <a:t> by Shane (Tucci)</a:t>
            </a:r>
          </a:p>
          <a:p>
            <a:pPr marL="457200" lvl="1" indent="0">
              <a:spcBef>
                <a:spcPts val="1200"/>
              </a:spcBef>
              <a:buNone/>
            </a:pPr>
            <a:endParaRPr lang="en-US" sz="2000" u="sng" dirty="0"/>
          </a:p>
          <a:p>
            <a:pPr marL="457200" lvl="1" indent="0">
              <a:spcBef>
                <a:spcPts val="1200"/>
              </a:spcBef>
              <a:buNone/>
            </a:pPr>
            <a:r>
              <a:rPr lang="en-US" sz="2000" u="sng" dirty="0"/>
              <a:t>Lewis Honey Badgers</a:t>
            </a:r>
            <a:r>
              <a:rPr lang="en-US" sz="2000" dirty="0"/>
              <a:t> by Juan (Dasco)</a:t>
            </a:r>
          </a:p>
          <a:p>
            <a:pPr marL="457200" lvl="1" indent="0">
              <a:spcBef>
                <a:spcPts val="1200"/>
              </a:spcBef>
              <a:buNone/>
            </a:pPr>
            <a:endParaRPr lang="en-US" sz="2000" u="sng" dirty="0"/>
          </a:p>
          <a:p>
            <a:pPr marL="457200" lvl="1" indent="0">
              <a:spcBef>
                <a:spcPts val="1200"/>
              </a:spcBef>
              <a:buNone/>
            </a:pPr>
            <a:r>
              <a:rPr lang="en-US" sz="2000" u="sng" dirty="0"/>
              <a:t>Ocelots</a:t>
            </a:r>
            <a:r>
              <a:rPr lang="en-US" sz="2000" dirty="0"/>
              <a:t> by Julian (Moses)</a:t>
            </a:r>
          </a:p>
          <a:p>
            <a:pPr marL="457200" lvl="1" indent="0">
              <a:spcBef>
                <a:spcPts val="1200"/>
              </a:spcBef>
              <a:buNone/>
            </a:pPr>
            <a:endParaRPr lang="en-US" sz="2000" dirty="0"/>
          </a:p>
          <a:p>
            <a:pPr marL="457200" lvl="1" indent="0">
              <a:spcBef>
                <a:spcPts val="1200"/>
              </a:spcBef>
              <a:buNone/>
            </a:pPr>
            <a:r>
              <a:rPr lang="en-US" sz="2000" u="sng" dirty="0"/>
              <a:t>Great White Buffalos</a:t>
            </a:r>
            <a:r>
              <a:rPr lang="en-US" sz="2000" dirty="0"/>
              <a:t> by Karol (Orszulak) and John (</a:t>
            </a:r>
            <a:r>
              <a:rPr lang="en-US" sz="2000" dirty="0" err="1"/>
              <a:t>Laschober</a:t>
            </a:r>
            <a:r>
              <a:rPr lang="en-US" sz="2000" dirty="0"/>
              <a:t>)</a:t>
            </a:r>
            <a:endParaRPr lang="en-US" sz="2000" u="sng" dirty="0"/>
          </a:p>
          <a:p>
            <a:pPr marL="457200" lvl="1" indent="0">
              <a:spcBef>
                <a:spcPts val="1200"/>
              </a:spcBef>
              <a:buNone/>
            </a:pPr>
            <a:endParaRPr lang="en-US" sz="2000" u="sng" dirty="0"/>
          </a:p>
          <a:p>
            <a:pPr marL="457200" lvl="1" indent="0">
              <a:spcBef>
                <a:spcPts val="1200"/>
              </a:spcBef>
              <a:buNone/>
            </a:pPr>
            <a:r>
              <a:rPr lang="en-US" sz="2000" u="sng" dirty="0"/>
              <a:t>Flamingos</a:t>
            </a:r>
            <a:r>
              <a:rPr lang="en-US" sz="2000" dirty="0"/>
              <a:t> by Jordan Elmer</a:t>
            </a:r>
          </a:p>
          <a:p>
            <a:pPr marL="457200" lvl="1" indent="0">
              <a:spcBef>
                <a:spcPts val="1200"/>
              </a:spcBef>
              <a:buNone/>
            </a:pPr>
            <a:endParaRPr lang="en-US" sz="2000" u="sng" dirty="0"/>
          </a:p>
          <a:p>
            <a:pPr marL="457200" lvl="1" indent="0">
              <a:spcBef>
                <a:spcPts val="1200"/>
              </a:spcBef>
              <a:buNone/>
            </a:pPr>
            <a:r>
              <a:rPr lang="en-US" sz="2000" dirty="0"/>
              <a:t>Presentations may carry over to Tuesday as needed.</a:t>
            </a:r>
          </a:p>
        </p:txBody>
      </p:sp>
    </p:spTree>
    <p:extLst>
      <p:ext uri="{BB962C8B-B14F-4D97-AF65-F5344CB8AC3E}">
        <p14:creationId xmlns:p14="http://schemas.microsoft.com/office/powerpoint/2010/main" val="424232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23443"/>
            <a:ext cx="9144000" cy="1211113"/>
          </a:xfrm>
        </p:spPr>
        <p:txBody>
          <a:bodyPr>
            <a:normAutofit fontScale="90000"/>
          </a:bodyPr>
          <a:lstStyle/>
          <a:p>
            <a:r>
              <a:rPr lang="en-US" sz="4800" dirty="0"/>
              <a:t>Review Demo &amp; Presentation Planning</a:t>
            </a:r>
          </a:p>
        </p:txBody>
      </p:sp>
    </p:spTree>
    <p:extLst>
      <p:ext uri="{BB962C8B-B14F-4D97-AF65-F5344CB8AC3E}">
        <p14:creationId xmlns:p14="http://schemas.microsoft.com/office/powerpoint/2010/main" val="3351853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23443"/>
            <a:ext cx="9144000" cy="1211113"/>
          </a:xfrm>
        </p:spPr>
        <p:txBody>
          <a:bodyPr>
            <a:normAutofit/>
          </a:bodyPr>
          <a:lstStyle/>
          <a:p>
            <a:r>
              <a:rPr lang="en-US" sz="4800" dirty="0"/>
              <a:t>How did we get here?</a:t>
            </a:r>
          </a:p>
        </p:txBody>
      </p:sp>
    </p:spTree>
    <p:extLst>
      <p:ext uri="{BB962C8B-B14F-4D97-AF65-F5344CB8AC3E}">
        <p14:creationId xmlns:p14="http://schemas.microsoft.com/office/powerpoint/2010/main" val="1265351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9" y="1103404"/>
            <a:ext cx="10515601" cy="4651191"/>
          </a:xfrm>
        </p:spPr>
        <p:txBody>
          <a:bodyPr>
            <a:normAutofit/>
          </a:bodyPr>
          <a:lstStyle/>
          <a:p>
            <a:pPr marL="0" indent="0">
              <a:spcAft>
                <a:spcPts val="600"/>
              </a:spcAft>
              <a:buNone/>
            </a:pPr>
            <a:endParaRPr lang="en-US" sz="3600" dirty="0"/>
          </a:p>
          <a:p>
            <a:pPr marL="0" indent="0">
              <a:spcAft>
                <a:spcPts val="600"/>
              </a:spcAft>
              <a:buNone/>
            </a:pPr>
            <a:r>
              <a:rPr lang="en-US" sz="3600" dirty="0"/>
              <a:t>Agile Manifesto</a:t>
            </a:r>
          </a:p>
          <a:p>
            <a:pPr marL="0" indent="0">
              <a:spcAft>
                <a:spcPts val="600"/>
              </a:spcAft>
              <a:buNone/>
            </a:pPr>
            <a:r>
              <a:rPr lang="en-US" sz="2000" dirty="0"/>
              <a:t>“We are uncovering better ways of developing software by doing it and helping others do it. Through this work we have come to value: </a:t>
            </a:r>
          </a:p>
          <a:p>
            <a:pPr lvl="1"/>
            <a:r>
              <a:rPr lang="en-US" sz="2000" dirty="0"/>
              <a:t>Individuals and interactions over processes and tools </a:t>
            </a:r>
          </a:p>
          <a:p>
            <a:pPr lvl="1"/>
            <a:r>
              <a:rPr lang="en-US" sz="2000" dirty="0"/>
              <a:t>Working software over comprehensive documentation </a:t>
            </a:r>
          </a:p>
          <a:p>
            <a:pPr lvl="1"/>
            <a:r>
              <a:rPr lang="en-US" sz="2000" dirty="0"/>
              <a:t>Customer collaboration over contract negotiation </a:t>
            </a:r>
          </a:p>
          <a:p>
            <a:pPr lvl="1"/>
            <a:r>
              <a:rPr lang="en-US" sz="2000" dirty="0"/>
              <a:t>Responding to change over following a plan </a:t>
            </a:r>
          </a:p>
          <a:p>
            <a:pPr marL="0" indent="0">
              <a:spcBef>
                <a:spcPts val="1800"/>
              </a:spcBef>
              <a:buNone/>
            </a:pPr>
            <a:r>
              <a:rPr lang="en-US" sz="2000" dirty="0"/>
              <a:t>That is, while there is value in the items on the right, we value the items on the left more.”</a:t>
            </a:r>
          </a:p>
        </p:txBody>
      </p:sp>
    </p:spTree>
    <p:extLst>
      <p:ext uri="{BB962C8B-B14F-4D97-AF65-F5344CB8AC3E}">
        <p14:creationId xmlns:p14="http://schemas.microsoft.com/office/powerpoint/2010/main" val="1437034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3232</TotalTime>
  <Words>3078</Words>
  <Application>Microsoft Office PowerPoint</Application>
  <PresentationFormat>Widescreen</PresentationFormat>
  <Paragraphs>251</Paragraphs>
  <Slides>19</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Software Engineering Session: Sprint 7 Session 1 Instructor: Eric Pogue</vt:lpstr>
      <vt:lpstr>Roles and Schedule</vt:lpstr>
      <vt:lpstr>Sprint 6 Product Backlog</vt:lpstr>
      <vt:lpstr>Team the “Klump” Product</vt:lpstr>
      <vt:lpstr>Scrum-of-Scrums Report-out</vt:lpstr>
      <vt:lpstr>Klump Presentations Schedule for Thursday, April 12</vt:lpstr>
      <vt:lpstr>Review Demo &amp; Presentation Planning</vt:lpstr>
      <vt:lpstr>How did we get here?</vt:lpstr>
      <vt:lpstr>PowerPoint Presentation</vt:lpstr>
      <vt:lpstr>…And the Virtuous Triangle </vt:lpstr>
      <vt:lpstr>Product Team Q&amp;A Session: Klump Requirements</vt:lpstr>
      <vt:lpstr>Where are we going?</vt:lpstr>
      <vt:lpstr>Sprint 6 Product Backlog</vt:lpstr>
      <vt:lpstr>Klump Product Vision</vt:lpstr>
      <vt:lpstr>Sprint 7 Product Backlog</vt:lpstr>
      <vt:lpstr>Lab: Sprint 7 Planning </vt:lpstr>
      <vt:lpstr>Sprint 7 Planning Report-out </vt:lpstr>
      <vt:lpstr>End of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272</cp:revision>
  <cp:lastPrinted>2018-02-27T13:43:45Z</cp:lastPrinted>
  <dcterms:created xsi:type="dcterms:W3CDTF">2017-08-24T13:36:27Z</dcterms:created>
  <dcterms:modified xsi:type="dcterms:W3CDTF">2018-04-10T14:14:10Z</dcterms:modified>
</cp:coreProperties>
</file>