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13" r:id="rId3"/>
    <p:sldId id="430" r:id="rId4"/>
    <p:sldId id="411" r:id="rId5"/>
    <p:sldId id="432" r:id="rId6"/>
    <p:sldId id="329" r:id="rId7"/>
    <p:sldId id="433" r:id="rId8"/>
    <p:sldId id="436" r:id="rId9"/>
    <p:sldId id="435" r:id="rId10"/>
    <p:sldId id="421" r:id="rId11"/>
    <p:sldId id="263" r:id="rId12"/>
    <p:sldId id="419"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77365" autoAdjust="0"/>
  </p:normalViewPr>
  <p:slideViewPr>
    <p:cSldViewPr snapToGrid="0">
      <p:cViewPr varScale="1">
        <p:scale>
          <a:sx n="194" d="100"/>
          <a:sy n="194" d="100"/>
        </p:scale>
        <p:origin x="163" y="34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4/14/2018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260554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234711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4741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83948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10235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1939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22818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426804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4/14/2018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4/14/2018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7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with limited Report-out (blocking items only)</a:t>
            </a:r>
          </a:p>
          <a:p>
            <a:pPr marL="457200" indent="-457200">
              <a:buFont typeface="+mj-lt"/>
              <a:buAutoNum type="arabicPeriod"/>
            </a:pPr>
            <a:r>
              <a:rPr lang="en-US" sz="2000" dirty="0"/>
              <a:t>Demo, Presentation, and Roles</a:t>
            </a:r>
          </a:p>
          <a:p>
            <a:pPr marL="457200" indent="-457200">
              <a:buFont typeface="+mj-lt"/>
              <a:buAutoNum type="arabicPeriod"/>
            </a:pPr>
            <a:r>
              <a:rPr lang="en-US" sz="2000" dirty="0"/>
              <a:t>Klump Tutorial Product Team Q&amp;A Session</a:t>
            </a:r>
          </a:p>
          <a:p>
            <a:pPr marL="457200" indent="-457200">
              <a:buFont typeface="+mj-lt"/>
              <a:buAutoNum type="arabicPeriod"/>
            </a:pPr>
            <a:r>
              <a:rPr lang="en-US" sz="2000" dirty="0"/>
              <a:t>Demo of Open Broadcast System (OBS)</a:t>
            </a:r>
          </a:p>
          <a:p>
            <a:pPr marL="457200" indent="-457200">
              <a:buFont typeface="+mj-lt"/>
              <a:buAutoNum type="arabicPeriod"/>
            </a:pPr>
            <a:r>
              <a:rPr lang="en-US" sz="2000" dirty="0"/>
              <a:t>Presentations of The Klump</a:t>
            </a:r>
          </a:p>
          <a:p>
            <a:pPr marL="457200" indent="-457200">
              <a:buFont typeface="+mj-lt"/>
              <a:buAutoNum type="arabicPeriod"/>
            </a:pPr>
            <a:r>
              <a:rPr lang="en-US" sz="2000" dirty="0"/>
              <a:t>Wrap-up</a:t>
            </a:r>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Klump Presentations Schedule for Thursday, April 12</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Back Row Bandicoots</a:t>
            </a:r>
            <a:r>
              <a:rPr lang="en-US" sz="2000" dirty="0"/>
              <a:t> by Shane (Tucci)</a:t>
            </a:r>
          </a:p>
          <a:p>
            <a:pPr marL="457200" lvl="1" indent="0">
              <a:spcBef>
                <a:spcPts val="1200"/>
              </a:spcBef>
              <a:buNone/>
            </a:pPr>
            <a:endParaRPr lang="en-US" sz="2000" u="sng" dirty="0"/>
          </a:p>
          <a:p>
            <a:pPr marL="457200" lvl="1" indent="0">
              <a:spcBef>
                <a:spcPts val="1200"/>
              </a:spcBef>
              <a:buNone/>
            </a:pPr>
            <a:r>
              <a:rPr lang="en-US" sz="2000" u="sng" dirty="0"/>
              <a:t>Lewis Honey Badgers</a:t>
            </a:r>
            <a:r>
              <a:rPr lang="en-US" sz="2000" dirty="0"/>
              <a:t> by Juan (Dasco)</a:t>
            </a:r>
          </a:p>
          <a:p>
            <a:pPr marL="457200" lvl="1" indent="0">
              <a:spcBef>
                <a:spcPts val="1200"/>
              </a:spcBef>
              <a:buNone/>
            </a:pPr>
            <a:endParaRPr lang="en-US" sz="2000" u="sng" dirty="0"/>
          </a:p>
          <a:p>
            <a:pPr marL="457200" lvl="1" indent="0">
              <a:spcBef>
                <a:spcPts val="1200"/>
              </a:spcBef>
              <a:buNone/>
            </a:pPr>
            <a:r>
              <a:rPr lang="en-US" sz="2000" u="sng" dirty="0"/>
              <a:t>Ocelots</a:t>
            </a:r>
            <a:r>
              <a:rPr lang="en-US" sz="2000" dirty="0"/>
              <a:t> by Julian (Moses)</a:t>
            </a:r>
          </a:p>
          <a:p>
            <a:pPr marL="457200" lvl="1" indent="0">
              <a:spcBef>
                <a:spcPts val="1200"/>
              </a:spcBef>
              <a:buNone/>
            </a:pPr>
            <a:endParaRPr lang="en-US" sz="2000" dirty="0"/>
          </a:p>
          <a:p>
            <a:pPr marL="457200" lvl="1" indent="0">
              <a:spcBef>
                <a:spcPts val="1200"/>
              </a:spcBef>
              <a:buNone/>
            </a:pPr>
            <a:r>
              <a:rPr lang="en-US" sz="2000" u="sng" dirty="0"/>
              <a:t>Great White Buffalos</a:t>
            </a:r>
            <a:r>
              <a:rPr lang="en-US" sz="2000" dirty="0"/>
              <a:t> by Karol (Orszulak) and John (</a:t>
            </a:r>
            <a:r>
              <a:rPr lang="en-US" sz="2000" dirty="0" err="1"/>
              <a:t>Laschober</a:t>
            </a:r>
            <a:r>
              <a:rPr lang="en-US" sz="2000" dirty="0"/>
              <a:t>)</a:t>
            </a:r>
            <a:endParaRPr lang="en-US" sz="2000" u="sng" dirty="0"/>
          </a:p>
          <a:p>
            <a:pPr marL="457200" lvl="1" indent="0">
              <a:spcBef>
                <a:spcPts val="1200"/>
              </a:spcBef>
              <a:buNone/>
            </a:pPr>
            <a:endParaRPr lang="en-US" sz="2000" u="sng" dirty="0"/>
          </a:p>
          <a:p>
            <a:pPr marL="457200" lvl="1" indent="0">
              <a:spcBef>
                <a:spcPts val="1200"/>
              </a:spcBef>
              <a:buNone/>
            </a:pPr>
            <a:r>
              <a:rPr lang="en-US" sz="2000" u="sng" dirty="0"/>
              <a:t>Flamingos</a:t>
            </a:r>
            <a:r>
              <a:rPr lang="en-US" sz="2000" dirty="0"/>
              <a:t> by Jordan Elmer</a:t>
            </a:r>
          </a:p>
          <a:p>
            <a:pPr marL="457200" lvl="1" indent="0">
              <a:spcBef>
                <a:spcPts val="1200"/>
              </a:spcBef>
              <a:buNone/>
            </a:pPr>
            <a:endParaRPr lang="en-US" sz="2000" u="sng" dirty="0"/>
          </a:p>
          <a:p>
            <a:pPr marL="457200" lvl="1" indent="0">
              <a:spcBef>
                <a:spcPts val="1200"/>
              </a:spcBef>
              <a:buNone/>
            </a:pPr>
            <a:r>
              <a:rPr lang="en-US" sz="2000" dirty="0"/>
              <a:t>Presentations may carry over to Tuesday as needed.</a:t>
            </a:r>
          </a:p>
        </p:txBody>
      </p:sp>
    </p:spTree>
    <p:extLst>
      <p:ext uri="{BB962C8B-B14F-4D97-AF65-F5344CB8AC3E}">
        <p14:creationId xmlns:p14="http://schemas.microsoft.com/office/powerpoint/2010/main" val="424232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4162138"/>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3846448"/>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B69E923-E8A4-470F-B4DA-AA444416D507}"/>
              </a:ext>
            </a:extLst>
          </p:cNvPr>
          <p:cNvGrpSpPr/>
          <p:nvPr/>
        </p:nvGrpSpPr>
        <p:grpSpPr>
          <a:xfrm>
            <a:off x="3143214" y="3345937"/>
            <a:ext cx="8049759" cy="369332"/>
            <a:chOff x="3143214" y="3345937"/>
            <a:chExt cx="8049759" cy="369332"/>
          </a:xfrm>
        </p:grpSpPr>
        <p:cxnSp>
          <p:nvCxnSpPr>
            <p:cNvPr id="7" name="Straight Connector 6">
              <a:extLst>
                <a:ext uri="{FF2B5EF4-FFF2-40B4-BE49-F238E27FC236}">
                  <a16:creationId xmlns:a16="http://schemas.microsoft.com/office/drawing/2014/main" id="{2D8DDB68-0B96-422F-9034-156312B47E19}"/>
                </a:ext>
              </a:extLst>
            </p:cNvPr>
            <p:cNvCxnSpPr>
              <a:cxnSpLocks/>
            </p:cNvCxnSpPr>
            <p:nvPr/>
          </p:nvCxnSpPr>
          <p:spPr>
            <a:xfrm>
              <a:off x="3143214" y="354912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18F028A-396B-4526-A9F8-F90E564636D5}"/>
                </a:ext>
              </a:extLst>
            </p:cNvPr>
            <p:cNvSpPr txBox="1"/>
            <p:nvPr/>
          </p:nvSpPr>
          <p:spPr>
            <a:xfrm>
              <a:off x="8757434" y="3345937"/>
              <a:ext cx="2435539" cy="369332"/>
            </a:xfrm>
            <a:prstGeom prst="rect">
              <a:avLst/>
            </a:prstGeom>
            <a:noFill/>
          </p:spPr>
          <p:txBody>
            <a:bodyPr wrap="none" rtlCol="0">
              <a:spAutoFit/>
            </a:bodyPr>
            <a:lstStyle/>
            <a:p>
              <a:r>
                <a:rPr lang="en-US" dirty="0"/>
                <a:t>Release – Seating Chart</a:t>
              </a:r>
            </a:p>
          </p:txBody>
        </p:sp>
      </p:grpSp>
      <p:grpSp>
        <p:nvGrpSpPr>
          <p:cNvPr id="10" name="Group 9">
            <a:extLst>
              <a:ext uri="{FF2B5EF4-FFF2-40B4-BE49-F238E27FC236}">
                <a16:creationId xmlns:a16="http://schemas.microsoft.com/office/drawing/2014/main" id="{0E0A94AB-6704-4573-844C-B8F2F4F1DDB6}"/>
              </a:ext>
            </a:extLst>
          </p:cNvPr>
          <p:cNvGrpSpPr/>
          <p:nvPr/>
        </p:nvGrpSpPr>
        <p:grpSpPr>
          <a:xfrm>
            <a:off x="3143214" y="3992268"/>
            <a:ext cx="8182808" cy="369332"/>
            <a:chOff x="3143214" y="3992268"/>
            <a:chExt cx="8182808" cy="369332"/>
          </a:xfrm>
        </p:grpSpPr>
        <p:cxnSp>
          <p:nvCxnSpPr>
            <p:cNvPr id="8" name="Straight Connector 7">
              <a:extLst>
                <a:ext uri="{FF2B5EF4-FFF2-40B4-BE49-F238E27FC236}">
                  <a16:creationId xmlns:a16="http://schemas.microsoft.com/office/drawing/2014/main" id="{57067B48-8022-43D6-8111-C1F3360AF2CE}"/>
                </a:ext>
              </a:extLst>
            </p:cNvPr>
            <p:cNvCxnSpPr>
              <a:cxnSpLocks/>
            </p:cNvCxnSpPr>
            <p:nvPr/>
          </p:nvCxnSpPr>
          <p:spPr>
            <a:xfrm>
              <a:off x="3143214" y="417693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7BF9E3-60CE-4938-8B2A-EE0C7B4DB8D4}"/>
                </a:ext>
              </a:extLst>
            </p:cNvPr>
            <p:cNvSpPr txBox="1"/>
            <p:nvPr/>
          </p:nvSpPr>
          <p:spPr>
            <a:xfrm>
              <a:off x="8757434" y="3992268"/>
              <a:ext cx="2568588" cy="369332"/>
            </a:xfrm>
            <a:prstGeom prst="rect">
              <a:avLst/>
            </a:prstGeom>
            <a:noFill/>
          </p:spPr>
          <p:txBody>
            <a:bodyPr wrap="none" rtlCol="0">
              <a:spAutoFit/>
            </a:bodyPr>
            <a:lstStyle/>
            <a:p>
              <a:r>
                <a:rPr lang="en-US" dirty="0"/>
                <a:t>Release – Final Project(s)</a:t>
              </a:r>
            </a:p>
          </p:txBody>
        </p:sp>
      </p:grpSp>
    </p:spTree>
    <p:extLst>
      <p:ext uri="{BB962C8B-B14F-4D97-AF65-F5344CB8AC3E}">
        <p14:creationId xmlns:p14="http://schemas.microsoft.com/office/powerpoint/2010/main" val="21558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82302"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3452680076"/>
              </p:ext>
            </p:extLst>
          </p:nvPr>
        </p:nvGraphicFramePr>
        <p:xfrm>
          <a:off x="838200" y="1736413"/>
          <a:ext cx="9498110" cy="1361092"/>
        </p:xfrm>
        <a:graphic>
          <a:graphicData uri="http://schemas.openxmlformats.org/drawingml/2006/table">
            <a:tbl>
              <a:tblPr firstRow="1" bandRow="1">
                <a:tableStyleId>{5C22544A-7EE6-4342-B048-85BDC9FD1C3A}</a:tableStyleId>
              </a:tblPr>
              <a:tblGrid>
                <a:gridCol w="1550437">
                  <a:extLst>
                    <a:ext uri="{9D8B030D-6E8A-4147-A177-3AD203B41FA5}">
                      <a16:colId xmlns:a16="http://schemas.microsoft.com/office/drawing/2014/main" val="3176287496"/>
                    </a:ext>
                  </a:extLst>
                </a:gridCol>
                <a:gridCol w="2034073">
                  <a:extLst>
                    <a:ext uri="{9D8B030D-6E8A-4147-A177-3AD203B41FA5}">
                      <a16:colId xmlns:a16="http://schemas.microsoft.com/office/drawing/2014/main" val="184866708"/>
                    </a:ext>
                  </a:extLst>
                </a:gridCol>
                <a:gridCol w="1940768">
                  <a:extLst>
                    <a:ext uri="{9D8B030D-6E8A-4147-A177-3AD203B41FA5}">
                      <a16:colId xmlns:a16="http://schemas.microsoft.com/office/drawing/2014/main" val="1665691578"/>
                    </a:ext>
                  </a:extLst>
                </a:gridCol>
                <a:gridCol w="1987420">
                  <a:extLst>
                    <a:ext uri="{9D8B030D-6E8A-4147-A177-3AD203B41FA5}">
                      <a16:colId xmlns:a16="http://schemas.microsoft.com/office/drawing/2014/main" val="4230300785"/>
                    </a:ext>
                  </a:extLst>
                </a:gridCol>
                <a:gridCol w="1985412">
                  <a:extLst>
                    <a:ext uri="{9D8B030D-6E8A-4147-A177-3AD203B41FA5}">
                      <a16:colId xmlns:a16="http://schemas.microsoft.com/office/drawing/2014/main" val="987859751"/>
                    </a:ext>
                  </a:extLst>
                </a:gridCol>
              </a:tblGrid>
              <a:tr h="340273">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b="0" dirty="0"/>
                        <a:t>Sprint 6</a:t>
                      </a:r>
                    </a:p>
                  </a:txBody>
                  <a:tcPr marL="83410" marR="83410" marT="41705" marB="41705"/>
                </a:tc>
                <a:tc>
                  <a:txBody>
                    <a:bodyPr/>
                    <a:lstStyle/>
                    <a:p>
                      <a:r>
                        <a:rPr lang="en-US" sz="1500" b="0" dirty="0"/>
                        <a:t>Louie (Lorenzo)</a:t>
                      </a:r>
                    </a:p>
                  </a:txBody>
                  <a:tcPr marL="83410" marR="83410" marT="41705" marB="41705"/>
                </a:tc>
                <a:tc>
                  <a:txBody>
                    <a:bodyPr/>
                    <a:lstStyle/>
                    <a:p>
                      <a:r>
                        <a:rPr lang="en-US" sz="1500" b="0" dirty="0"/>
                        <a:t>Tyler (Kummer)</a:t>
                      </a:r>
                    </a:p>
                  </a:txBody>
                  <a:tcPr marL="83410" marR="83410" marT="41705" marB="41705"/>
                </a:tc>
                <a:tc>
                  <a:txBody>
                    <a:bodyPr/>
                    <a:lstStyle/>
                    <a:p>
                      <a:r>
                        <a:rPr lang="en-US" sz="1500" b="0" dirty="0"/>
                        <a:t>Thad (Albert)</a:t>
                      </a:r>
                    </a:p>
                  </a:txBody>
                  <a:tcPr marL="83410" marR="83410" marT="41705" marB="41705"/>
                </a:tc>
                <a:tc>
                  <a:txBody>
                    <a:bodyPr/>
                    <a:lstStyle/>
                    <a:p>
                      <a:r>
                        <a:rPr lang="en-US" sz="1500" b="0" dirty="0"/>
                        <a:t>Michael (Pedzimaz)</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7</a:t>
                      </a:r>
                    </a:p>
                  </a:txBody>
                  <a:tcPr marL="83410" marR="83410" marT="41705" marB="41705"/>
                </a:tc>
                <a:tc>
                  <a:txBody>
                    <a:bodyPr/>
                    <a:lstStyle/>
                    <a:p>
                      <a:r>
                        <a:rPr lang="en-US" sz="1500" b="1" dirty="0"/>
                        <a:t>Alex (Espinal)</a:t>
                      </a:r>
                    </a:p>
                  </a:txBody>
                  <a:tcPr marL="83410" marR="83410" marT="41705" marB="41705"/>
                </a:tc>
                <a:tc>
                  <a:txBody>
                    <a:bodyPr/>
                    <a:lstStyle/>
                    <a:p>
                      <a:r>
                        <a:rPr lang="en-US" sz="1500" b="1" dirty="0"/>
                        <a:t>Juan (Dasco)</a:t>
                      </a:r>
                    </a:p>
                  </a:txBody>
                  <a:tcPr marL="83410" marR="83410" marT="41705" marB="41705"/>
                </a:tc>
                <a:tc>
                  <a:txBody>
                    <a:bodyPr/>
                    <a:lstStyle/>
                    <a:p>
                      <a:r>
                        <a:rPr lang="en-US" sz="1500" b="1" dirty="0"/>
                        <a:t>Ryan (Clark)</a:t>
                      </a:r>
                    </a:p>
                  </a:txBody>
                  <a:tcPr marL="83410" marR="83410" marT="41705" marB="41705"/>
                </a:tc>
                <a:tc>
                  <a:txBody>
                    <a:bodyPr/>
                    <a:lstStyle/>
                    <a:p>
                      <a:r>
                        <a:rPr lang="en-US" sz="1500" b="1" dirty="0"/>
                        <a:t>Karol (Orszulak)</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8</a:t>
                      </a:r>
                    </a:p>
                  </a:txBody>
                  <a:tcPr marL="83410" marR="83410" marT="41705" marB="41705"/>
                </a:tc>
                <a:tc>
                  <a:txBody>
                    <a:bodyPr/>
                    <a:lstStyle/>
                    <a:p>
                      <a:r>
                        <a:rPr lang="en-US" sz="1500" dirty="0"/>
                        <a:t>Marissa (Koronkiewicz)</a:t>
                      </a:r>
                    </a:p>
                  </a:txBody>
                  <a:tcPr marL="83410" marR="83410" marT="41705" marB="41705"/>
                </a:tc>
                <a:tc>
                  <a:txBody>
                    <a:bodyPr/>
                    <a:lstStyle/>
                    <a:p>
                      <a:r>
                        <a:rPr lang="en-US" sz="1500" dirty="0"/>
                        <a:t>Lenny (Florez)*</a:t>
                      </a:r>
                    </a:p>
                  </a:txBody>
                  <a:tcPr marL="83410" marR="83410" marT="41705" marB="41705"/>
                </a:tc>
                <a:tc>
                  <a:txBody>
                    <a:bodyPr/>
                    <a:lstStyle/>
                    <a:p>
                      <a:r>
                        <a:rPr lang="en-US" sz="1500" dirty="0"/>
                        <a:t>Ali (</a:t>
                      </a:r>
                      <a:r>
                        <a:rPr lang="en-US" sz="1500" dirty="0" err="1"/>
                        <a:t>Kaxmi</a:t>
                      </a:r>
                      <a:r>
                        <a:rPr lang="en-US" sz="1500" dirty="0"/>
                        <a:t>)</a:t>
                      </a:r>
                    </a:p>
                  </a:txBody>
                  <a:tcPr marL="83410" marR="83410" marT="41705" marB="41705"/>
                </a:tc>
                <a:tc>
                  <a:txBody>
                    <a:bodyPr/>
                    <a:lstStyle/>
                    <a:p>
                      <a:r>
                        <a:rPr lang="en-US" sz="1500" dirty="0" err="1"/>
                        <a:t>Cris</a:t>
                      </a:r>
                      <a:r>
                        <a:rPr lang="en-US" sz="1500" dirty="0"/>
                        <a:t> (Serrano)</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347005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a:p>
            <a:pPr marL="457200" indent="-457200">
              <a:spcBef>
                <a:spcPts val="600"/>
              </a:spcBef>
              <a:buFont typeface="+mj-lt"/>
              <a:buAutoNum type="arabicPeriod"/>
            </a:pPr>
            <a:r>
              <a:rPr lang="en-US" sz="1900" dirty="0">
                <a:solidFill>
                  <a:schemeClr val="bg1">
                    <a:lumMod val="75000"/>
                  </a:schemeClr>
                </a:solidFill>
              </a:rPr>
              <a:t>Read and be prepared to discuss Chapter 11</a:t>
            </a:r>
          </a:p>
          <a:p>
            <a:pPr marL="457200" indent="-457200">
              <a:spcBef>
                <a:spcPts val="600"/>
              </a:spcBef>
              <a:buFont typeface="+mj-lt"/>
              <a:buAutoNum type="arabicPeriod"/>
            </a:pPr>
            <a:r>
              <a:rPr lang="en-US" sz="1900" dirty="0">
                <a:solidFill>
                  <a:schemeClr val="bg1">
                    <a:lumMod val="75000"/>
                  </a:schemeClr>
                </a:solidFill>
              </a:rPr>
              <a:t>Read and be prepared to discuss Chapter 12</a:t>
            </a:r>
          </a:p>
        </p:txBody>
      </p:sp>
      <p:cxnSp>
        <p:nvCxnSpPr>
          <p:cNvPr id="6" name="Straight Connector 5">
            <a:extLst>
              <a:ext uri="{FF2B5EF4-FFF2-40B4-BE49-F238E27FC236}">
                <a16:creationId xmlns:a16="http://schemas.microsoft.com/office/drawing/2014/main" id="{0F502D46-9837-469B-978C-DB18C3C09E89}"/>
              </a:ext>
            </a:extLst>
          </p:cNvPr>
          <p:cNvCxnSpPr>
            <a:cxnSpLocks/>
          </p:cNvCxnSpPr>
          <p:nvPr/>
        </p:nvCxnSpPr>
        <p:spPr>
          <a:xfrm>
            <a:off x="776284" y="6049402"/>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0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2792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The Klump Tutorial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0" indent="0">
              <a:spcBef>
                <a:spcPts val="600"/>
              </a:spcBef>
              <a:buNone/>
            </a:pPr>
            <a:r>
              <a:rPr lang="en-US" sz="2000" dirty="0"/>
              <a:t>Deliver a Klump tutorial based on your team’s Klump implementation. Requirements include:</a:t>
            </a:r>
          </a:p>
          <a:p>
            <a:pPr marL="457200" indent="-457200">
              <a:spcBef>
                <a:spcPts val="600"/>
              </a:spcBef>
              <a:buFont typeface="+mj-lt"/>
              <a:buAutoNum type="arabicPeriod"/>
            </a:pPr>
            <a:r>
              <a:rPr lang="en-US" sz="2000" dirty="0"/>
              <a:t>Allow a future team should be able to effectively install the product on Azure and make a minor enhancement to your product in less than one hour by following the tutorial</a:t>
            </a:r>
          </a:p>
          <a:p>
            <a:pPr marL="457200" indent="-457200">
              <a:spcBef>
                <a:spcPts val="600"/>
              </a:spcBef>
              <a:buFont typeface="+mj-lt"/>
              <a:buAutoNum type="arabicPeriod"/>
            </a:pPr>
            <a:r>
              <a:rPr lang="en-US" sz="2000" dirty="0"/>
              <a:t>Include a single zip file named klump-sp18-[your-team-name].zip with all product assets submitted on a USB drive that will be provided to your team  </a:t>
            </a:r>
          </a:p>
          <a:p>
            <a:pPr marL="457200" indent="-457200">
              <a:spcBef>
                <a:spcPts val="600"/>
              </a:spcBef>
              <a:buFont typeface="+mj-lt"/>
              <a:buAutoNum type="arabicPeriod"/>
            </a:pPr>
            <a:r>
              <a:rPr lang="en-US" sz="2000" dirty="0"/>
              <a:t>Include an appropriate license file… explain the license requirements in your video</a:t>
            </a:r>
          </a:p>
          <a:p>
            <a:pPr marL="457200" indent="-457200">
              <a:spcBef>
                <a:spcPts val="600"/>
              </a:spcBef>
              <a:buFont typeface="+mj-lt"/>
              <a:buAutoNum type="arabicPeriod"/>
            </a:pPr>
            <a:r>
              <a:rPr lang="en-US" sz="2000" dirty="0"/>
              <a:t>Include a “README.txt” or “README.md” file in the root folder of the zip file that represents the starting point for the tutorial</a:t>
            </a:r>
          </a:p>
          <a:p>
            <a:pPr marL="457200" indent="-457200">
              <a:spcBef>
                <a:spcPts val="600"/>
              </a:spcBef>
              <a:buFont typeface="+mj-lt"/>
              <a:buAutoNum type="arabicPeriod"/>
            </a:pPr>
            <a:r>
              <a:rPr lang="en-US" sz="2000" dirty="0"/>
              <a:t>Assume or require only prerequisites that the tutorial participant should have an MS Azure account and knowledge equivalent to starting this software development class</a:t>
            </a:r>
          </a:p>
          <a:p>
            <a:pPr marL="457200" indent="-457200">
              <a:spcBef>
                <a:spcPts val="600"/>
              </a:spcBef>
              <a:buFont typeface="+mj-lt"/>
              <a:buAutoNum type="arabicPeriod"/>
            </a:pPr>
            <a:r>
              <a:rPr lang="en-US" sz="2000" dirty="0"/>
              <a:t>Prepare a video recording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2000" dirty="0"/>
              <a:t>The video should be include in the zip file as well</a:t>
            </a:r>
          </a:p>
        </p:txBody>
      </p:sp>
    </p:spTree>
    <p:extLst>
      <p:ext uri="{BB962C8B-B14F-4D97-AF65-F5344CB8AC3E}">
        <p14:creationId xmlns:p14="http://schemas.microsoft.com/office/powerpoint/2010/main" val="110844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EC0EAD6-A47F-4C4F-B776-3A0C5E875955}"/>
              </a:ext>
            </a:extLst>
          </p:cNvPr>
          <p:cNvSpPr txBox="1">
            <a:spLocks/>
          </p:cNvSpPr>
          <p:nvPr/>
        </p:nvSpPr>
        <p:spPr>
          <a:xfrm>
            <a:off x="1502406" y="2264494"/>
            <a:ext cx="10427658" cy="4326806"/>
          </a:xfrm>
          <a:prstGeom prst="rect">
            <a:avLst/>
          </a:prstGeom>
          <a:solidFill>
            <a:schemeClr val="bg1"/>
          </a:solidFill>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000" dirty="0"/>
              <a:t>Deliver a Klump tutorial based on your team’s Klump implementation. Requirements include:</a:t>
            </a:r>
          </a:p>
          <a:p>
            <a:pPr marL="457200" indent="-457200">
              <a:spcBef>
                <a:spcPts val="600"/>
              </a:spcBef>
              <a:buFont typeface="+mj-lt"/>
              <a:buAutoNum type="arabicPeriod"/>
            </a:pPr>
            <a:r>
              <a:rPr lang="en-US" sz="2000" dirty="0"/>
              <a:t>Allow a future team should be able to effectively install the product on Azure and make a minor enhancement to your product in less than one hour by following the tutorial</a:t>
            </a:r>
          </a:p>
          <a:p>
            <a:pPr marL="457200" indent="-457200">
              <a:spcBef>
                <a:spcPts val="600"/>
              </a:spcBef>
              <a:buFont typeface="+mj-lt"/>
              <a:buAutoNum type="arabicPeriod"/>
            </a:pPr>
            <a:r>
              <a:rPr lang="en-US" sz="2000" dirty="0"/>
              <a:t>Include a single zip file named klump-sp18-[your-team-name].zip with all product assets submitted on a USB drive that will be provided to your team  </a:t>
            </a:r>
          </a:p>
          <a:p>
            <a:pPr marL="457200" indent="-457200">
              <a:spcBef>
                <a:spcPts val="600"/>
              </a:spcBef>
              <a:buFont typeface="+mj-lt"/>
              <a:buAutoNum type="arabicPeriod"/>
            </a:pPr>
            <a:r>
              <a:rPr lang="en-US" sz="2000" dirty="0"/>
              <a:t>Include an appropriate license file… explain the license requirements in your video</a:t>
            </a:r>
          </a:p>
          <a:p>
            <a:pPr marL="457200" indent="-457200">
              <a:spcBef>
                <a:spcPts val="600"/>
              </a:spcBef>
              <a:buFont typeface="+mj-lt"/>
              <a:buAutoNum type="arabicPeriod"/>
            </a:pPr>
            <a:r>
              <a:rPr lang="en-US" sz="2000" dirty="0"/>
              <a:t>Include a “README.txt” or “README.md” file in the root folder of the zip file that represents the starting point for the tutorial</a:t>
            </a:r>
          </a:p>
          <a:p>
            <a:pPr marL="457200" indent="-457200">
              <a:spcBef>
                <a:spcPts val="600"/>
              </a:spcBef>
              <a:buFont typeface="+mj-lt"/>
              <a:buAutoNum type="arabicPeriod"/>
            </a:pPr>
            <a:r>
              <a:rPr lang="en-US" sz="2000" dirty="0"/>
              <a:t>Assume or require only prerequisites that the tutorial participant should have an MS Azure account and knowledge equivalent to starting this software development class</a:t>
            </a:r>
          </a:p>
          <a:p>
            <a:pPr marL="457200" indent="-457200">
              <a:spcBef>
                <a:spcPts val="600"/>
              </a:spcBef>
              <a:buFont typeface="+mj-lt"/>
              <a:buAutoNum type="arabicPeriod"/>
            </a:pPr>
            <a:r>
              <a:rPr lang="en-US" sz="2000" dirty="0"/>
              <a:t>Prepare a video recording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2000" dirty="0"/>
              <a:t>The video should be include in the zip file as well</a:t>
            </a:r>
          </a:p>
        </p:txBody>
      </p:sp>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Product Team Q&amp;A Session: Klump Requirements</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nvPr>
        </p:nvGraphicFramePr>
        <p:xfrm>
          <a:off x="838200" y="965804"/>
          <a:ext cx="7313690" cy="1048060"/>
        </p:xfrm>
        <a:graphic>
          <a:graphicData uri="http://schemas.openxmlformats.org/drawingml/2006/table">
            <a:tbl>
              <a:tblPr firstRow="1" bandRow="1">
                <a:tableStyleId>{5C22544A-7EE6-4342-B048-85BDC9FD1C3A}</a:tableStyleId>
              </a:tblPr>
              <a:tblGrid>
                <a:gridCol w="1462738">
                  <a:extLst>
                    <a:ext uri="{9D8B030D-6E8A-4147-A177-3AD203B41FA5}">
                      <a16:colId xmlns:a16="http://schemas.microsoft.com/office/drawing/2014/main" val="3176287496"/>
                    </a:ext>
                  </a:extLst>
                </a:gridCol>
                <a:gridCol w="1462738">
                  <a:extLst>
                    <a:ext uri="{9D8B030D-6E8A-4147-A177-3AD203B41FA5}">
                      <a16:colId xmlns:a16="http://schemas.microsoft.com/office/drawing/2014/main" val="184866708"/>
                    </a:ext>
                  </a:extLst>
                </a:gridCol>
                <a:gridCol w="1462738">
                  <a:extLst>
                    <a:ext uri="{9D8B030D-6E8A-4147-A177-3AD203B41FA5}">
                      <a16:colId xmlns:a16="http://schemas.microsoft.com/office/drawing/2014/main" val="1665691578"/>
                    </a:ext>
                  </a:extLst>
                </a:gridCol>
                <a:gridCol w="1462738">
                  <a:extLst>
                    <a:ext uri="{9D8B030D-6E8A-4147-A177-3AD203B41FA5}">
                      <a16:colId xmlns:a16="http://schemas.microsoft.com/office/drawing/2014/main" val="4230300785"/>
                    </a:ext>
                  </a:extLst>
                </a:gridCol>
                <a:gridCol w="1462738">
                  <a:extLst>
                    <a:ext uri="{9D8B030D-6E8A-4147-A177-3AD203B41FA5}">
                      <a16:colId xmlns:a16="http://schemas.microsoft.com/office/drawing/2014/main" val="987859751"/>
                    </a:ext>
                  </a:extLst>
                </a:gridCol>
              </a:tblGrid>
              <a:tr h="262015">
                <a:tc>
                  <a:txBody>
                    <a:bodyPr/>
                    <a:lstStyle/>
                    <a:p>
                      <a:endParaRPr lang="en-US" sz="1200" dirty="0"/>
                    </a:p>
                  </a:txBody>
                  <a:tcPr marL="64227" marR="64227" marT="32113" marB="32113"/>
                </a:tc>
                <a:tc>
                  <a:txBody>
                    <a:bodyPr/>
                    <a:lstStyle/>
                    <a:p>
                      <a:r>
                        <a:rPr lang="en-US" sz="1200" dirty="0"/>
                        <a:t>Product Manager</a:t>
                      </a:r>
                    </a:p>
                  </a:txBody>
                  <a:tcPr marL="64227" marR="64227" marT="32113" marB="32113"/>
                </a:tc>
                <a:tc>
                  <a:txBody>
                    <a:bodyPr/>
                    <a:lstStyle/>
                    <a:p>
                      <a:r>
                        <a:rPr lang="en-US" sz="1200" dirty="0"/>
                        <a:t>Project Manager</a:t>
                      </a:r>
                    </a:p>
                  </a:txBody>
                  <a:tcPr marL="64227" marR="64227" marT="32113" marB="32113"/>
                </a:tc>
                <a:tc>
                  <a:txBody>
                    <a:bodyPr/>
                    <a:lstStyle/>
                    <a:p>
                      <a:r>
                        <a:rPr lang="en-US" sz="1200" dirty="0"/>
                        <a:t>Product Architect</a:t>
                      </a:r>
                    </a:p>
                  </a:txBody>
                  <a:tcPr marL="64227" marR="64227" marT="32113" marB="32113"/>
                </a:tc>
                <a:tc>
                  <a:txBody>
                    <a:bodyPr/>
                    <a:lstStyle/>
                    <a:p>
                      <a:r>
                        <a:rPr lang="en-US" sz="12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200" dirty="0"/>
                        <a:t>Sprint 5</a:t>
                      </a:r>
                    </a:p>
                  </a:txBody>
                  <a:tcPr marL="64227" marR="64227" marT="32113" marB="32113"/>
                </a:tc>
                <a:tc>
                  <a:txBody>
                    <a:bodyPr/>
                    <a:lstStyle/>
                    <a:p>
                      <a:r>
                        <a:rPr lang="en-US" sz="1200" dirty="0"/>
                        <a:t>Joe (Van Luyk)</a:t>
                      </a:r>
                    </a:p>
                  </a:txBody>
                  <a:tcPr marL="64227" marR="64227" marT="32113" marB="32113"/>
                </a:tc>
                <a:tc>
                  <a:txBody>
                    <a:bodyPr/>
                    <a:lstStyle/>
                    <a:p>
                      <a:r>
                        <a:rPr lang="en-US" sz="1200" dirty="0"/>
                        <a:t>Jordon (Elmer)</a:t>
                      </a:r>
                    </a:p>
                  </a:txBody>
                  <a:tcPr marL="64227" marR="64227" marT="32113" marB="32113"/>
                </a:tc>
                <a:tc>
                  <a:txBody>
                    <a:bodyPr/>
                    <a:lstStyle/>
                    <a:p>
                      <a:r>
                        <a:rPr lang="en-US" sz="1200" dirty="0"/>
                        <a:t>Quinn (Stratton)</a:t>
                      </a:r>
                    </a:p>
                  </a:txBody>
                  <a:tcPr marL="64227" marR="64227" marT="32113" marB="32113"/>
                </a:tc>
                <a:tc>
                  <a:txBody>
                    <a:bodyPr/>
                    <a:lstStyle/>
                    <a:p>
                      <a:r>
                        <a:rPr lang="en-US" sz="1200" dirty="0"/>
                        <a:t>Jace (Horner)</a:t>
                      </a:r>
                    </a:p>
                  </a:txBody>
                  <a:tcPr marL="64227" marR="64227" marT="32113" marB="32113"/>
                </a:tc>
                <a:extLst>
                  <a:ext uri="{0D108BD9-81ED-4DB2-BD59-A6C34878D82A}">
                    <a16:rowId xmlns:a16="http://schemas.microsoft.com/office/drawing/2014/main" val="2574240619"/>
                  </a:ext>
                </a:extLst>
              </a:tr>
              <a:tr h="262015">
                <a:tc>
                  <a:txBody>
                    <a:bodyPr/>
                    <a:lstStyle/>
                    <a:p>
                      <a:r>
                        <a:rPr lang="en-US" sz="1200" b="1" dirty="0"/>
                        <a:t>Sprint 6</a:t>
                      </a:r>
                    </a:p>
                  </a:txBody>
                  <a:tcPr marL="64227" marR="64227" marT="32113" marB="32113"/>
                </a:tc>
                <a:tc>
                  <a:txBody>
                    <a:bodyPr/>
                    <a:lstStyle/>
                    <a:p>
                      <a:r>
                        <a:rPr lang="en-US" sz="1200" b="1" dirty="0"/>
                        <a:t>Louie (Lorenzo)</a:t>
                      </a:r>
                    </a:p>
                  </a:txBody>
                  <a:tcPr marL="64227" marR="64227" marT="32113" marB="32113"/>
                </a:tc>
                <a:tc>
                  <a:txBody>
                    <a:bodyPr/>
                    <a:lstStyle/>
                    <a:p>
                      <a:r>
                        <a:rPr lang="en-US" sz="1200" b="1" dirty="0"/>
                        <a:t>Tyler (Kummer)</a:t>
                      </a:r>
                    </a:p>
                  </a:txBody>
                  <a:tcPr marL="64227" marR="64227" marT="32113" marB="32113"/>
                </a:tc>
                <a:tc>
                  <a:txBody>
                    <a:bodyPr/>
                    <a:lstStyle/>
                    <a:p>
                      <a:r>
                        <a:rPr lang="en-US" sz="1200" b="1" dirty="0"/>
                        <a:t>Thad (Albert)</a:t>
                      </a:r>
                    </a:p>
                  </a:txBody>
                  <a:tcPr marL="64227" marR="64227" marT="32113" marB="32113"/>
                </a:tc>
                <a:tc>
                  <a:txBody>
                    <a:bodyPr/>
                    <a:lstStyle/>
                    <a:p>
                      <a:r>
                        <a:rPr lang="en-US" sz="1200" b="1" dirty="0"/>
                        <a:t>Michael (Pedzimaz)</a:t>
                      </a:r>
                    </a:p>
                  </a:txBody>
                  <a:tcPr marL="64227" marR="64227" marT="32113" marB="32113"/>
                </a:tc>
                <a:extLst>
                  <a:ext uri="{0D108BD9-81ED-4DB2-BD59-A6C34878D82A}">
                    <a16:rowId xmlns:a16="http://schemas.microsoft.com/office/drawing/2014/main" val="2072291674"/>
                  </a:ext>
                </a:extLst>
              </a:tr>
              <a:tr h="262015">
                <a:tc>
                  <a:txBody>
                    <a:bodyPr/>
                    <a:lstStyle/>
                    <a:p>
                      <a:r>
                        <a:rPr lang="en-US" sz="1200" dirty="0"/>
                        <a:t>Sprint 7</a:t>
                      </a:r>
                    </a:p>
                  </a:txBody>
                  <a:tcPr marL="64227" marR="64227" marT="32113" marB="32113"/>
                </a:tc>
                <a:tc>
                  <a:txBody>
                    <a:bodyPr/>
                    <a:lstStyle/>
                    <a:p>
                      <a:r>
                        <a:rPr lang="en-US" sz="1200" dirty="0"/>
                        <a:t>Alex (Espinal)</a:t>
                      </a:r>
                    </a:p>
                  </a:txBody>
                  <a:tcPr marL="64227" marR="64227" marT="32113" marB="32113"/>
                </a:tc>
                <a:tc>
                  <a:txBody>
                    <a:bodyPr/>
                    <a:lstStyle/>
                    <a:p>
                      <a:r>
                        <a:rPr lang="en-US" sz="1200" dirty="0"/>
                        <a:t>Juan (Dasco)</a:t>
                      </a:r>
                    </a:p>
                  </a:txBody>
                  <a:tcPr marL="64227" marR="64227" marT="32113" marB="32113"/>
                </a:tc>
                <a:tc>
                  <a:txBody>
                    <a:bodyPr/>
                    <a:lstStyle/>
                    <a:p>
                      <a:r>
                        <a:rPr lang="en-US" sz="1200" dirty="0"/>
                        <a:t>Ryan (Clark)</a:t>
                      </a:r>
                    </a:p>
                  </a:txBody>
                  <a:tcPr marL="64227" marR="64227" marT="32113" marB="32113"/>
                </a:tc>
                <a:tc>
                  <a:txBody>
                    <a:bodyPr/>
                    <a:lstStyle/>
                    <a:p>
                      <a:r>
                        <a:rPr lang="en-US" sz="1200" dirty="0"/>
                        <a:t>Karol (Orszulak)</a:t>
                      </a:r>
                    </a:p>
                  </a:txBody>
                  <a:tcPr marL="64227" marR="64227" marT="32113" marB="32113"/>
                </a:tc>
                <a:extLst>
                  <a:ext uri="{0D108BD9-81ED-4DB2-BD59-A6C34878D82A}">
                    <a16:rowId xmlns:a16="http://schemas.microsoft.com/office/drawing/2014/main" val="175105533"/>
                  </a:ext>
                </a:extLst>
              </a:tr>
            </a:tbl>
          </a:graphicData>
        </a:graphic>
      </p:graphicFrame>
      <p:graphicFrame>
        <p:nvGraphicFramePr>
          <p:cNvPr id="7" name="Table 6">
            <a:extLst>
              <a:ext uri="{FF2B5EF4-FFF2-40B4-BE49-F238E27FC236}">
                <a16:creationId xmlns:a16="http://schemas.microsoft.com/office/drawing/2014/main" id="{F0E99C45-F33D-4C6B-95B7-1FA14E4275D7}"/>
              </a:ext>
            </a:extLst>
          </p:cNvPr>
          <p:cNvGraphicFramePr>
            <a:graphicFrameLocks noGrp="1"/>
          </p:cNvGraphicFramePr>
          <p:nvPr>
            <p:extLst>
              <p:ext uri="{D42A27DB-BD31-4B8C-83A1-F6EECF244321}">
                <p14:modId xmlns:p14="http://schemas.microsoft.com/office/powerpoint/2010/main" val="1638286301"/>
              </p:ext>
            </p:extLst>
          </p:nvPr>
        </p:nvGraphicFramePr>
        <p:xfrm>
          <a:off x="838199" y="965804"/>
          <a:ext cx="7313670" cy="1048060"/>
        </p:xfrm>
        <a:graphic>
          <a:graphicData uri="http://schemas.openxmlformats.org/drawingml/2006/table">
            <a:tbl>
              <a:tblPr firstRow="1" bandRow="1">
                <a:tableStyleId>{5C22544A-7EE6-4342-B048-85BDC9FD1C3A}</a:tableStyleId>
              </a:tblPr>
              <a:tblGrid>
                <a:gridCol w="1193857">
                  <a:extLst>
                    <a:ext uri="{9D8B030D-6E8A-4147-A177-3AD203B41FA5}">
                      <a16:colId xmlns:a16="http://schemas.microsoft.com/office/drawing/2014/main" val="3176287496"/>
                    </a:ext>
                  </a:extLst>
                </a:gridCol>
                <a:gridCol w="1566263">
                  <a:extLst>
                    <a:ext uri="{9D8B030D-6E8A-4147-A177-3AD203B41FA5}">
                      <a16:colId xmlns:a16="http://schemas.microsoft.com/office/drawing/2014/main" val="184866708"/>
                    </a:ext>
                  </a:extLst>
                </a:gridCol>
                <a:gridCol w="1494417">
                  <a:extLst>
                    <a:ext uri="{9D8B030D-6E8A-4147-A177-3AD203B41FA5}">
                      <a16:colId xmlns:a16="http://schemas.microsoft.com/office/drawing/2014/main" val="1665691578"/>
                    </a:ext>
                  </a:extLst>
                </a:gridCol>
                <a:gridCol w="1530340">
                  <a:extLst>
                    <a:ext uri="{9D8B030D-6E8A-4147-A177-3AD203B41FA5}">
                      <a16:colId xmlns:a16="http://schemas.microsoft.com/office/drawing/2014/main" val="4230300785"/>
                    </a:ext>
                  </a:extLst>
                </a:gridCol>
                <a:gridCol w="1528793">
                  <a:extLst>
                    <a:ext uri="{9D8B030D-6E8A-4147-A177-3AD203B41FA5}">
                      <a16:colId xmlns:a16="http://schemas.microsoft.com/office/drawing/2014/main" val="987859751"/>
                    </a:ext>
                  </a:extLst>
                </a:gridCol>
              </a:tblGrid>
              <a:tr h="262015">
                <a:tc>
                  <a:txBody>
                    <a:bodyPr/>
                    <a:lstStyle/>
                    <a:p>
                      <a:endParaRPr lang="en-US" sz="1100" dirty="0"/>
                    </a:p>
                  </a:txBody>
                  <a:tcPr marL="64227" marR="64227" marT="32113" marB="32113"/>
                </a:tc>
                <a:tc>
                  <a:txBody>
                    <a:bodyPr/>
                    <a:lstStyle/>
                    <a:p>
                      <a:r>
                        <a:rPr lang="en-US" sz="1100" dirty="0"/>
                        <a:t>Product Manager</a:t>
                      </a:r>
                    </a:p>
                  </a:txBody>
                  <a:tcPr marL="64227" marR="64227" marT="32113" marB="32113"/>
                </a:tc>
                <a:tc>
                  <a:txBody>
                    <a:bodyPr/>
                    <a:lstStyle/>
                    <a:p>
                      <a:r>
                        <a:rPr lang="en-US" sz="1100" dirty="0"/>
                        <a:t>Project Manager</a:t>
                      </a:r>
                    </a:p>
                  </a:txBody>
                  <a:tcPr marL="64227" marR="64227" marT="32113" marB="32113"/>
                </a:tc>
                <a:tc>
                  <a:txBody>
                    <a:bodyPr/>
                    <a:lstStyle/>
                    <a:p>
                      <a:r>
                        <a:rPr lang="en-US" sz="1100" dirty="0"/>
                        <a:t>Product Architect</a:t>
                      </a:r>
                    </a:p>
                  </a:txBody>
                  <a:tcPr marL="64227" marR="64227" marT="32113" marB="32113"/>
                </a:tc>
                <a:tc>
                  <a:txBody>
                    <a:bodyPr/>
                    <a:lstStyle/>
                    <a:p>
                      <a:r>
                        <a:rPr lang="en-US" sz="11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100" b="0" dirty="0"/>
                        <a:t>Sprint 6</a:t>
                      </a:r>
                    </a:p>
                  </a:txBody>
                  <a:tcPr marL="64227" marR="64227" marT="32113" marB="32113"/>
                </a:tc>
                <a:tc>
                  <a:txBody>
                    <a:bodyPr/>
                    <a:lstStyle/>
                    <a:p>
                      <a:r>
                        <a:rPr lang="en-US" sz="1100" b="0" dirty="0"/>
                        <a:t>Louie (Lorenzo)</a:t>
                      </a:r>
                    </a:p>
                  </a:txBody>
                  <a:tcPr marL="64227" marR="64227" marT="32113" marB="32113"/>
                </a:tc>
                <a:tc>
                  <a:txBody>
                    <a:bodyPr/>
                    <a:lstStyle/>
                    <a:p>
                      <a:r>
                        <a:rPr lang="en-US" sz="1100" b="0" dirty="0"/>
                        <a:t>Tyler (Kummer)</a:t>
                      </a:r>
                    </a:p>
                  </a:txBody>
                  <a:tcPr marL="64227" marR="64227" marT="32113" marB="32113"/>
                </a:tc>
                <a:tc>
                  <a:txBody>
                    <a:bodyPr/>
                    <a:lstStyle/>
                    <a:p>
                      <a:r>
                        <a:rPr lang="en-US" sz="1100" b="0" dirty="0"/>
                        <a:t>Thad (Albert)</a:t>
                      </a:r>
                    </a:p>
                  </a:txBody>
                  <a:tcPr marL="64227" marR="64227" marT="32113" marB="32113"/>
                </a:tc>
                <a:tc>
                  <a:txBody>
                    <a:bodyPr/>
                    <a:lstStyle/>
                    <a:p>
                      <a:r>
                        <a:rPr lang="en-US" sz="1100" b="0" dirty="0"/>
                        <a:t>Michael (Pedzimaz)</a:t>
                      </a:r>
                    </a:p>
                  </a:txBody>
                  <a:tcPr marL="64227" marR="64227" marT="32113" marB="32113"/>
                </a:tc>
                <a:extLst>
                  <a:ext uri="{0D108BD9-81ED-4DB2-BD59-A6C34878D82A}">
                    <a16:rowId xmlns:a16="http://schemas.microsoft.com/office/drawing/2014/main" val="2574240619"/>
                  </a:ext>
                </a:extLst>
              </a:tr>
              <a:tr h="262015">
                <a:tc>
                  <a:txBody>
                    <a:bodyPr/>
                    <a:lstStyle/>
                    <a:p>
                      <a:r>
                        <a:rPr lang="en-US" sz="1100" b="1" dirty="0"/>
                        <a:t>Sprint 7</a:t>
                      </a:r>
                    </a:p>
                  </a:txBody>
                  <a:tcPr marL="64227" marR="64227" marT="32113" marB="32113"/>
                </a:tc>
                <a:tc>
                  <a:txBody>
                    <a:bodyPr/>
                    <a:lstStyle/>
                    <a:p>
                      <a:r>
                        <a:rPr lang="en-US" sz="1100" b="1" dirty="0"/>
                        <a:t>Alex (Espinal)</a:t>
                      </a:r>
                    </a:p>
                  </a:txBody>
                  <a:tcPr marL="64227" marR="64227" marT="32113" marB="32113"/>
                </a:tc>
                <a:tc>
                  <a:txBody>
                    <a:bodyPr/>
                    <a:lstStyle/>
                    <a:p>
                      <a:r>
                        <a:rPr lang="en-US" sz="1100" b="1" dirty="0"/>
                        <a:t>Juan (Dasco)</a:t>
                      </a:r>
                    </a:p>
                  </a:txBody>
                  <a:tcPr marL="64227" marR="64227" marT="32113" marB="32113"/>
                </a:tc>
                <a:tc>
                  <a:txBody>
                    <a:bodyPr/>
                    <a:lstStyle/>
                    <a:p>
                      <a:r>
                        <a:rPr lang="en-US" sz="1100" b="1" dirty="0"/>
                        <a:t>Ryan (Clark)</a:t>
                      </a:r>
                    </a:p>
                  </a:txBody>
                  <a:tcPr marL="64227" marR="64227" marT="32113" marB="32113"/>
                </a:tc>
                <a:tc>
                  <a:txBody>
                    <a:bodyPr/>
                    <a:lstStyle/>
                    <a:p>
                      <a:r>
                        <a:rPr lang="en-US" sz="1100" b="1" dirty="0"/>
                        <a:t>Karol (Orszulak)</a:t>
                      </a:r>
                    </a:p>
                  </a:txBody>
                  <a:tcPr marL="64227" marR="64227" marT="32113" marB="32113"/>
                </a:tc>
                <a:extLst>
                  <a:ext uri="{0D108BD9-81ED-4DB2-BD59-A6C34878D82A}">
                    <a16:rowId xmlns:a16="http://schemas.microsoft.com/office/drawing/2014/main" val="2072291674"/>
                  </a:ext>
                </a:extLst>
              </a:tr>
              <a:tr h="262015">
                <a:tc>
                  <a:txBody>
                    <a:bodyPr/>
                    <a:lstStyle/>
                    <a:p>
                      <a:r>
                        <a:rPr lang="en-US" sz="1100" dirty="0"/>
                        <a:t>Sprint 8</a:t>
                      </a:r>
                    </a:p>
                  </a:txBody>
                  <a:tcPr marL="64227" marR="64227" marT="32113" marB="32113"/>
                </a:tc>
                <a:tc>
                  <a:txBody>
                    <a:bodyPr/>
                    <a:lstStyle/>
                    <a:p>
                      <a:r>
                        <a:rPr lang="en-US" sz="1100" dirty="0"/>
                        <a:t>Marissa (Koronkiewicz)</a:t>
                      </a:r>
                    </a:p>
                  </a:txBody>
                  <a:tcPr marL="64227" marR="64227" marT="32113" marB="32113"/>
                </a:tc>
                <a:tc>
                  <a:txBody>
                    <a:bodyPr/>
                    <a:lstStyle/>
                    <a:p>
                      <a:r>
                        <a:rPr lang="en-US" sz="1100" dirty="0"/>
                        <a:t>Lenny (Florez)*</a:t>
                      </a:r>
                    </a:p>
                  </a:txBody>
                  <a:tcPr marL="64227" marR="64227" marT="32113" marB="32113"/>
                </a:tc>
                <a:tc>
                  <a:txBody>
                    <a:bodyPr/>
                    <a:lstStyle/>
                    <a:p>
                      <a:r>
                        <a:rPr lang="en-US" sz="1100" dirty="0"/>
                        <a:t>Ali (</a:t>
                      </a:r>
                      <a:r>
                        <a:rPr lang="en-US" sz="1100" dirty="0" err="1"/>
                        <a:t>Kaxmi</a:t>
                      </a:r>
                      <a:r>
                        <a:rPr lang="en-US" sz="1100" dirty="0"/>
                        <a:t>)</a:t>
                      </a:r>
                    </a:p>
                  </a:txBody>
                  <a:tcPr marL="64227" marR="64227" marT="32113" marB="32113"/>
                </a:tc>
                <a:tc>
                  <a:txBody>
                    <a:bodyPr/>
                    <a:lstStyle/>
                    <a:p>
                      <a:r>
                        <a:rPr lang="en-US" sz="1100" dirty="0" err="1"/>
                        <a:t>Cris</a:t>
                      </a:r>
                      <a:r>
                        <a:rPr lang="en-US" sz="1100" dirty="0"/>
                        <a:t> (Serrano)</a:t>
                      </a:r>
                    </a:p>
                  </a:txBody>
                  <a:tcPr marL="64227" marR="64227" marT="32113" marB="32113"/>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89723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Demos, Presentations, and Roles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4457699"/>
            <a:ext cx="10515600" cy="2306949"/>
          </a:xfrm>
        </p:spPr>
        <p:txBody>
          <a:bodyPr>
            <a:normAutofit lnSpcReduction="10000"/>
          </a:bodyPr>
          <a:lstStyle/>
          <a:p>
            <a:pPr marL="457200" indent="-457200">
              <a:spcBef>
                <a:spcPts val="600"/>
              </a:spcBef>
              <a:buFont typeface="+mj-lt"/>
              <a:buAutoNum type="arabicPeriod"/>
            </a:pPr>
            <a:r>
              <a:rPr lang="en-US" sz="1900" dirty="0"/>
              <a:t>If you have completed your Demo, Presentation, or Roles previously or today, you have until tomorrow evening (Friday) to fill out your associated assignment</a:t>
            </a:r>
          </a:p>
          <a:p>
            <a:pPr marL="457200" indent="-457200">
              <a:spcBef>
                <a:spcPts val="600"/>
              </a:spcBef>
              <a:buFont typeface="+mj-lt"/>
              <a:buAutoNum type="arabicPeriod"/>
            </a:pPr>
            <a:r>
              <a:rPr lang="en-US" sz="1900" dirty="0"/>
              <a:t>Going forward, complete your Demo or Presentation assignment </a:t>
            </a:r>
            <a:r>
              <a:rPr lang="en-US" sz="1900" u="sng" dirty="0"/>
              <a:t>before</a:t>
            </a:r>
            <a:r>
              <a:rPr lang="en-US" sz="1900" dirty="0"/>
              <a:t> you deliver you Demo or Presentation… those demoing and presenting today have until tomorrow evening to complete</a:t>
            </a:r>
          </a:p>
          <a:p>
            <a:pPr marL="457200" indent="-457200">
              <a:spcBef>
                <a:spcPts val="600"/>
              </a:spcBef>
              <a:buFont typeface="+mj-lt"/>
              <a:buAutoNum type="arabicPeriod"/>
            </a:pPr>
            <a:r>
              <a:rPr lang="en-US" sz="1900" dirty="0"/>
              <a:t>At the start of Sprint 8, I will be marking all incomplete Demo, Presentation, and Roles assignments zero (0) to help us make sure that we complete them all… I will grade them normally once the are submitted</a:t>
            </a:r>
          </a:p>
          <a:p>
            <a:pPr marL="457200" indent="-457200">
              <a:spcBef>
                <a:spcPts val="600"/>
              </a:spcBef>
              <a:buFont typeface="+mj-lt"/>
              <a:buAutoNum type="arabicPeriod"/>
            </a:pPr>
            <a:r>
              <a:rPr lang="en-US" sz="1900" dirty="0"/>
              <a:t>Note that at the end of our last class session they will actually be zeros</a:t>
            </a:r>
          </a:p>
          <a:p>
            <a:pPr marL="457200" indent="-457200">
              <a:spcBef>
                <a:spcPts val="600"/>
              </a:spcBef>
              <a:buFont typeface="+mj-lt"/>
              <a:buAutoNum type="arabicPeriod"/>
            </a:pPr>
            <a:endParaRPr lang="en-US" sz="1900" dirty="0">
              <a:solidFill>
                <a:schemeClr val="bg1">
                  <a:lumMod val="75000"/>
                </a:schemeClr>
              </a:solidFill>
            </a:endParaRPr>
          </a:p>
        </p:txBody>
      </p:sp>
      <p:pic>
        <p:nvPicPr>
          <p:cNvPr id="7" name="Picture 6">
            <a:extLst>
              <a:ext uri="{FF2B5EF4-FFF2-40B4-BE49-F238E27FC236}">
                <a16:creationId xmlns:a16="http://schemas.microsoft.com/office/drawing/2014/main" id="{B827A8C0-5C8A-4F72-9901-A2A2DCF551CB}"/>
              </a:ext>
            </a:extLst>
          </p:cNvPr>
          <p:cNvPicPr>
            <a:picLocks noChangeAspect="1"/>
          </p:cNvPicPr>
          <p:nvPr/>
        </p:nvPicPr>
        <p:blipFill>
          <a:blip r:embed="rId3"/>
          <a:stretch>
            <a:fillRect/>
          </a:stretch>
        </p:blipFill>
        <p:spPr>
          <a:xfrm>
            <a:off x="2907505" y="1298100"/>
            <a:ext cx="6376985" cy="3058476"/>
          </a:xfrm>
          <a:prstGeom prst="rect">
            <a:avLst/>
          </a:prstGeom>
          <a:ln w="12700">
            <a:solidFill>
              <a:schemeClr val="tx1"/>
            </a:solidFill>
          </a:ln>
        </p:spPr>
      </p:pic>
    </p:spTree>
    <p:extLst>
      <p:ext uri="{BB962C8B-B14F-4D97-AF65-F5344CB8AC3E}">
        <p14:creationId xmlns:p14="http://schemas.microsoft.com/office/powerpoint/2010/main" val="285083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92884"/>
            <a:ext cx="9144000" cy="672232"/>
          </a:xfrm>
        </p:spPr>
        <p:txBody>
          <a:bodyPr>
            <a:normAutofit fontScale="90000"/>
          </a:bodyPr>
          <a:lstStyle/>
          <a:p>
            <a:r>
              <a:rPr lang="en-US" sz="4800" dirty="0"/>
              <a:t>Demo of Open Broadcast System (OBS)</a:t>
            </a:r>
          </a:p>
        </p:txBody>
      </p:sp>
    </p:spTree>
    <p:extLst>
      <p:ext uri="{BB962C8B-B14F-4D97-AF65-F5344CB8AC3E}">
        <p14:creationId xmlns:p14="http://schemas.microsoft.com/office/powerpoint/2010/main" val="245373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5559</TotalTime>
  <Words>2313</Words>
  <Application>Microsoft Office PowerPoint</Application>
  <PresentationFormat>Widescreen</PresentationFormat>
  <Paragraphs>212</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Software Engineering Session: Sprint 7 Session 2 Instructor: Eric Pogue</vt:lpstr>
      <vt:lpstr>Roles and Schedule</vt:lpstr>
      <vt:lpstr>Sprint 7 Product Backlog</vt:lpstr>
      <vt:lpstr>Team the “Klump” Product</vt:lpstr>
      <vt:lpstr>The Klump Tutorial</vt:lpstr>
      <vt:lpstr>Scrum-of-Scrums Report-out</vt:lpstr>
      <vt:lpstr>Product Team Q&amp;A Session: Klump Requirements</vt:lpstr>
      <vt:lpstr>Demos, Presentations, and Roles</vt:lpstr>
      <vt:lpstr>Demo of Open Broadcast System (OBS)</vt:lpstr>
      <vt:lpstr>Klump Presentations Schedule for Thursday, April 12</vt:lpstr>
      <vt:lpstr>End of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278</cp:revision>
  <cp:lastPrinted>2018-04-12T12:59:16Z</cp:lastPrinted>
  <dcterms:created xsi:type="dcterms:W3CDTF">2017-08-24T13:36:27Z</dcterms:created>
  <dcterms:modified xsi:type="dcterms:W3CDTF">2018-04-14T14:41:15Z</dcterms:modified>
</cp:coreProperties>
</file>