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413" r:id="rId3"/>
    <p:sldId id="430" r:id="rId4"/>
    <p:sldId id="411" r:id="rId5"/>
    <p:sldId id="432" r:id="rId6"/>
    <p:sldId id="329" r:id="rId7"/>
    <p:sldId id="433" r:id="rId8"/>
    <p:sldId id="436" r:id="rId9"/>
    <p:sldId id="437" r:id="rId10"/>
    <p:sldId id="438" r:id="rId11"/>
    <p:sldId id="439" r:id="rId12"/>
    <p:sldId id="441" r:id="rId13"/>
    <p:sldId id="421" r:id="rId14"/>
    <p:sldId id="408" r:id="rId15"/>
    <p:sldId id="263"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365" autoAdjust="0"/>
  </p:normalViewPr>
  <p:slideViewPr>
    <p:cSldViewPr snapToGrid="0">
      <p:cViewPr varScale="1">
        <p:scale>
          <a:sx n="103" d="100"/>
          <a:sy n="103" d="100"/>
        </p:scale>
        <p:origin x="1854"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4/17/2018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08249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229840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256297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4226804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260554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2347118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47410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83948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102356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1939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148870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76712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7 Session 3</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Scrum of Scrums Standup with limited Report-out (blocking items only)</a:t>
            </a:r>
          </a:p>
          <a:p>
            <a:pPr marL="457200" indent="-457200">
              <a:buFont typeface="+mj-lt"/>
              <a:buAutoNum type="arabicPeriod"/>
            </a:pPr>
            <a:r>
              <a:rPr lang="en-US" sz="2000" dirty="0"/>
              <a:t>Review Demos, Presentations, and Roles Assignments</a:t>
            </a:r>
          </a:p>
          <a:p>
            <a:pPr marL="457200" indent="-457200">
              <a:buFont typeface="+mj-lt"/>
              <a:buAutoNum type="arabicPeriod"/>
            </a:pPr>
            <a:r>
              <a:rPr lang="en-US" sz="2000" dirty="0"/>
              <a:t>Klump Tutorial Product Team Q&amp;A Session… and USB stick to be provided to each team Product Owner</a:t>
            </a:r>
          </a:p>
          <a:p>
            <a:pPr marL="457200" indent="-457200">
              <a:buFont typeface="+mj-lt"/>
              <a:buAutoNum type="arabicPeriod"/>
            </a:pPr>
            <a:r>
              <a:rPr lang="en-US" sz="2000" dirty="0"/>
              <a:t>Presentations on Klump, Software Licenses, and Web Real-Time Communication (RTC)  </a:t>
            </a:r>
          </a:p>
          <a:p>
            <a:pPr marL="457200" indent="-457200">
              <a:buFont typeface="+mj-lt"/>
              <a:buAutoNum type="arabicPeriod"/>
            </a:pPr>
            <a:r>
              <a:rPr lang="en-US" sz="2000" dirty="0"/>
              <a:t>Preparing for Sprint 8 and Final Project Proposals Schedule for Thursday, April 19</a:t>
            </a:r>
          </a:p>
          <a:p>
            <a:pPr marL="457200" indent="-457200">
              <a:buFont typeface="+mj-lt"/>
              <a:buAutoNum type="arabicPeriod"/>
            </a:pPr>
            <a:r>
              <a:rPr lang="en-US" sz="2000" dirty="0"/>
              <a:t>Lab: Klump Tutorial… as time allows</a:t>
            </a:r>
          </a:p>
          <a:p>
            <a:pPr marL="457200" indent="-457200">
              <a:buFont typeface="+mj-lt"/>
              <a:buAutoNum type="arabicPeriod"/>
            </a:pPr>
            <a:r>
              <a:rPr lang="en-US" sz="2000" dirty="0"/>
              <a:t>Wrap-up</a:t>
            </a:r>
          </a:p>
          <a:p>
            <a:pPr marL="0" indent="0">
              <a:buNone/>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704812"/>
          </a:xfrm>
        </p:spPr>
        <p:txBody>
          <a:bodyPr>
            <a:normAutofit/>
          </a:bodyPr>
          <a:lstStyle/>
          <a:p>
            <a:r>
              <a:rPr lang="en-US" sz="4800" dirty="0"/>
              <a:t>Sprint 8 Preparation</a:t>
            </a:r>
            <a:br>
              <a:rPr lang="en-US" sz="4800" dirty="0"/>
            </a:br>
            <a:endParaRPr lang="en-US" sz="4800" dirty="0"/>
          </a:p>
        </p:txBody>
      </p:sp>
      <p:pic>
        <p:nvPicPr>
          <p:cNvPr id="3" name="Picture 2">
            <a:extLst>
              <a:ext uri="{FF2B5EF4-FFF2-40B4-BE49-F238E27FC236}">
                <a16:creationId xmlns:a16="http://schemas.microsoft.com/office/drawing/2014/main" id="{2E6E242F-1F70-4666-BD5F-2EEDB5A539C8}"/>
              </a:ext>
            </a:extLst>
          </p:cNvPr>
          <p:cNvPicPr>
            <a:picLocks noChangeAspect="1"/>
          </p:cNvPicPr>
          <p:nvPr/>
        </p:nvPicPr>
        <p:blipFill>
          <a:blip r:embed="rId3"/>
          <a:stretch>
            <a:fillRect/>
          </a:stretch>
        </p:blipFill>
        <p:spPr>
          <a:xfrm>
            <a:off x="2317295" y="2705878"/>
            <a:ext cx="8210550" cy="3105150"/>
          </a:xfrm>
          <a:prstGeom prst="rect">
            <a:avLst/>
          </a:prstGeom>
        </p:spPr>
      </p:pic>
    </p:spTree>
    <p:extLst>
      <p:ext uri="{BB962C8B-B14F-4D97-AF65-F5344CB8AC3E}">
        <p14:creationId xmlns:p14="http://schemas.microsoft.com/office/powerpoint/2010/main" val="167426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Sprint 8</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dirty="0"/>
              <a:t>April 28 at 9am through May 8 at 9am</a:t>
            </a:r>
          </a:p>
          <a:p>
            <a:pPr marL="457200" lvl="1" indent="0">
              <a:spcBef>
                <a:spcPts val="1200"/>
              </a:spcBef>
              <a:buNone/>
            </a:pPr>
            <a:r>
              <a:rPr lang="en-US" sz="2000" dirty="0"/>
              <a:t>Last regular class will be May 3</a:t>
            </a:r>
            <a:r>
              <a:rPr lang="en-US" sz="2000" baseline="30000" dirty="0"/>
              <a:t>rd</a:t>
            </a:r>
            <a:endParaRPr lang="en-US" sz="2000" dirty="0"/>
          </a:p>
          <a:p>
            <a:pPr marL="457200" lvl="1" indent="0">
              <a:spcBef>
                <a:spcPts val="1200"/>
              </a:spcBef>
              <a:buNone/>
            </a:pPr>
            <a:r>
              <a:rPr lang="en-US" sz="2000" dirty="0"/>
              <a:t>Final will be May 8</a:t>
            </a:r>
            <a:r>
              <a:rPr lang="en-US" sz="2000" baseline="30000" dirty="0"/>
              <a:t>th</a:t>
            </a:r>
            <a:r>
              <a:rPr lang="en-US" sz="2000" dirty="0"/>
              <a:t> from 10:30 to 12:30 in our regular room… very similar to mid-term</a:t>
            </a:r>
          </a:p>
          <a:p>
            <a:pPr marL="457200" lvl="1" indent="0">
              <a:spcBef>
                <a:spcPts val="1200"/>
              </a:spcBef>
              <a:buNone/>
            </a:pPr>
            <a:endParaRPr lang="en-US" sz="2000" dirty="0"/>
          </a:p>
          <a:p>
            <a:pPr marL="457200" lvl="1" indent="0">
              <a:spcBef>
                <a:spcPts val="1200"/>
              </a:spcBef>
              <a:buNone/>
            </a:pPr>
            <a:r>
              <a:rPr lang="en-US" sz="2000" dirty="0"/>
              <a:t>Final projects will be due May 3</a:t>
            </a:r>
            <a:r>
              <a:rPr lang="en-US" sz="2000" baseline="30000" dirty="0"/>
              <a:t>rd</a:t>
            </a:r>
            <a:r>
              <a:rPr lang="en-US" sz="2000" dirty="0"/>
              <a:t> at 9am with presentations for final projects to be on May 3 during class</a:t>
            </a:r>
          </a:p>
          <a:p>
            <a:pPr marL="457200" lvl="1" indent="0">
              <a:spcBef>
                <a:spcPts val="1200"/>
              </a:spcBef>
              <a:buNone/>
            </a:pPr>
            <a:endParaRPr lang="en-US" sz="2000" dirty="0"/>
          </a:p>
          <a:p>
            <a:pPr marL="457200" lvl="1" indent="0">
              <a:spcBef>
                <a:spcPts val="1200"/>
              </a:spcBef>
              <a:buNone/>
            </a:pPr>
            <a:r>
              <a:rPr lang="en-US" sz="2000" dirty="0"/>
              <a:t>The final projects are expected to be quite small even though at least two teams will be working on them</a:t>
            </a:r>
          </a:p>
          <a:p>
            <a:pPr marL="457200" lvl="1" indent="0">
              <a:spcBef>
                <a:spcPts val="1200"/>
              </a:spcBef>
              <a:buNone/>
            </a:pPr>
            <a:endParaRPr lang="en-US" sz="2000" dirty="0"/>
          </a:p>
        </p:txBody>
      </p:sp>
    </p:spTree>
    <p:extLst>
      <p:ext uri="{BB962C8B-B14F-4D97-AF65-F5344CB8AC3E}">
        <p14:creationId xmlns:p14="http://schemas.microsoft.com/office/powerpoint/2010/main" val="93600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Final Project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final project will need to:</a:t>
            </a:r>
          </a:p>
          <a:p>
            <a:pPr marL="457200" indent="-457200">
              <a:spcBef>
                <a:spcPts val="600"/>
              </a:spcBef>
              <a:buFont typeface="+mj-lt"/>
              <a:buAutoNum type="arabicPeriod"/>
            </a:pPr>
            <a:r>
              <a:rPr lang="en-US" sz="2000" dirty="0"/>
              <a:t>Include either two or three Scrum teams with each Product Team</a:t>
            </a:r>
          </a:p>
          <a:p>
            <a:pPr marL="457200" indent="-457200">
              <a:spcBef>
                <a:spcPts val="600"/>
              </a:spcBef>
              <a:buFont typeface="+mj-lt"/>
              <a:buAutoNum type="arabicPeriod"/>
            </a:pPr>
            <a:r>
              <a:rPr lang="en-US" sz="2000" dirty="0"/>
              <a:t>Include all Scrum and Scaled Agile roles</a:t>
            </a:r>
          </a:p>
          <a:p>
            <a:pPr marL="457200" indent="-457200">
              <a:spcBef>
                <a:spcPts val="600"/>
              </a:spcBef>
              <a:buFont typeface="+mj-lt"/>
              <a:buAutoNum type="arabicPeriod"/>
            </a:pPr>
            <a:r>
              <a:rPr lang="en-US" sz="2000" dirty="0"/>
              <a:t>Verifiably complete all Scrum and Scaled Agile rituals… Sprint planning, user stories, metrics, retrospectives, demos, etc.</a:t>
            </a:r>
          </a:p>
          <a:p>
            <a:pPr marL="457200" indent="-457200">
              <a:spcBef>
                <a:spcPts val="600"/>
              </a:spcBef>
              <a:buFont typeface="+mj-lt"/>
              <a:buAutoNum type="arabicPeriod"/>
            </a:pPr>
            <a:r>
              <a:rPr lang="en-US" sz="2000" dirty="0"/>
              <a:t>Be deployed in a cloud environment in both test and production environments</a:t>
            </a:r>
          </a:p>
          <a:p>
            <a:pPr marL="457200" indent="-457200">
              <a:spcBef>
                <a:spcPts val="600"/>
              </a:spcBef>
              <a:buFont typeface="+mj-lt"/>
              <a:buAutoNum type="arabicPeriod"/>
            </a:pPr>
            <a:r>
              <a:rPr lang="en-US" sz="2000" dirty="0"/>
              <a:t>Be deployed to each team members desktop</a:t>
            </a:r>
          </a:p>
          <a:p>
            <a:pPr marL="457200" indent="-457200">
              <a:spcBef>
                <a:spcPts val="600"/>
              </a:spcBef>
              <a:buFont typeface="+mj-lt"/>
              <a:buAutoNum type="arabicPeriod"/>
            </a:pPr>
            <a:r>
              <a:rPr lang="en-US" sz="2000" dirty="0"/>
              <a:t>Include GitHub source code control that has each individual in each team contribute </a:t>
            </a:r>
            <a:r>
              <a:rPr lang="en-US" sz="2000" u="sng" dirty="0"/>
              <a:t>something</a:t>
            </a:r>
            <a:r>
              <a:rPr lang="en-US" sz="2000" dirty="0"/>
              <a:t> to the product… you will need to give me access the repository as well</a:t>
            </a:r>
          </a:p>
          <a:p>
            <a:pPr marL="457200" indent="-457200">
              <a:spcBef>
                <a:spcPts val="600"/>
              </a:spcBef>
              <a:buFont typeface="+mj-lt"/>
              <a:buAutoNum type="arabicPeriod"/>
            </a:pPr>
            <a:r>
              <a:rPr lang="en-US" sz="2000" dirty="0"/>
              <a:t>Implement branching to control test and production deployments</a:t>
            </a:r>
          </a:p>
          <a:p>
            <a:pPr marL="457200" indent="-457200">
              <a:spcBef>
                <a:spcPts val="600"/>
              </a:spcBef>
              <a:buFont typeface="+mj-lt"/>
              <a:buAutoNum type="arabicPeriod"/>
            </a:pPr>
            <a:r>
              <a:rPr lang="en-US" sz="2000" dirty="0"/>
              <a:t>Ideas include an enhancement to an existing product, the starting point for a potential new substantial product, or a small new product</a:t>
            </a:r>
          </a:p>
          <a:p>
            <a:pPr marL="457200" indent="-457200">
              <a:spcBef>
                <a:spcPts val="600"/>
              </a:spcBef>
              <a:buFont typeface="+mj-lt"/>
              <a:buAutoNum type="arabicPeriod"/>
            </a:pPr>
            <a:endParaRPr lang="en-US" sz="2000" dirty="0"/>
          </a:p>
          <a:p>
            <a:pPr marL="457200" indent="-457200">
              <a:spcBef>
                <a:spcPts val="600"/>
              </a:spcBef>
              <a:buFont typeface="+mj-lt"/>
              <a:buAutoNum type="arabicPeriod"/>
            </a:pPr>
            <a:endParaRPr lang="en-US" sz="2000" dirty="0"/>
          </a:p>
        </p:txBody>
      </p:sp>
    </p:spTree>
    <p:extLst>
      <p:ext uri="{BB962C8B-B14F-4D97-AF65-F5344CB8AC3E}">
        <p14:creationId xmlns:p14="http://schemas.microsoft.com/office/powerpoint/2010/main" val="172340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Final Project Proposals Schedule for Thursday, April 19</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u="sng" dirty="0"/>
              <a:t>Back Row Bandicoots</a:t>
            </a:r>
            <a:endParaRPr lang="en-US" sz="2000" dirty="0"/>
          </a:p>
          <a:p>
            <a:pPr marL="457200" lvl="1" indent="0">
              <a:spcBef>
                <a:spcPts val="1200"/>
              </a:spcBef>
              <a:buNone/>
            </a:pPr>
            <a:endParaRPr lang="en-US" sz="2000" u="sng" dirty="0"/>
          </a:p>
          <a:p>
            <a:pPr marL="457200" lvl="1" indent="0">
              <a:spcBef>
                <a:spcPts val="1200"/>
              </a:spcBef>
              <a:buNone/>
            </a:pPr>
            <a:r>
              <a:rPr lang="en-US" sz="2000" u="sng" dirty="0"/>
              <a:t>Lewis Honey Badgers</a:t>
            </a:r>
            <a:endParaRPr lang="en-US" sz="2000" dirty="0"/>
          </a:p>
          <a:p>
            <a:pPr marL="457200" lvl="1" indent="0">
              <a:spcBef>
                <a:spcPts val="1200"/>
              </a:spcBef>
              <a:buNone/>
            </a:pPr>
            <a:endParaRPr lang="en-US" sz="2000" u="sng" dirty="0"/>
          </a:p>
          <a:p>
            <a:pPr marL="457200" lvl="1" indent="0">
              <a:spcBef>
                <a:spcPts val="1200"/>
              </a:spcBef>
              <a:buNone/>
            </a:pPr>
            <a:r>
              <a:rPr lang="en-US" sz="2000" u="sng" dirty="0"/>
              <a:t>Ocelots?</a:t>
            </a:r>
            <a:endParaRPr lang="en-US" sz="2000" dirty="0"/>
          </a:p>
          <a:p>
            <a:pPr marL="457200" lvl="1" indent="0">
              <a:spcBef>
                <a:spcPts val="1200"/>
              </a:spcBef>
              <a:buNone/>
            </a:pPr>
            <a:endParaRPr lang="en-US" sz="2000" dirty="0"/>
          </a:p>
          <a:p>
            <a:pPr marL="457200" lvl="1" indent="0">
              <a:spcBef>
                <a:spcPts val="1200"/>
              </a:spcBef>
              <a:buNone/>
            </a:pPr>
            <a:r>
              <a:rPr lang="en-US" sz="2000" u="sng" dirty="0"/>
              <a:t>Great White Buffalos</a:t>
            </a:r>
          </a:p>
          <a:p>
            <a:pPr marL="457200" lvl="1" indent="0">
              <a:spcBef>
                <a:spcPts val="1200"/>
              </a:spcBef>
              <a:buNone/>
            </a:pPr>
            <a:endParaRPr lang="en-US" sz="2000" u="sng" dirty="0"/>
          </a:p>
          <a:p>
            <a:pPr marL="457200" lvl="1" indent="0">
              <a:spcBef>
                <a:spcPts val="1200"/>
              </a:spcBef>
              <a:buNone/>
            </a:pPr>
            <a:r>
              <a:rPr lang="en-US" sz="2000" u="sng" dirty="0"/>
              <a:t>Flamingos</a:t>
            </a:r>
            <a:endParaRPr lang="en-US" sz="2000" dirty="0"/>
          </a:p>
          <a:p>
            <a:pPr marL="457200" lvl="1" indent="0">
              <a:spcBef>
                <a:spcPts val="1200"/>
              </a:spcBef>
              <a:buNone/>
            </a:pPr>
            <a:endParaRPr lang="en-US" sz="2000" u="sng" dirty="0"/>
          </a:p>
          <a:p>
            <a:pPr marL="457200" lvl="1" indent="0">
              <a:spcBef>
                <a:spcPts val="1200"/>
              </a:spcBef>
              <a:buNone/>
            </a:pPr>
            <a:r>
              <a:rPr lang="en-US" sz="2000" dirty="0"/>
              <a:t>Presentations may carry over to Tuesday as needed.</a:t>
            </a:r>
          </a:p>
        </p:txBody>
      </p:sp>
    </p:spTree>
    <p:extLst>
      <p:ext uri="{BB962C8B-B14F-4D97-AF65-F5344CB8AC3E}">
        <p14:creationId xmlns:p14="http://schemas.microsoft.com/office/powerpoint/2010/main" val="424232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Klump Tutorial… as time allows</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82302"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Roles and Schedule</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ext uri="{D42A27DB-BD31-4B8C-83A1-F6EECF244321}">
                <p14:modId xmlns:p14="http://schemas.microsoft.com/office/powerpoint/2010/main" val="1650391701"/>
              </p:ext>
            </p:extLst>
          </p:nvPr>
        </p:nvGraphicFramePr>
        <p:xfrm>
          <a:off x="838200" y="1736413"/>
          <a:ext cx="9498110" cy="1361092"/>
        </p:xfrm>
        <a:graphic>
          <a:graphicData uri="http://schemas.openxmlformats.org/drawingml/2006/table">
            <a:tbl>
              <a:tblPr firstRow="1" bandRow="1">
                <a:tableStyleId>{5C22544A-7EE6-4342-B048-85BDC9FD1C3A}</a:tableStyleId>
              </a:tblPr>
              <a:tblGrid>
                <a:gridCol w="1550437">
                  <a:extLst>
                    <a:ext uri="{9D8B030D-6E8A-4147-A177-3AD203B41FA5}">
                      <a16:colId xmlns:a16="http://schemas.microsoft.com/office/drawing/2014/main" val="3176287496"/>
                    </a:ext>
                  </a:extLst>
                </a:gridCol>
                <a:gridCol w="2034073">
                  <a:extLst>
                    <a:ext uri="{9D8B030D-6E8A-4147-A177-3AD203B41FA5}">
                      <a16:colId xmlns:a16="http://schemas.microsoft.com/office/drawing/2014/main" val="184866708"/>
                    </a:ext>
                  </a:extLst>
                </a:gridCol>
                <a:gridCol w="1940768">
                  <a:extLst>
                    <a:ext uri="{9D8B030D-6E8A-4147-A177-3AD203B41FA5}">
                      <a16:colId xmlns:a16="http://schemas.microsoft.com/office/drawing/2014/main" val="1665691578"/>
                    </a:ext>
                  </a:extLst>
                </a:gridCol>
                <a:gridCol w="1987420">
                  <a:extLst>
                    <a:ext uri="{9D8B030D-6E8A-4147-A177-3AD203B41FA5}">
                      <a16:colId xmlns:a16="http://schemas.microsoft.com/office/drawing/2014/main" val="4230300785"/>
                    </a:ext>
                  </a:extLst>
                </a:gridCol>
                <a:gridCol w="1985412">
                  <a:extLst>
                    <a:ext uri="{9D8B030D-6E8A-4147-A177-3AD203B41FA5}">
                      <a16:colId xmlns:a16="http://schemas.microsoft.com/office/drawing/2014/main" val="987859751"/>
                    </a:ext>
                  </a:extLst>
                </a:gridCol>
              </a:tblGrid>
              <a:tr h="340273">
                <a:tc>
                  <a:txBody>
                    <a:bodyPr/>
                    <a:lstStyle/>
                    <a:p>
                      <a:endParaRPr lang="en-US" sz="1500" dirty="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b="0" dirty="0"/>
                        <a:t>Sprint 6</a:t>
                      </a:r>
                    </a:p>
                  </a:txBody>
                  <a:tcPr marL="83410" marR="83410" marT="41705" marB="41705"/>
                </a:tc>
                <a:tc>
                  <a:txBody>
                    <a:bodyPr/>
                    <a:lstStyle/>
                    <a:p>
                      <a:r>
                        <a:rPr lang="en-US" sz="1500" b="0" dirty="0"/>
                        <a:t>Louie (Lorenzo)</a:t>
                      </a:r>
                    </a:p>
                  </a:txBody>
                  <a:tcPr marL="83410" marR="83410" marT="41705" marB="41705"/>
                </a:tc>
                <a:tc>
                  <a:txBody>
                    <a:bodyPr/>
                    <a:lstStyle/>
                    <a:p>
                      <a:r>
                        <a:rPr lang="en-US" sz="1500" b="0" dirty="0"/>
                        <a:t>Tyler (Kummer)</a:t>
                      </a:r>
                    </a:p>
                  </a:txBody>
                  <a:tcPr marL="83410" marR="83410" marT="41705" marB="41705"/>
                </a:tc>
                <a:tc>
                  <a:txBody>
                    <a:bodyPr/>
                    <a:lstStyle/>
                    <a:p>
                      <a:r>
                        <a:rPr lang="en-US" sz="1500" b="0" dirty="0"/>
                        <a:t>Thad (Albert)</a:t>
                      </a:r>
                    </a:p>
                  </a:txBody>
                  <a:tcPr marL="83410" marR="83410" marT="41705" marB="41705"/>
                </a:tc>
                <a:tc>
                  <a:txBody>
                    <a:bodyPr/>
                    <a:lstStyle/>
                    <a:p>
                      <a:r>
                        <a:rPr lang="en-US" sz="1500" b="0" dirty="0"/>
                        <a:t>Michael (Pedzimaz)</a:t>
                      </a:r>
                    </a:p>
                  </a:txBody>
                  <a:tcPr marL="83410" marR="83410" marT="41705" marB="41705"/>
                </a:tc>
                <a:extLst>
                  <a:ext uri="{0D108BD9-81ED-4DB2-BD59-A6C34878D82A}">
                    <a16:rowId xmlns:a16="http://schemas.microsoft.com/office/drawing/2014/main" val="2574240619"/>
                  </a:ext>
                </a:extLst>
              </a:tr>
              <a:tr h="340273">
                <a:tc>
                  <a:txBody>
                    <a:bodyPr/>
                    <a:lstStyle/>
                    <a:p>
                      <a:r>
                        <a:rPr lang="en-US" sz="1500" b="1" dirty="0"/>
                        <a:t>Sprint 7</a:t>
                      </a:r>
                    </a:p>
                  </a:txBody>
                  <a:tcPr marL="83410" marR="83410" marT="41705" marB="41705"/>
                </a:tc>
                <a:tc>
                  <a:txBody>
                    <a:bodyPr/>
                    <a:lstStyle/>
                    <a:p>
                      <a:r>
                        <a:rPr lang="en-US" sz="1500" b="1" dirty="0"/>
                        <a:t>Alex (Espinal)</a:t>
                      </a:r>
                    </a:p>
                  </a:txBody>
                  <a:tcPr marL="83410" marR="83410" marT="41705" marB="41705"/>
                </a:tc>
                <a:tc>
                  <a:txBody>
                    <a:bodyPr/>
                    <a:lstStyle/>
                    <a:p>
                      <a:r>
                        <a:rPr lang="en-US" sz="1500" b="1" dirty="0"/>
                        <a:t>Juan (Dasco)</a:t>
                      </a:r>
                    </a:p>
                  </a:txBody>
                  <a:tcPr marL="83410" marR="83410" marT="41705" marB="41705"/>
                </a:tc>
                <a:tc>
                  <a:txBody>
                    <a:bodyPr/>
                    <a:lstStyle/>
                    <a:p>
                      <a:r>
                        <a:rPr lang="en-US" sz="1500" b="1" dirty="0"/>
                        <a:t>Ryan (Clark)</a:t>
                      </a:r>
                    </a:p>
                  </a:txBody>
                  <a:tcPr marL="83410" marR="83410" marT="41705" marB="41705"/>
                </a:tc>
                <a:tc>
                  <a:txBody>
                    <a:bodyPr/>
                    <a:lstStyle/>
                    <a:p>
                      <a:r>
                        <a:rPr lang="en-US" sz="1500" b="1" dirty="0"/>
                        <a:t>Karol (Orszulak)</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8</a:t>
                      </a:r>
                    </a:p>
                  </a:txBody>
                  <a:tcPr marL="83410" marR="83410" marT="41705" marB="41705"/>
                </a:tc>
                <a:tc>
                  <a:txBody>
                    <a:bodyPr/>
                    <a:lstStyle/>
                    <a:p>
                      <a:r>
                        <a:rPr lang="en-US" sz="1500" dirty="0"/>
                        <a:t>Marissa (Koronkiewicz)</a:t>
                      </a:r>
                    </a:p>
                  </a:txBody>
                  <a:tcPr marL="83410" marR="83410" marT="41705" marB="41705"/>
                </a:tc>
                <a:tc>
                  <a:txBody>
                    <a:bodyPr/>
                    <a:lstStyle/>
                    <a:p>
                      <a:r>
                        <a:rPr lang="en-US" sz="1500" dirty="0"/>
                        <a:t>Lenny (Florez)*</a:t>
                      </a:r>
                    </a:p>
                  </a:txBody>
                  <a:tcPr marL="83410" marR="83410" marT="41705" marB="41705"/>
                </a:tc>
                <a:tc>
                  <a:txBody>
                    <a:bodyPr/>
                    <a:lstStyle/>
                    <a:p>
                      <a:r>
                        <a:rPr lang="en-US" sz="1500" dirty="0"/>
                        <a:t>Ali (Kazmi)</a:t>
                      </a:r>
                    </a:p>
                  </a:txBody>
                  <a:tcPr marL="83410" marR="83410" marT="41705" marB="41705"/>
                </a:tc>
                <a:tc>
                  <a:txBody>
                    <a:bodyPr/>
                    <a:lstStyle/>
                    <a:p>
                      <a:r>
                        <a:rPr lang="en-US" sz="1500" dirty="0"/>
                        <a:t>Cris (Serrano)</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347005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7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Complete Sprint 7 Assignment</a:t>
            </a:r>
          </a:p>
          <a:p>
            <a:pPr marL="457200" indent="-457200">
              <a:spcBef>
                <a:spcPts val="600"/>
              </a:spcBef>
              <a:buFont typeface="+mj-lt"/>
              <a:buAutoNum type="arabicPeriod"/>
            </a:pPr>
            <a:r>
              <a:rPr lang="en-US" sz="1900" dirty="0"/>
              <a:t>Read and be prepared to discuss Chapter 10</a:t>
            </a:r>
          </a:p>
          <a:p>
            <a:pPr marL="457200" indent="-457200">
              <a:spcBef>
                <a:spcPts val="600"/>
              </a:spcBef>
              <a:buFont typeface="+mj-lt"/>
              <a:buAutoNum type="arabicPeriod"/>
            </a:pPr>
            <a:r>
              <a:rPr lang="en-US" sz="1900" dirty="0"/>
              <a:t>Create User Stories that will deliver a Klump </a:t>
            </a:r>
            <a:r>
              <a:rPr lang="en-US" sz="1900" u="sng" dirty="0"/>
              <a:t>tutorial</a:t>
            </a:r>
            <a:r>
              <a:rPr lang="en-US" sz="1900" dirty="0"/>
              <a:t> based on your team’s Klump implementation. Requirements include:</a:t>
            </a:r>
          </a:p>
          <a:p>
            <a:pPr lvl="1">
              <a:spcBef>
                <a:spcPts val="600"/>
              </a:spcBef>
            </a:pPr>
            <a:r>
              <a:rPr lang="en-US" sz="1500" dirty="0"/>
              <a:t>Allow a future team should be able to effectively install the product on Azure and make a minor enhancement to your product in less than </a:t>
            </a:r>
            <a:r>
              <a:rPr lang="en-US" sz="1500" u="sng" dirty="0"/>
              <a:t>one hour</a:t>
            </a:r>
            <a:r>
              <a:rPr lang="en-US" sz="1500" dirty="0"/>
              <a:t> by following the tutorial</a:t>
            </a:r>
          </a:p>
          <a:p>
            <a:pPr lvl="1">
              <a:spcBef>
                <a:spcPts val="600"/>
              </a:spcBef>
            </a:pPr>
            <a:r>
              <a:rPr lang="en-US" sz="1500" dirty="0"/>
              <a:t>Include a single zip file named klump-sp18-[your-team-name].zip with all product assets submitted on a USB drive that will be provided to your team  </a:t>
            </a:r>
          </a:p>
          <a:p>
            <a:pPr lvl="1">
              <a:spcBef>
                <a:spcPts val="600"/>
              </a:spcBef>
            </a:pPr>
            <a:r>
              <a:rPr lang="en-US" sz="1500" dirty="0"/>
              <a:t>Include an appropriate license file</a:t>
            </a:r>
          </a:p>
          <a:p>
            <a:pPr lvl="1">
              <a:spcBef>
                <a:spcPts val="600"/>
              </a:spcBef>
            </a:pPr>
            <a:r>
              <a:rPr lang="en-US" sz="1500" dirty="0"/>
              <a:t>Include a Readme.txt or Readme.md file in the root folder of the zip file that represents the starting point for the tutorial</a:t>
            </a:r>
          </a:p>
          <a:p>
            <a:pPr lvl="1">
              <a:spcBef>
                <a:spcPts val="600"/>
              </a:spcBef>
            </a:pPr>
            <a:r>
              <a:rPr lang="en-US" sz="1500" dirty="0"/>
              <a:t>Assume or require only prerequisites that the tutorial participant should have an MS Azure account and knowledge equivalent to taking this software development class</a:t>
            </a:r>
          </a:p>
          <a:p>
            <a:pPr marL="457200" indent="-457200">
              <a:spcBef>
                <a:spcPts val="600"/>
              </a:spcBef>
              <a:buFont typeface="+mj-lt"/>
              <a:buAutoNum type="arabicPeriod"/>
            </a:pPr>
            <a:r>
              <a:rPr lang="en-US" sz="1900" dirty="0"/>
              <a:t>Deliver the above tutorial by completing the user stories</a:t>
            </a:r>
          </a:p>
          <a:p>
            <a:pPr marL="457200" indent="-457200">
              <a:spcBef>
                <a:spcPts val="600"/>
              </a:spcBef>
              <a:buFont typeface="+mj-lt"/>
              <a:buAutoNum type="arabicPeriod"/>
            </a:pPr>
            <a:r>
              <a:rPr lang="en-US" sz="1900" dirty="0"/>
              <a:t>Prepare a </a:t>
            </a:r>
            <a:r>
              <a:rPr lang="en-US" sz="1900" u="sng" dirty="0"/>
              <a:t>video recording</a:t>
            </a:r>
            <a:r>
              <a:rPr lang="en-US" sz="1900" dirty="0"/>
              <a:t>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1900" dirty="0"/>
              <a:t>Prepare for Sprint 8 by creating a proposal for a final project… the final should include at least two teams working together </a:t>
            </a:r>
          </a:p>
          <a:p>
            <a:pPr marL="457200" indent="-457200">
              <a:spcBef>
                <a:spcPts val="600"/>
              </a:spcBef>
              <a:buFont typeface="+mj-lt"/>
              <a:buAutoNum type="arabicPeriod"/>
            </a:pPr>
            <a:r>
              <a:rPr lang="en-US" sz="1900" dirty="0">
                <a:solidFill>
                  <a:schemeClr val="bg1">
                    <a:lumMod val="75000"/>
                  </a:schemeClr>
                </a:solidFill>
              </a:rPr>
              <a:t>Read and be prepared to discuss Chapter 11</a:t>
            </a:r>
          </a:p>
          <a:p>
            <a:pPr marL="457200" indent="-457200">
              <a:spcBef>
                <a:spcPts val="600"/>
              </a:spcBef>
              <a:buFont typeface="+mj-lt"/>
              <a:buAutoNum type="arabicPeriod"/>
            </a:pPr>
            <a:r>
              <a:rPr lang="en-US" sz="1900" dirty="0">
                <a:solidFill>
                  <a:schemeClr val="bg1">
                    <a:lumMod val="75000"/>
                  </a:schemeClr>
                </a:solidFill>
              </a:rPr>
              <a:t>Read and be prepared to discuss Chapter 12</a:t>
            </a:r>
          </a:p>
        </p:txBody>
      </p:sp>
      <p:cxnSp>
        <p:nvCxnSpPr>
          <p:cNvPr id="6" name="Straight Connector 5">
            <a:extLst>
              <a:ext uri="{FF2B5EF4-FFF2-40B4-BE49-F238E27FC236}">
                <a16:creationId xmlns:a16="http://schemas.microsoft.com/office/drawing/2014/main" id="{0F502D46-9837-469B-978C-DB18C3C09E89}"/>
              </a:ext>
            </a:extLst>
          </p:cNvPr>
          <p:cNvCxnSpPr>
            <a:cxnSpLocks/>
          </p:cNvCxnSpPr>
          <p:nvPr/>
        </p:nvCxnSpPr>
        <p:spPr>
          <a:xfrm>
            <a:off x="776284" y="6049402"/>
            <a:ext cx="10515602"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0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“Klump”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62792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The Klump Tutorial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0" indent="0">
              <a:spcBef>
                <a:spcPts val="600"/>
              </a:spcBef>
              <a:buNone/>
            </a:pPr>
            <a:r>
              <a:rPr lang="en-US" sz="2000" dirty="0"/>
              <a:t>Deliver a Klump tutorial based on your team’s Klump implementation. Requirements include:</a:t>
            </a:r>
          </a:p>
          <a:p>
            <a:pPr marL="457200" indent="-457200">
              <a:spcBef>
                <a:spcPts val="600"/>
              </a:spcBef>
              <a:buFont typeface="+mj-lt"/>
              <a:buAutoNum type="arabicPeriod"/>
            </a:pPr>
            <a:r>
              <a:rPr lang="en-US" sz="2000" dirty="0"/>
              <a:t>Allow a future team should be able to effectively install the product on Azure and make a minor enhancement to your product in less than one hour by following the tutorial</a:t>
            </a:r>
          </a:p>
          <a:p>
            <a:pPr marL="457200" indent="-457200">
              <a:spcBef>
                <a:spcPts val="600"/>
              </a:spcBef>
              <a:buFont typeface="+mj-lt"/>
              <a:buAutoNum type="arabicPeriod"/>
            </a:pPr>
            <a:r>
              <a:rPr lang="en-US" sz="2000" dirty="0"/>
              <a:t>Include a single zip file named klump-sp18-[your-team-name].zip with all product assets submitted on a USB drive that will be provided to your team  </a:t>
            </a:r>
          </a:p>
          <a:p>
            <a:pPr marL="457200" indent="-457200">
              <a:spcBef>
                <a:spcPts val="600"/>
              </a:spcBef>
              <a:buFont typeface="+mj-lt"/>
              <a:buAutoNum type="arabicPeriod"/>
            </a:pPr>
            <a:r>
              <a:rPr lang="en-US" sz="2000" dirty="0"/>
              <a:t>Include an appropriate license file… explain the license requirements in your video</a:t>
            </a:r>
          </a:p>
          <a:p>
            <a:pPr marL="457200" indent="-457200">
              <a:spcBef>
                <a:spcPts val="600"/>
              </a:spcBef>
              <a:buFont typeface="+mj-lt"/>
              <a:buAutoNum type="arabicPeriod"/>
            </a:pPr>
            <a:r>
              <a:rPr lang="en-US" sz="2000" dirty="0"/>
              <a:t>Include a “README.txt” or “README.md” file in the root folder of the zip file that represents the starting point for the tutorial</a:t>
            </a:r>
          </a:p>
          <a:p>
            <a:pPr marL="457200" indent="-457200">
              <a:spcBef>
                <a:spcPts val="600"/>
              </a:spcBef>
              <a:buFont typeface="+mj-lt"/>
              <a:buAutoNum type="arabicPeriod"/>
            </a:pPr>
            <a:r>
              <a:rPr lang="en-US" sz="2000" dirty="0"/>
              <a:t>Assume or require only prerequisites that the tutorial participant should have an MS Azure account and knowledge equivalent to starting this software development class</a:t>
            </a:r>
          </a:p>
          <a:p>
            <a:pPr marL="457200" indent="-457200">
              <a:spcBef>
                <a:spcPts val="600"/>
              </a:spcBef>
              <a:buFont typeface="+mj-lt"/>
              <a:buAutoNum type="arabicPeriod"/>
            </a:pPr>
            <a:r>
              <a:rPr lang="en-US" sz="2000" dirty="0"/>
              <a:t>Prepare a video recording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2000" dirty="0"/>
              <a:t>The video should be include in the zip file as well</a:t>
            </a:r>
          </a:p>
        </p:txBody>
      </p:sp>
    </p:spTree>
    <p:extLst>
      <p:ext uri="{BB962C8B-B14F-4D97-AF65-F5344CB8AC3E}">
        <p14:creationId xmlns:p14="http://schemas.microsoft.com/office/powerpoint/2010/main" val="110844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EC0EAD6-A47F-4C4F-B776-3A0C5E875955}"/>
              </a:ext>
            </a:extLst>
          </p:cNvPr>
          <p:cNvSpPr txBox="1">
            <a:spLocks/>
          </p:cNvSpPr>
          <p:nvPr/>
        </p:nvSpPr>
        <p:spPr>
          <a:xfrm>
            <a:off x="1502406" y="2264494"/>
            <a:ext cx="10427658" cy="4326806"/>
          </a:xfrm>
          <a:prstGeom prst="rect">
            <a:avLst/>
          </a:prstGeom>
          <a:solidFill>
            <a:schemeClr val="bg1"/>
          </a:solidFill>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000" dirty="0"/>
              <a:t>Deliver a Klump tutorial based on your team’s Klump implementation. Requirements include:</a:t>
            </a:r>
          </a:p>
          <a:p>
            <a:pPr marL="457200" indent="-457200">
              <a:spcBef>
                <a:spcPts val="600"/>
              </a:spcBef>
              <a:buFont typeface="+mj-lt"/>
              <a:buAutoNum type="arabicPeriod"/>
            </a:pPr>
            <a:r>
              <a:rPr lang="en-US" sz="2000" dirty="0"/>
              <a:t>Allow a future team should be able to effectively install the product on Azure and make a minor enhancement to your product in less than one hour by following the tutorial</a:t>
            </a:r>
          </a:p>
          <a:p>
            <a:pPr marL="457200" indent="-457200">
              <a:spcBef>
                <a:spcPts val="600"/>
              </a:spcBef>
              <a:buFont typeface="+mj-lt"/>
              <a:buAutoNum type="arabicPeriod"/>
            </a:pPr>
            <a:r>
              <a:rPr lang="en-US" sz="2000" dirty="0"/>
              <a:t>Include a single zip file named klump-sp18-[your-team-name].zip with all product assets submitted on a USB drive that will be provided to your team  </a:t>
            </a:r>
          </a:p>
          <a:p>
            <a:pPr marL="457200" indent="-457200">
              <a:spcBef>
                <a:spcPts val="600"/>
              </a:spcBef>
              <a:buFont typeface="+mj-lt"/>
              <a:buAutoNum type="arabicPeriod"/>
            </a:pPr>
            <a:r>
              <a:rPr lang="en-US" sz="2000" dirty="0"/>
              <a:t>Include an appropriate license file… explain the license requirements in your video</a:t>
            </a:r>
          </a:p>
          <a:p>
            <a:pPr marL="457200" indent="-457200">
              <a:spcBef>
                <a:spcPts val="600"/>
              </a:spcBef>
              <a:buFont typeface="+mj-lt"/>
              <a:buAutoNum type="arabicPeriod"/>
            </a:pPr>
            <a:r>
              <a:rPr lang="en-US" sz="2000" dirty="0"/>
              <a:t>Include a “README.txt” or “README.md” file in the root folder of the zip file that represents the starting point for the tutorial</a:t>
            </a:r>
          </a:p>
          <a:p>
            <a:pPr marL="457200" indent="-457200">
              <a:spcBef>
                <a:spcPts val="600"/>
              </a:spcBef>
              <a:buFont typeface="+mj-lt"/>
              <a:buAutoNum type="arabicPeriod"/>
            </a:pPr>
            <a:r>
              <a:rPr lang="en-US" sz="2000" dirty="0"/>
              <a:t>Assume or require only prerequisites that the tutorial participant should have an MS Azure account and knowledge equivalent to starting this software development class</a:t>
            </a:r>
          </a:p>
          <a:p>
            <a:pPr marL="457200" indent="-457200">
              <a:spcBef>
                <a:spcPts val="600"/>
              </a:spcBef>
              <a:buFont typeface="+mj-lt"/>
              <a:buAutoNum type="arabicPeriod"/>
            </a:pPr>
            <a:r>
              <a:rPr lang="en-US" sz="2000" dirty="0"/>
              <a:t>Prepare a video recording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2000" dirty="0"/>
              <a:t>The video should be include in the zip file as well</a:t>
            </a:r>
          </a:p>
        </p:txBody>
      </p:sp>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Product Team Q&amp;A Session: Klump Requirements</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nvPr>
        </p:nvGraphicFramePr>
        <p:xfrm>
          <a:off x="838200" y="965804"/>
          <a:ext cx="7313690" cy="1048060"/>
        </p:xfrm>
        <a:graphic>
          <a:graphicData uri="http://schemas.openxmlformats.org/drawingml/2006/table">
            <a:tbl>
              <a:tblPr firstRow="1" bandRow="1">
                <a:tableStyleId>{5C22544A-7EE6-4342-B048-85BDC9FD1C3A}</a:tableStyleId>
              </a:tblPr>
              <a:tblGrid>
                <a:gridCol w="1462738">
                  <a:extLst>
                    <a:ext uri="{9D8B030D-6E8A-4147-A177-3AD203B41FA5}">
                      <a16:colId xmlns:a16="http://schemas.microsoft.com/office/drawing/2014/main" val="3176287496"/>
                    </a:ext>
                  </a:extLst>
                </a:gridCol>
                <a:gridCol w="1462738">
                  <a:extLst>
                    <a:ext uri="{9D8B030D-6E8A-4147-A177-3AD203B41FA5}">
                      <a16:colId xmlns:a16="http://schemas.microsoft.com/office/drawing/2014/main" val="184866708"/>
                    </a:ext>
                  </a:extLst>
                </a:gridCol>
                <a:gridCol w="1462738">
                  <a:extLst>
                    <a:ext uri="{9D8B030D-6E8A-4147-A177-3AD203B41FA5}">
                      <a16:colId xmlns:a16="http://schemas.microsoft.com/office/drawing/2014/main" val="1665691578"/>
                    </a:ext>
                  </a:extLst>
                </a:gridCol>
                <a:gridCol w="1462738">
                  <a:extLst>
                    <a:ext uri="{9D8B030D-6E8A-4147-A177-3AD203B41FA5}">
                      <a16:colId xmlns:a16="http://schemas.microsoft.com/office/drawing/2014/main" val="4230300785"/>
                    </a:ext>
                  </a:extLst>
                </a:gridCol>
                <a:gridCol w="1462738">
                  <a:extLst>
                    <a:ext uri="{9D8B030D-6E8A-4147-A177-3AD203B41FA5}">
                      <a16:colId xmlns:a16="http://schemas.microsoft.com/office/drawing/2014/main" val="987859751"/>
                    </a:ext>
                  </a:extLst>
                </a:gridCol>
              </a:tblGrid>
              <a:tr h="262015">
                <a:tc>
                  <a:txBody>
                    <a:bodyPr/>
                    <a:lstStyle/>
                    <a:p>
                      <a:endParaRPr lang="en-US" sz="1200" dirty="0"/>
                    </a:p>
                  </a:txBody>
                  <a:tcPr marL="64227" marR="64227" marT="32113" marB="32113"/>
                </a:tc>
                <a:tc>
                  <a:txBody>
                    <a:bodyPr/>
                    <a:lstStyle/>
                    <a:p>
                      <a:r>
                        <a:rPr lang="en-US" sz="1200" dirty="0"/>
                        <a:t>Product Manager</a:t>
                      </a:r>
                    </a:p>
                  </a:txBody>
                  <a:tcPr marL="64227" marR="64227" marT="32113" marB="32113"/>
                </a:tc>
                <a:tc>
                  <a:txBody>
                    <a:bodyPr/>
                    <a:lstStyle/>
                    <a:p>
                      <a:r>
                        <a:rPr lang="en-US" sz="1200" dirty="0"/>
                        <a:t>Project Manager</a:t>
                      </a:r>
                    </a:p>
                  </a:txBody>
                  <a:tcPr marL="64227" marR="64227" marT="32113" marB="32113"/>
                </a:tc>
                <a:tc>
                  <a:txBody>
                    <a:bodyPr/>
                    <a:lstStyle/>
                    <a:p>
                      <a:r>
                        <a:rPr lang="en-US" sz="1200" dirty="0"/>
                        <a:t>Product Architect</a:t>
                      </a:r>
                    </a:p>
                  </a:txBody>
                  <a:tcPr marL="64227" marR="64227" marT="32113" marB="32113"/>
                </a:tc>
                <a:tc>
                  <a:txBody>
                    <a:bodyPr/>
                    <a:lstStyle/>
                    <a:p>
                      <a:r>
                        <a:rPr lang="en-US" sz="12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200" dirty="0"/>
                        <a:t>Sprint 5</a:t>
                      </a:r>
                    </a:p>
                  </a:txBody>
                  <a:tcPr marL="64227" marR="64227" marT="32113" marB="32113"/>
                </a:tc>
                <a:tc>
                  <a:txBody>
                    <a:bodyPr/>
                    <a:lstStyle/>
                    <a:p>
                      <a:r>
                        <a:rPr lang="en-US" sz="1200" dirty="0"/>
                        <a:t>Joe (Van Luyk)</a:t>
                      </a:r>
                    </a:p>
                  </a:txBody>
                  <a:tcPr marL="64227" marR="64227" marT="32113" marB="32113"/>
                </a:tc>
                <a:tc>
                  <a:txBody>
                    <a:bodyPr/>
                    <a:lstStyle/>
                    <a:p>
                      <a:r>
                        <a:rPr lang="en-US" sz="1200" dirty="0"/>
                        <a:t>Jordon (Elmer)</a:t>
                      </a:r>
                    </a:p>
                  </a:txBody>
                  <a:tcPr marL="64227" marR="64227" marT="32113" marB="32113"/>
                </a:tc>
                <a:tc>
                  <a:txBody>
                    <a:bodyPr/>
                    <a:lstStyle/>
                    <a:p>
                      <a:r>
                        <a:rPr lang="en-US" sz="1200" dirty="0"/>
                        <a:t>Quinn (Stratton)</a:t>
                      </a:r>
                    </a:p>
                  </a:txBody>
                  <a:tcPr marL="64227" marR="64227" marT="32113" marB="32113"/>
                </a:tc>
                <a:tc>
                  <a:txBody>
                    <a:bodyPr/>
                    <a:lstStyle/>
                    <a:p>
                      <a:r>
                        <a:rPr lang="en-US" sz="1200" dirty="0"/>
                        <a:t>Jace (Horner)</a:t>
                      </a:r>
                    </a:p>
                  </a:txBody>
                  <a:tcPr marL="64227" marR="64227" marT="32113" marB="32113"/>
                </a:tc>
                <a:extLst>
                  <a:ext uri="{0D108BD9-81ED-4DB2-BD59-A6C34878D82A}">
                    <a16:rowId xmlns:a16="http://schemas.microsoft.com/office/drawing/2014/main" val="2574240619"/>
                  </a:ext>
                </a:extLst>
              </a:tr>
              <a:tr h="262015">
                <a:tc>
                  <a:txBody>
                    <a:bodyPr/>
                    <a:lstStyle/>
                    <a:p>
                      <a:r>
                        <a:rPr lang="en-US" sz="1200" b="1" dirty="0"/>
                        <a:t>Sprint 6</a:t>
                      </a:r>
                    </a:p>
                  </a:txBody>
                  <a:tcPr marL="64227" marR="64227" marT="32113" marB="32113"/>
                </a:tc>
                <a:tc>
                  <a:txBody>
                    <a:bodyPr/>
                    <a:lstStyle/>
                    <a:p>
                      <a:r>
                        <a:rPr lang="en-US" sz="1200" b="1" dirty="0"/>
                        <a:t>Louie (Lorenzo)</a:t>
                      </a:r>
                    </a:p>
                  </a:txBody>
                  <a:tcPr marL="64227" marR="64227" marT="32113" marB="32113"/>
                </a:tc>
                <a:tc>
                  <a:txBody>
                    <a:bodyPr/>
                    <a:lstStyle/>
                    <a:p>
                      <a:r>
                        <a:rPr lang="en-US" sz="1200" b="1" dirty="0"/>
                        <a:t>Tyler (Kummer)</a:t>
                      </a:r>
                    </a:p>
                  </a:txBody>
                  <a:tcPr marL="64227" marR="64227" marT="32113" marB="32113"/>
                </a:tc>
                <a:tc>
                  <a:txBody>
                    <a:bodyPr/>
                    <a:lstStyle/>
                    <a:p>
                      <a:r>
                        <a:rPr lang="en-US" sz="1200" b="1" dirty="0"/>
                        <a:t>Thad (Albert)</a:t>
                      </a:r>
                    </a:p>
                  </a:txBody>
                  <a:tcPr marL="64227" marR="64227" marT="32113" marB="32113"/>
                </a:tc>
                <a:tc>
                  <a:txBody>
                    <a:bodyPr/>
                    <a:lstStyle/>
                    <a:p>
                      <a:r>
                        <a:rPr lang="en-US" sz="1200" b="1" dirty="0"/>
                        <a:t>Michael (Pedzimaz)</a:t>
                      </a:r>
                    </a:p>
                  </a:txBody>
                  <a:tcPr marL="64227" marR="64227" marT="32113" marB="32113"/>
                </a:tc>
                <a:extLst>
                  <a:ext uri="{0D108BD9-81ED-4DB2-BD59-A6C34878D82A}">
                    <a16:rowId xmlns:a16="http://schemas.microsoft.com/office/drawing/2014/main" val="2072291674"/>
                  </a:ext>
                </a:extLst>
              </a:tr>
              <a:tr h="262015">
                <a:tc>
                  <a:txBody>
                    <a:bodyPr/>
                    <a:lstStyle/>
                    <a:p>
                      <a:r>
                        <a:rPr lang="en-US" sz="1200" dirty="0"/>
                        <a:t>Sprint 7</a:t>
                      </a:r>
                    </a:p>
                  </a:txBody>
                  <a:tcPr marL="64227" marR="64227" marT="32113" marB="32113"/>
                </a:tc>
                <a:tc>
                  <a:txBody>
                    <a:bodyPr/>
                    <a:lstStyle/>
                    <a:p>
                      <a:r>
                        <a:rPr lang="en-US" sz="1200" dirty="0"/>
                        <a:t>Alex (Espinal)</a:t>
                      </a:r>
                    </a:p>
                  </a:txBody>
                  <a:tcPr marL="64227" marR="64227" marT="32113" marB="32113"/>
                </a:tc>
                <a:tc>
                  <a:txBody>
                    <a:bodyPr/>
                    <a:lstStyle/>
                    <a:p>
                      <a:r>
                        <a:rPr lang="en-US" sz="1200" dirty="0"/>
                        <a:t>Juan (Dasco)</a:t>
                      </a:r>
                    </a:p>
                  </a:txBody>
                  <a:tcPr marL="64227" marR="64227" marT="32113" marB="32113"/>
                </a:tc>
                <a:tc>
                  <a:txBody>
                    <a:bodyPr/>
                    <a:lstStyle/>
                    <a:p>
                      <a:r>
                        <a:rPr lang="en-US" sz="1200" dirty="0"/>
                        <a:t>Ryan (Clark)</a:t>
                      </a:r>
                    </a:p>
                  </a:txBody>
                  <a:tcPr marL="64227" marR="64227" marT="32113" marB="32113"/>
                </a:tc>
                <a:tc>
                  <a:txBody>
                    <a:bodyPr/>
                    <a:lstStyle/>
                    <a:p>
                      <a:r>
                        <a:rPr lang="en-US" sz="1200" dirty="0"/>
                        <a:t>Karol (Orszulak)</a:t>
                      </a:r>
                    </a:p>
                  </a:txBody>
                  <a:tcPr marL="64227" marR="64227" marT="32113" marB="32113"/>
                </a:tc>
                <a:extLst>
                  <a:ext uri="{0D108BD9-81ED-4DB2-BD59-A6C34878D82A}">
                    <a16:rowId xmlns:a16="http://schemas.microsoft.com/office/drawing/2014/main" val="175105533"/>
                  </a:ext>
                </a:extLst>
              </a:tr>
            </a:tbl>
          </a:graphicData>
        </a:graphic>
      </p:graphicFrame>
      <p:graphicFrame>
        <p:nvGraphicFramePr>
          <p:cNvPr id="7" name="Table 6">
            <a:extLst>
              <a:ext uri="{FF2B5EF4-FFF2-40B4-BE49-F238E27FC236}">
                <a16:creationId xmlns:a16="http://schemas.microsoft.com/office/drawing/2014/main" id="{F0E99C45-F33D-4C6B-95B7-1FA14E4275D7}"/>
              </a:ext>
            </a:extLst>
          </p:cNvPr>
          <p:cNvGraphicFramePr>
            <a:graphicFrameLocks noGrp="1"/>
          </p:cNvGraphicFramePr>
          <p:nvPr>
            <p:extLst>
              <p:ext uri="{D42A27DB-BD31-4B8C-83A1-F6EECF244321}">
                <p14:modId xmlns:p14="http://schemas.microsoft.com/office/powerpoint/2010/main" val="2723773384"/>
              </p:ext>
            </p:extLst>
          </p:nvPr>
        </p:nvGraphicFramePr>
        <p:xfrm>
          <a:off x="838199" y="965804"/>
          <a:ext cx="7313670" cy="1048060"/>
        </p:xfrm>
        <a:graphic>
          <a:graphicData uri="http://schemas.openxmlformats.org/drawingml/2006/table">
            <a:tbl>
              <a:tblPr firstRow="1" bandRow="1">
                <a:tableStyleId>{5C22544A-7EE6-4342-B048-85BDC9FD1C3A}</a:tableStyleId>
              </a:tblPr>
              <a:tblGrid>
                <a:gridCol w="1193857">
                  <a:extLst>
                    <a:ext uri="{9D8B030D-6E8A-4147-A177-3AD203B41FA5}">
                      <a16:colId xmlns:a16="http://schemas.microsoft.com/office/drawing/2014/main" val="3176287496"/>
                    </a:ext>
                  </a:extLst>
                </a:gridCol>
                <a:gridCol w="1566263">
                  <a:extLst>
                    <a:ext uri="{9D8B030D-6E8A-4147-A177-3AD203B41FA5}">
                      <a16:colId xmlns:a16="http://schemas.microsoft.com/office/drawing/2014/main" val="184866708"/>
                    </a:ext>
                  </a:extLst>
                </a:gridCol>
                <a:gridCol w="1494417">
                  <a:extLst>
                    <a:ext uri="{9D8B030D-6E8A-4147-A177-3AD203B41FA5}">
                      <a16:colId xmlns:a16="http://schemas.microsoft.com/office/drawing/2014/main" val="1665691578"/>
                    </a:ext>
                  </a:extLst>
                </a:gridCol>
                <a:gridCol w="1530340">
                  <a:extLst>
                    <a:ext uri="{9D8B030D-6E8A-4147-A177-3AD203B41FA5}">
                      <a16:colId xmlns:a16="http://schemas.microsoft.com/office/drawing/2014/main" val="4230300785"/>
                    </a:ext>
                  </a:extLst>
                </a:gridCol>
                <a:gridCol w="1528793">
                  <a:extLst>
                    <a:ext uri="{9D8B030D-6E8A-4147-A177-3AD203B41FA5}">
                      <a16:colId xmlns:a16="http://schemas.microsoft.com/office/drawing/2014/main" val="987859751"/>
                    </a:ext>
                  </a:extLst>
                </a:gridCol>
              </a:tblGrid>
              <a:tr h="262015">
                <a:tc>
                  <a:txBody>
                    <a:bodyPr/>
                    <a:lstStyle/>
                    <a:p>
                      <a:endParaRPr lang="en-US" sz="1100" dirty="0"/>
                    </a:p>
                  </a:txBody>
                  <a:tcPr marL="64227" marR="64227" marT="32113" marB="32113"/>
                </a:tc>
                <a:tc>
                  <a:txBody>
                    <a:bodyPr/>
                    <a:lstStyle/>
                    <a:p>
                      <a:r>
                        <a:rPr lang="en-US" sz="1100" dirty="0"/>
                        <a:t>Product Manager</a:t>
                      </a:r>
                    </a:p>
                  </a:txBody>
                  <a:tcPr marL="64227" marR="64227" marT="32113" marB="32113"/>
                </a:tc>
                <a:tc>
                  <a:txBody>
                    <a:bodyPr/>
                    <a:lstStyle/>
                    <a:p>
                      <a:r>
                        <a:rPr lang="en-US" sz="1100" dirty="0"/>
                        <a:t>Project Manager</a:t>
                      </a:r>
                    </a:p>
                  </a:txBody>
                  <a:tcPr marL="64227" marR="64227" marT="32113" marB="32113"/>
                </a:tc>
                <a:tc>
                  <a:txBody>
                    <a:bodyPr/>
                    <a:lstStyle/>
                    <a:p>
                      <a:r>
                        <a:rPr lang="en-US" sz="1100" dirty="0"/>
                        <a:t>Product Architect</a:t>
                      </a:r>
                    </a:p>
                  </a:txBody>
                  <a:tcPr marL="64227" marR="64227" marT="32113" marB="32113"/>
                </a:tc>
                <a:tc>
                  <a:txBody>
                    <a:bodyPr/>
                    <a:lstStyle/>
                    <a:p>
                      <a:r>
                        <a:rPr lang="en-US" sz="11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100" b="0" dirty="0"/>
                        <a:t>Sprint 6</a:t>
                      </a:r>
                    </a:p>
                  </a:txBody>
                  <a:tcPr marL="64227" marR="64227" marT="32113" marB="32113"/>
                </a:tc>
                <a:tc>
                  <a:txBody>
                    <a:bodyPr/>
                    <a:lstStyle/>
                    <a:p>
                      <a:r>
                        <a:rPr lang="en-US" sz="1100" b="0" dirty="0"/>
                        <a:t>Louie (Lorenzo)</a:t>
                      </a:r>
                    </a:p>
                  </a:txBody>
                  <a:tcPr marL="64227" marR="64227" marT="32113" marB="32113"/>
                </a:tc>
                <a:tc>
                  <a:txBody>
                    <a:bodyPr/>
                    <a:lstStyle/>
                    <a:p>
                      <a:r>
                        <a:rPr lang="en-US" sz="1100" b="0" dirty="0"/>
                        <a:t>Tyler (Kummer)</a:t>
                      </a:r>
                    </a:p>
                  </a:txBody>
                  <a:tcPr marL="64227" marR="64227" marT="32113" marB="32113"/>
                </a:tc>
                <a:tc>
                  <a:txBody>
                    <a:bodyPr/>
                    <a:lstStyle/>
                    <a:p>
                      <a:r>
                        <a:rPr lang="en-US" sz="1100" b="0" dirty="0"/>
                        <a:t>Thad (Albert)</a:t>
                      </a:r>
                    </a:p>
                  </a:txBody>
                  <a:tcPr marL="64227" marR="64227" marT="32113" marB="32113"/>
                </a:tc>
                <a:tc>
                  <a:txBody>
                    <a:bodyPr/>
                    <a:lstStyle/>
                    <a:p>
                      <a:r>
                        <a:rPr lang="en-US" sz="1100" b="0" dirty="0"/>
                        <a:t>Michael (Pedzimaz)</a:t>
                      </a:r>
                    </a:p>
                  </a:txBody>
                  <a:tcPr marL="64227" marR="64227" marT="32113" marB="32113"/>
                </a:tc>
                <a:extLst>
                  <a:ext uri="{0D108BD9-81ED-4DB2-BD59-A6C34878D82A}">
                    <a16:rowId xmlns:a16="http://schemas.microsoft.com/office/drawing/2014/main" val="2574240619"/>
                  </a:ext>
                </a:extLst>
              </a:tr>
              <a:tr h="262015">
                <a:tc>
                  <a:txBody>
                    <a:bodyPr/>
                    <a:lstStyle/>
                    <a:p>
                      <a:r>
                        <a:rPr lang="en-US" sz="1100" b="1" dirty="0"/>
                        <a:t>Sprint 7</a:t>
                      </a:r>
                    </a:p>
                  </a:txBody>
                  <a:tcPr marL="64227" marR="64227" marT="32113" marB="32113"/>
                </a:tc>
                <a:tc>
                  <a:txBody>
                    <a:bodyPr/>
                    <a:lstStyle/>
                    <a:p>
                      <a:r>
                        <a:rPr lang="en-US" sz="1100" b="1" dirty="0"/>
                        <a:t>Alex (Espinal)</a:t>
                      </a:r>
                    </a:p>
                  </a:txBody>
                  <a:tcPr marL="64227" marR="64227" marT="32113" marB="32113"/>
                </a:tc>
                <a:tc>
                  <a:txBody>
                    <a:bodyPr/>
                    <a:lstStyle/>
                    <a:p>
                      <a:r>
                        <a:rPr lang="en-US" sz="1100" b="1" dirty="0"/>
                        <a:t>Juan (Dasco)</a:t>
                      </a:r>
                    </a:p>
                  </a:txBody>
                  <a:tcPr marL="64227" marR="64227" marT="32113" marB="32113"/>
                </a:tc>
                <a:tc>
                  <a:txBody>
                    <a:bodyPr/>
                    <a:lstStyle/>
                    <a:p>
                      <a:r>
                        <a:rPr lang="en-US" sz="1100" b="1" dirty="0"/>
                        <a:t>Ryan (Clark)</a:t>
                      </a:r>
                    </a:p>
                  </a:txBody>
                  <a:tcPr marL="64227" marR="64227" marT="32113" marB="32113"/>
                </a:tc>
                <a:tc>
                  <a:txBody>
                    <a:bodyPr/>
                    <a:lstStyle/>
                    <a:p>
                      <a:r>
                        <a:rPr lang="en-US" sz="1100" b="1" dirty="0"/>
                        <a:t>Karol (Orszulak)</a:t>
                      </a:r>
                    </a:p>
                  </a:txBody>
                  <a:tcPr marL="64227" marR="64227" marT="32113" marB="32113"/>
                </a:tc>
                <a:extLst>
                  <a:ext uri="{0D108BD9-81ED-4DB2-BD59-A6C34878D82A}">
                    <a16:rowId xmlns:a16="http://schemas.microsoft.com/office/drawing/2014/main" val="2072291674"/>
                  </a:ext>
                </a:extLst>
              </a:tr>
              <a:tr h="262015">
                <a:tc>
                  <a:txBody>
                    <a:bodyPr/>
                    <a:lstStyle/>
                    <a:p>
                      <a:r>
                        <a:rPr lang="en-US" sz="1100" dirty="0"/>
                        <a:t>Sprint 8</a:t>
                      </a:r>
                    </a:p>
                  </a:txBody>
                  <a:tcPr marL="64227" marR="64227" marT="32113" marB="32113"/>
                </a:tc>
                <a:tc>
                  <a:txBody>
                    <a:bodyPr/>
                    <a:lstStyle/>
                    <a:p>
                      <a:r>
                        <a:rPr lang="en-US" sz="1100" dirty="0"/>
                        <a:t>Marissa (Koronkiewicz)</a:t>
                      </a:r>
                    </a:p>
                  </a:txBody>
                  <a:tcPr marL="64227" marR="64227" marT="32113" marB="32113"/>
                </a:tc>
                <a:tc>
                  <a:txBody>
                    <a:bodyPr/>
                    <a:lstStyle/>
                    <a:p>
                      <a:r>
                        <a:rPr lang="en-US" sz="1100" dirty="0"/>
                        <a:t>Lenny (Florez)*</a:t>
                      </a:r>
                    </a:p>
                  </a:txBody>
                  <a:tcPr marL="64227" marR="64227" marT="32113" marB="32113"/>
                </a:tc>
                <a:tc>
                  <a:txBody>
                    <a:bodyPr/>
                    <a:lstStyle/>
                    <a:p>
                      <a:r>
                        <a:rPr lang="en-US" sz="1100" dirty="0"/>
                        <a:t>Ali (Kazmi)</a:t>
                      </a:r>
                    </a:p>
                  </a:txBody>
                  <a:tcPr marL="64227" marR="64227" marT="32113" marB="32113"/>
                </a:tc>
                <a:tc>
                  <a:txBody>
                    <a:bodyPr/>
                    <a:lstStyle/>
                    <a:p>
                      <a:r>
                        <a:rPr lang="en-US" sz="1100" dirty="0"/>
                        <a:t>Cris (Serrano)</a:t>
                      </a:r>
                    </a:p>
                  </a:txBody>
                  <a:tcPr marL="64227" marR="64227" marT="32113" marB="32113"/>
                </a:tc>
                <a:extLst>
                  <a:ext uri="{0D108BD9-81ED-4DB2-BD59-A6C34878D82A}">
                    <a16:rowId xmlns:a16="http://schemas.microsoft.com/office/drawing/2014/main" val="175105533"/>
                  </a:ext>
                </a:extLst>
              </a:tr>
            </a:tbl>
          </a:graphicData>
        </a:graphic>
      </p:graphicFrame>
      <p:sp>
        <p:nvSpPr>
          <p:cNvPr id="2" name="TextBox 1">
            <a:extLst>
              <a:ext uri="{FF2B5EF4-FFF2-40B4-BE49-F238E27FC236}">
                <a16:creationId xmlns:a16="http://schemas.microsoft.com/office/drawing/2014/main" id="{200D3847-34EA-477A-B839-D1AAFD34F95D}"/>
              </a:ext>
            </a:extLst>
          </p:cNvPr>
          <p:cNvSpPr txBox="1"/>
          <p:nvPr/>
        </p:nvSpPr>
        <p:spPr>
          <a:xfrm rot="20766744">
            <a:off x="8753712" y="714585"/>
            <a:ext cx="2947261" cy="923330"/>
          </a:xfrm>
          <a:prstGeom prst="rect">
            <a:avLst/>
          </a:prstGeom>
          <a:noFill/>
          <a:ln>
            <a:solidFill>
              <a:schemeClr val="tx1"/>
            </a:solidFill>
          </a:ln>
        </p:spPr>
        <p:txBody>
          <a:bodyPr wrap="square" rtlCol="0">
            <a:spAutoFit/>
          </a:bodyPr>
          <a:lstStyle/>
          <a:p>
            <a:r>
              <a:rPr lang="en-US" dirty="0"/>
              <a:t>Alex (Espinal) to hand out USB stick to team Product Owners**</a:t>
            </a:r>
          </a:p>
        </p:txBody>
      </p:sp>
    </p:spTree>
    <p:extLst>
      <p:ext uri="{BB962C8B-B14F-4D97-AF65-F5344CB8AC3E}">
        <p14:creationId xmlns:p14="http://schemas.microsoft.com/office/powerpoint/2010/main" val="289723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Demos, Presentations, and Roles Review</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9" y="4457699"/>
            <a:ext cx="10515600" cy="2306949"/>
          </a:xfrm>
        </p:spPr>
        <p:txBody>
          <a:bodyPr>
            <a:normAutofit lnSpcReduction="10000"/>
          </a:bodyPr>
          <a:lstStyle/>
          <a:p>
            <a:pPr marL="457200" indent="-457200">
              <a:spcBef>
                <a:spcPts val="600"/>
              </a:spcBef>
              <a:buFont typeface="+mj-lt"/>
              <a:buAutoNum type="arabicPeriod"/>
            </a:pPr>
            <a:r>
              <a:rPr lang="en-US" sz="1900" dirty="0"/>
              <a:t>If you have completed your Demo, Presentation, or Roles previously or today, you have until tomorrow evening (Friday) to fill out your associated assignment</a:t>
            </a:r>
          </a:p>
          <a:p>
            <a:pPr marL="457200" indent="-457200">
              <a:spcBef>
                <a:spcPts val="600"/>
              </a:spcBef>
              <a:buFont typeface="+mj-lt"/>
              <a:buAutoNum type="arabicPeriod"/>
            </a:pPr>
            <a:r>
              <a:rPr lang="en-US" sz="1900" dirty="0"/>
              <a:t>Going forward, complete your Demo or Presentation assignment </a:t>
            </a:r>
            <a:r>
              <a:rPr lang="en-US" sz="1900" u="sng" dirty="0"/>
              <a:t>before</a:t>
            </a:r>
            <a:r>
              <a:rPr lang="en-US" sz="1900" dirty="0"/>
              <a:t> you deliver you Demo or Presentation… those demoing and presenting today have until tomorrow evening to complete</a:t>
            </a:r>
          </a:p>
          <a:p>
            <a:pPr marL="457200" indent="-457200">
              <a:spcBef>
                <a:spcPts val="600"/>
              </a:spcBef>
              <a:buFont typeface="+mj-lt"/>
              <a:buAutoNum type="arabicPeriod"/>
            </a:pPr>
            <a:r>
              <a:rPr lang="en-US" sz="1900" dirty="0"/>
              <a:t>At the start of Sprint 8, I will be marking all incomplete Demo, Presentation, and Roles assignments zero (0) to help us make sure that we complete them all… I will grade them normally once the are submitted</a:t>
            </a:r>
          </a:p>
          <a:p>
            <a:pPr marL="457200" indent="-457200">
              <a:spcBef>
                <a:spcPts val="600"/>
              </a:spcBef>
              <a:buFont typeface="+mj-lt"/>
              <a:buAutoNum type="arabicPeriod"/>
            </a:pPr>
            <a:r>
              <a:rPr lang="en-US" sz="1900" dirty="0"/>
              <a:t>Note that at the end of our last class session they will actually be zeros</a:t>
            </a:r>
          </a:p>
          <a:p>
            <a:pPr marL="457200" indent="-457200">
              <a:spcBef>
                <a:spcPts val="600"/>
              </a:spcBef>
              <a:buFont typeface="+mj-lt"/>
              <a:buAutoNum type="arabicPeriod"/>
            </a:pPr>
            <a:endParaRPr lang="en-US" sz="1900" dirty="0">
              <a:solidFill>
                <a:schemeClr val="bg1">
                  <a:lumMod val="75000"/>
                </a:schemeClr>
              </a:solidFill>
            </a:endParaRPr>
          </a:p>
        </p:txBody>
      </p:sp>
      <p:pic>
        <p:nvPicPr>
          <p:cNvPr id="7" name="Picture 6">
            <a:extLst>
              <a:ext uri="{FF2B5EF4-FFF2-40B4-BE49-F238E27FC236}">
                <a16:creationId xmlns:a16="http://schemas.microsoft.com/office/drawing/2014/main" id="{B827A8C0-5C8A-4F72-9901-A2A2DCF551CB}"/>
              </a:ext>
            </a:extLst>
          </p:cNvPr>
          <p:cNvPicPr>
            <a:picLocks noChangeAspect="1"/>
          </p:cNvPicPr>
          <p:nvPr/>
        </p:nvPicPr>
        <p:blipFill>
          <a:blip r:embed="rId3"/>
          <a:stretch>
            <a:fillRect/>
          </a:stretch>
        </p:blipFill>
        <p:spPr>
          <a:xfrm>
            <a:off x="2907505" y="1298100"/>
            <a:ext cx="6376985" cy="3058476"/>
          </a:xfrm>
          <a:prstGeom prst="rect">
            <a:avLst/>
          </a:prstGeom>
          <a:ln w="12700">
            <a:solidFill>
              <a:schemeClr val="tx1"/>
            </a:solidFill>
          </a:ln>
        </p:spPr>
      </p:pic>
    </p:spTree>
    <p:extLst>
      <p:ext uri="{BB962C8B-B14F-4D97-AF65-F5344CB8AC3E}">
        <p14:creationId xmlns:p14="http://schemas.microsoft.com/office/powerpoint/2010/main" val="285083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Presentations</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r>
              <a:rPr lang="en-US" sz="2000" dirty="0"/>
              <a:t>Klump – Jordan (Elmer)</a:t>
            </a:r>
          </a:p>
          <a:p>
            <a:pPr marL="457200" lvl="1" indent="0">
              <a:spcBef>
                <a:spcPts val="1200"/>
              </a:spcBef>
              <a:buNone/>
            </a:pPr>
            <a:r>
              <a:rPr lang="en-US" sz="2000" dirty="0"/>
              <a:t>Software Product Licensing – Marissa (Koronkiewicz) </a:t>
            </a:r>
          </a:p>
          <a:p>
            <a:pPr marL="457200" lvl="1" indent="0">
              <a:spcBef>
                <a:spcPts val="1200"/>
              </a:spcBef>
              <a:buNone/>
            </a:pPr>
            <a:r>
              <a:rPr lang="en-US" sz="2000" dirty="0"/>
              <a:t>Web RTC – Jace Horner</a:t>
            </a:r>
          </a:p>
          <a:p>
            <a:pPr marL="457200" lvl="1" indent="0">
              <a:spcBef>
                <a:spcPts val="1200"/>
              </a:spcBef>
              <a:buNone/>
            </a:pPr>
            <a:r>
              <a:rPr lang="en-US" sz="2000" dirty="0"/>
              <a:t>Software Product Licensing – Julian (Moses)…  Thursday</a:t>
            </a:r>
          </a:p>
          <a:p>
            <a:pPr marL="457200" lvl="1" indent="0">
              <a:spcBef>
                <a:spcPts val="1200"/>
              </a:spcBef>
              <a:buNone/>
            </a:pPr>
            <a:endParaRPr lang="en-US" sz="2000" dirty="0"/>
          </a:p>
          <a:p>
            <a:pPr marL="457200" lvl="1" indent="0">
              <a:spcBef>
                <a:spcPts val="1200"/>
              </a:spcBef>
              <a:buNone/>
            </a:pPr>
            <a:endParaRPr lang="en-US" sz="2000" u="sng" dirty="0"/>
          </a:p>
        </p:txBody>
      </p:sp>
    </p:spTree>
    <p:extLst>
      <p:ext uri="{BB962C8B-B14F-4D97-AF65-F5344CB8AC3E}">
        <p14:creationId xmlns:p14="http://schemas.microsoft.com/office/powerpoint/2010/main" val="1978639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3354</TotalTime>
  <Words>3072</Words>
  <Application>Microsoft Office PowerPoint</Application>
  <PresentationFormat>Widescreen</PresentationFormat>
  <Paragraphs>272</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Software Engineering Session: Sprint 7 Session 3 Instructor: Eric Pogue</vt:lpstr>
      <vt:lpstr>Roles and Schedule</vt:lpstr>
      <vt:lpstr>Sprint 7 Product Backlog</vt:lpstr>
      <vt:lpstr>Team the “Klump” Product</vt:lpstr>
      <vt:lpstr>The Klump Tutorial</vt:lpstr>
      <vt:lpstr>Scrum-of-Scrums Report-out</vt:lpstr>
      <vt:lpstr>Product Team Q&amp;A Session: Klump Requirements</vt:lpstr>
      <vt:lpstr>Demos, Presentations, and Roles Review</vt:lpstr>
      <vt:lpstr>Presentations</vt:lpstr>
      <vt:lpstr>Sprint 8 Preparation </vt:lpstr>
      <vt:lpstr>Sprint 8</vt:lpstr>
      <vt:lpstr>Final Project</vt:lpstr>
      <vt:lpstr>Final Project Proposals Schedule for Thursday, April 19</vt:lpstr>
      <vt:lpstr>Lab: Klump Tutorial… as time allows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291</cp:revision>
  <cp:lastPrinted>2018-04-12T12:59:16Z</cp:lastPrinted>
  <dcterms:created xsi:type="dcterms:W3CDTF">2017-08-24T13:36:27Z</dcterms:created>
  <dcterms:modified xsi:type="dcterms:W3CDTF">2018-04-17T13:41:25Z</dcterms:modified>
</cp:coreProperties>
</file>