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7" r:id="rId2"/>
    <p:sldId id="413" r:id="rId3"/>
    <p:sldId id="430" r:id="rId4"/>
    <p:sldId id="329" r:id="rId5"/>
    <p:sldId id="433" r:id="rId6"/>
    <p:sldId id="436" r:id="rId7"/>
    <p:sldId id="437" r:id="rId8"/>
    <p:sldId id="421" r:id="rId9"/>
    <p:sldId id="438" r:id="rId10"/>
    <p:sldId id="442" r:id="rId11"/>
    <p:sldId id="441" r:id="rId12"/>
    <p:sldId id="408" r:id="rId13"/>
    <p:sldId id="263" r:id="rId14"/>
    <p:sldId id="439" r:id="rId15"/>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8" autoAdjust="0"/>
    <p:restoredTop sz="77365" autoAdjust="0"/>
  </p:normalViewPr>
  <p:slideViewPr>
    <p:cSldViewPr snapToGrid="0">
      <p:cViewPr varScale="1">
        <p:scale>
          <a:sx n="201" d="100"/>
          <a:sy n="201" d="100"/>
        </p:scale>
        <p:origin x="1320" y="17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6434"/>
          </a:xfrm>
          <a:prstGeom prst="rect">
            <a:avLst/>
          </a:prstGeom>
        </p:spPr>
        <p:txBody>
          <a:bodyPr vert="horz" lIns="93164" tIns="46582" rIns="93164" bIns="46582" rtlCol="0"/>
          <a:lstStyle>
            <a:lvl1pPr algn="l">
              <a:defRPr sz="1200"/>
            </a:lvl1pPr>
          </a:lstStyle>
          <a:p>
            <a:endParaRPr lang="en-US"/>
          </a:p>
        </p:txBody>
      </p:sp>
      <p:sp>
        <p:nvSpPr>
          <p:cNvPr id="3" name="Date Placeholder 2"/>
          <p:cNvSpPr>
            <a:spLocks noGrp="1"/>
          </p:cNvSpPr>
          <p:nvPr>
            <p:ph type="dt" idx="1"/>
          </p:nvPr>
        </p:nvSpPr>
        <p:spPr>
          <a:xfrm>
            <a:off x="3970938" y="1"/>
            <a:ext cx="3037840" cy="466434"/>
          </a:xfrm>
          <a:prstGeom prst="rect">
            <a:avLst/>
          </a:prstGeom>
        </p:spPr>
        <p:txBody>
          <a:bodyPr vert="horz" lIns="93164" tIns="46582" rIns="93164" bIns="46582" rtlCol="0"/>
          <a:lstStyle>
            <a:lvl1pPr algn="r">
              <a:defRPr sz="1200"/>
            </a:lvl1pPr>
          </a:lstStyle>
          <a:p>
            <a:fld id="{1CF91C02-A59E-4778-8D4F-4840DBBEFA68}" type="datetimeFigureOut">
              <a:rPr lang="en-US" smtClean="0"/>
              <a:t>4/19/2018</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64" tIns="46582" rIns="93164" bIns="46582"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64" tIns="46582" rIns="93164" bIns="46582"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8"/>
            <a:ext cx="3037840" cy="466433"/>
          </a:xfrm>
          <a:prstGeom prst="rect">
            <a:avLst/>
          </a:prstGeom>
        </p:spPr>
        <p:txBody>
          <a:bodyPr vert="horz" lIns="93164" tIns="46582" rIns="93164" bIns="46582"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8"/>
            <a:ext cx="3037840" cy="466433"/>
          </a:xfrm>
          <a:prstGeom prst="rect">
            <a:avLst/>
          </a:prstGeom>
        </p:spPr>
        <p:txBody>
          <a:bodyPr vert="horz" lIns="93164" tIns="46582" rIns="93164" bIns="46582" rtlCol="0" anchor="b"/>
          <a:lstStyle>
            <a:lvl1pPr algn="r">
              <a:defRPr sz="1200"/>
            </a:lvl1pPr>
          </a:lstStyle>
          <a:p>
            <a:fld id="{23B99BB9-C7F6-43B3-A122-46088ABB36FB}" type="slidenum">
              <a:rPr lang="en-US" smtClean="0"/>
              <a:t>‹#›</a:t>
            </a:fld>
            <a:endParaRPr lang="en-US"/>
          </a:p>
        </p:txBody>
      </p:sp>
    </p:spTree>
    <p:extLst>
      <p:ext uri="{BB962C8B-B14F-4D97-AF65-F5344CB8AC3E}">
        <p14:creationId xmlns:p14="http://schemas.microsoft.com/office/powerpoint/2010/main" val="1826948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Demos &amp; Presentations: UI Team, Quinn, Juan, Alex</a:t>
            </a:r>
          </a:p>
        </p:txBody>
      </p:sp>
      <p:sp>
        <p:nvSpPr>
          <p:cNvPr id="4" name="Slide Number Placeholder 3"/>
          <p:cNvSpPr>
            <a:spLocks noGrp="1"/>
          </p:cNvSpPr>
          <p:nvPr>
            <p:ph type="sldNum" sz="quarter" idx="10"/>
          </p:nvPr>
        </p:nvSpPr>
        <p:spPr/>
        <p:txBody>
          <a:bodyPr/>
          <a:lstStyle/>
          <a:p>
            <a:fld id="{23B99BB9-C7F6-43B3-A122-46088ABB36FB}" type="slidenum">
              <a:rPr lang="en-US" smtClean="0"/>
              <a:t>1</a:t>
            </a:fld>
            <a:endParaRPr lang="en-US"/>
          </a:p>
        </p:txBody>
      </p:sp>
    </p:spTree>
    <p:extLst>
      <p:ext uri="{BB962C8B-B14F-4D97-AF65-F5344CB8AC3E}">
        <p14:creationId xmlns:p14="http://schemas.microsoft.com/office/powerpoint/2010/main" val="21429119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11</a:t>
            </a:fld>
            <a:endParaRPr lang="en-US"/>
          </a:p>
        </p:txBody>
      </p:sp>
    </p:spTree>
    <p:extLst>
      <p:ext uri="{BB962C8B-B14F-4D97-AF65-F5344CB8AC3E}">
        <p14:creationId xmlns:p14="http://schemas.microsoft.com/office/powerpoint/2010/main" val="22984065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UI Team meet and prepare to Present or Demo UI Design for Klump</a:t>
            </a:r>
          </a:p>
        </p:txBody>
      </p:sp>
      <p:sp>
        <p:nvSpPr>
          <p:cNvPr id="4" name="Slide Number Placeholder 3"/>
          <p:cNvSpPr>
            <a:spLocks noGrp="1"/>
          </p:cNvSpPr>
          <p:nvPr>
            <p:ph type="sldNum" sz="quarter" idx="10"/>
          </p:nvPr>
        </p:nvSpPr>
        <p:spPr/>
        <p:txBody>
          <a:bodyPr/>
          <a:lstStyle/>
          <a:p>
            <a:fld id="{5394DE12-7B9B-46AA-AC19-C30A49928B9B}" type="slidenum">
              <a:rPr lang="en-US" smtClean="0"/>
              <a:t>12</a:t>
            </a:fld>
            <a:endParaRPr lang="en-US" dirty="0"/>
          </a:p>
        </p:txBody>
      </p:sp>
    </p:spTree>
    <p:extLst>
      <p:ext uri="{BB962C8B-B14F-4D97-AF65-F5344CB8AC3E}">
        <p14:creationId xmlns:p14="http://schemas.microsoft.com/office/powerpoint/2010/main" val="42268047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13</a:t>
            </a:fld>
            <a:endParaRPr lang="en-US" dirty="0"/>
          </a:p>
        </p:txBody>
      </p:sp>
    </p:spTree>
    <p:extLst>
      <p:ext uri="{BB962C8B-B14F-4D97-AF65-F5344CB8AC3E}">
        <p14:creationId xmlns:p14="http://schemas.microsoft.com/office/powerpoint/2010/main" val="38507769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578"/>
              </a:spcBef>
              <a:spcAft>
                <a:spcPts val="0"/>
              </a:spcAft>
              <a:buClrTx/>
              <a:buSzTx/>
              <a:buFont typeface="+mj-lt"/>
              <a:buNone/>
              <a:tabLst/>
              <a:defRPr/>
            </a:pPr>
            <a:r>
              <a:rPr lang="en-US" sz="1800" dirty="0"/>
              <a:t>… the test questions will be similar to the questions from the Quizzes. The test will be limited to 50 minutes and you will not have access to notes or other resources.</a:t>
            </a:r>
          </a:p>
          <a:p>
            <a:pPr marL="440695" indent="-440695">
              <a:spcBef>
                <a:spcPts val="578"/>
              </a:spcBef>
              <a:buFont typeface="+mj-lt"/>
              <a:buAutoNum type="arabicPeriod"/>
            </a:pPr>
            <a:endParaRPr lang="en-US" sz="1700" dirty="0"/>
          </a:p>
          <a:p>
            <a:pPr marL="440695" indent="-440695">
              <a:spcBef>
                <a:spcPts val="578"/>
              </a:spcBef>
              <a:buFont typeface="+mj-lt"/>
              <a:buAutoNum type="arabicPeriod"/>
            </a:pPr>
            <a:endParaRPr lang="en-US" sz="1700" dirty="0"/>
          </a:p>
          <a:p>
            <a:pPr marL="440695" indent="-440695">
              <a:spcBef>
                <a:spcPts val="578"/>
              </a:spcBef>
              <a:buFont typeface="+mj-lt"/>
              <a:buAutoNum type="arabicPeriod"/>
            </a:pPr>
            <a:r>
              <a:rPr lang="en-US" sz="1700" dirty="0"/>
              <a:t>As a </a:t>
            </a:r>
            <a:r>
              <a:rPr lang="en-US" sz="1700" u="sng" dirty="0"/>
              <a:t>Class</a:t>
            </a:r>
            <a:r>
              <a:rPr lang="en-US" sz="1700" dirty="0"/>
              <a:t> commit each </a:t>
            </a:r>
            <a:r>
              <a:rPr lang="en-US" sz="1700" u="sng" dirty="0"/>
              <a:t>Team</a:t>
            </a:r>
            <a:r>
              <a:rPr lang="en-US" sz="1700" dirty="0"/>
              <a:t> to research, discuss, and present at least one of the following topics:</a:t>
            </a:r>
          </a:p>
          <a:p>
            <a:pPr marL="771216" lvl="1" indent="-330521">
              <a:buFont typeface="+mj-lt"/>
              <a:buAutoNum type="alphaLcParenR"/>
            </a:pPr>
            <a:r>
              <a:rPr lang="en-US" sz="1300" dirty="0"/>
              <a:t>Databases on Azure including “Azure tables vs Azure MongoDB vs Azure other DBs”**</a:t>
            </a:r>
          </a:p>
          <a:p>
            <a:pPr marL="771216" lvl="1" indent="-330521">
              <a:buFont typeface="+mj-lt"/>
              <a:buAutoNum type="alphaLcParenR"/>
            </a:pPr>
            <a:r>
              <a:rPr lang="en-US" sz="1300" dirty="0"/>
              <a:t>Cloud/Azure based Authentication/Authorization services and who they could be integrated into a NodeJS based application*</a:t>
            </a:r>
          </a:p>
          <a:p>
            <a:pPr marL="771216" lvl="1" indent="-330521">
              <a:buFont typeface="+mj-lt"/>
              <a:buAutoNum type="alphaLcParenR"/>
            </a:pPr>
            <a:r>
              <a:rPr lang="en-US" sz="1300" dirty="0"/>
              <a:t>JavaScript and NodeJS  with a focus on Azure and including the best Internet based tutorials and/or books on the topic</a:t>
            </a:r>
          </a:p>
          <a:p>
            <a:pPr marL="771216" lvl="1" indent="-330521">
              <a:buFont typeface="+mj-lt"/>
              <a:buAutoNum type="alphaLcParenR"/>
            </a:pPr>
            <a:r>
              <a:rPr lang="en-US" sz="1300" dirty="0"/>
              <a:t>SaaS Frameworks including “MEAN vs LAMP vs Ruby on Rails”</a:t>
            </a:r>
          </a:p>
          <a:p>
            <a:pPr marL="771216" lvl="1" indent="-330521">
              <a:buFont typeface="+mj-lt"/>
              <a:buAutoNum type="alphaLcParenR"/>
            </a:pPr>
            <a:r>
              <a:rPr lang="en-US" sz="1300" dirty="0"/>
              <a:t>Service Oriented Architectures including “Web Services and SOAP/WSAD vs REST vs Sockets”</a:t>
            </a:r>
          </a:p>
          <a:p>
            <a:pPr marL="771216" lvl="1" indent="-330521">
              <a:buFont typeface="+mj-lt"/>
              <a:buAutoNum type="alphaLcParenR"/>
            </a:pPr>
            <a:r>
              <a:rPr lang="en-US" sz="1300" dirty="0"/>
              <a:t>SaaS Client Frameworks including “HTML/JavaScript vs AngularJS vs Angular2 vs React vs others”</a:t>
            </a:r>
          </a:p>
          <a:p>
            <a:pPr marL="771216" lvl="1" indent="-330521">
              <a:buFont typeface="+mj-lt"/>
              <a:buAutoNum type="alphaLcParenR"/>
            </a:pPr>
            <a:r>
              <a:rPr lang="en-US" sz="1300" dirty="0"/>
              <a:t>File Formats including “HTML vs XML vs JSON vs Key/Value Pair Text Files”</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14</a:t>
            </a:fld>
            <a:endParaRPr lang="en-US"/>
          </a:p>
        </p:txBody>
      </p:sp>
    </p:spTree>
    <p:extLst>
      <p:ext uri="{BB962C8B-B14F-4D97-AF65-F5344CB8AC3E}">
        <p14:creationId xmlns:p14="http://schemas.microsoft.com/office/powerpoint/2010/main" val="2082499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578"/>
              </a:spcBef>
              <a:spcAft>
                <a:spcPts val="0"/>
              </a:spcAft>
              <a:buClrTx/>
              <a:buSzTx/>
              <a:buFont typeface="+mj-lt"/>
              <a:buNone/>
              <a:tabLst/>
              <a:defRPr/>
            </a:pPr>
            <a:r>
              <a:rPr lang="en-US" sz="1800" dirty="0"/>
              <a:t>… the test questions will be similar to the questions from the Quizzes. The test will be limited to 50 minutes and you will not have access to notes or other resources.</a:t>
            </a:r>
          </a:p>
          <a:p>
            <a:pPr marL="440695" indent="-440695">
              <a:spcBef>
                <a:spcPts val="578"/>
              </a:spcBef>
              <a:buFont typeface="+mj-lt"/>
              <a:buAutoNum type="arabicPeriod"/>
            </a:pPr>
            <a:endParaRPr lang="en-US" sz="1700" dirty="0"/>
          </a:p>
          <a:p>
            <a:pPr marL="440695" indent="-440695">
              <a:spcBef>
                <a:spcPts val="578"/>
              </a:spcBef>
              <a:buFont typeface="+mj-lt"/>
              <a:buAutoNum type="arabicPeriod"/>
            </a:pPr>
            <a:endParaRPr lang="en-US" sz="1700" dirty="0"/>
          </a:p>
          <a:p>
            <a:pPr marL="440695" indent="-440695">
              <a:spcBef>
                <a:spcPts val="578"/>
              </a:spcBef>
              <a:buFont typeface="+mj-lt"/>
              <a:buAutoNum type="arabicPeriod"/>
            </a:pPr>
            <a:r>
              <a:rPr lang="en-US" sz="1700" dirty="0"/>
              <a:t>As a </a:t>
            </a:r>
            <a:r>
              <a:rPr lang="en-US" sz="1700" u="sng" dirty="0"/>
              <a:t>Class</a:t>
            </a:r>
            <a:r>
              <a:rPr lang="en-US" sz="1700" dirty="0"/>
              <a:t> commit each </a:t>
            </a:r>
            <a:r>
              <a:rPr lang="en-US" sz="1700" u="sng" dirty="0"/>
              <a:t>Team</a:t>
            </a:r>
            <a:r>
              <a:rPr lang="en-US" sz="1700" dirty="0"/>
              <a:t> to research, discuss, and present at least one of the following topics:</a:t>
            </a:r>
          </a:p>
          <a:p>
            <a:pPr marL="771216" lvl="1" indent="-330521">
              <a:buFont typeface="+mj-lt"/>
              <a:buAutoNum type="alphaLcParenR"/>
            </a:pPr>
            <a:r>
              <a:rPr lang="en-US" sz="1300" dirty="0"/>
              <a:t>Databases on Azure including “Azure tables vs Azure MongoDB vs Azure other DBs”**</a:t>
            </a:r>
          </a:p>
          <a:p>
            <a:pPr marL="771216" lvl="1" indent="-330521">
              <a:buFont typeface="+mj-lt"/>
              <a:buAutoNum type="alphaLcParenR"/>
            </a:pPr>
            <a:r>
              <a:rPr lang="en-US" sz="1300" dirty="0"/>
              <a:t>Cloud/Azure based Authentication/Authorization services and who they could be integrated into a NodeJS based application*</a:t>
            </a:r>
          </a:p>
          <a:p>
            <a:pPr marL="771216" lvl="1" indent="-330521">
              <a:buFont typeface="+mj-lt"/>
              <a:buAutoNum type="alphaLcParenR"/>
            </a:pPr>
            <a:r>
              <a:rPr lang="en-US" sz="1300" dirty="0"/>
              <a:t>JavaScript and NodeJS  with a focus on Azure and including the best Internet based tutorials and/or books on the topic</a:t>
            </a:r>
          </a:p>
          <a:p>
            <a:pPr marL="771216" lvl="1" indent="-330521">
              <a:buFont typeface="+mj-lt"/>
              <a:buAutoNum type="alphaLcParenR"/>
            </a:pPr>
            <a:r>
              <a:rPr lang="en-US" sz="1300" dirty="0"/>
              <a:t>SaaS Frameworks including “MEAN vs LAMP vs Ruby on Rails”</a:t>
            </a:r>
          </a:p>
          <a:p>
            <a:pPr marL="771216" lvl="1" indent="-330521">
              <a:buFont typeface="+mj-lt"/>
              <a:buAutoNum type="alphaLcParenR"/>
            </a:pPr>
            <a:r>
              <a:rPr lang="en-US" sz="1300" dirty="0"/>
              <a:t>Service Oriented Architectures including “Web Services and SOAP/WSAD vs REST vs Sockets”</a:t>
            </a:r>
          </a:p>
          <a:p>
            <a:pPr marL="771216" lvl="1" indent="-330521">
              <a:buFont typeface="+mj-lt"/>
              <a:buAutoNum type="alphaLcParenR"/>
            </a:pPr>
            <a:r>
              <a:rPr lang="en-US" sz="1300" dirty="0"/>
              <a:t>SaaS Client Frameworks including “HTML/JavaScript vs AngularJS vs Angular2 vs React vs others”</a:t>
            </a:r>
          </a:p>
          <a:p>
            <a:pPr marL="771216" lvl="1" indent="-330521">
              <a:buFont typeface="+mj-lt"/>
              <a:buAutoNum type="alphaLcParenR"/>
            </a:pPr>
            <a:r>
              <a:rPr lang="en-US" sz="1300" dirty="0"/>
              <a:t>File Formats including “HTML vs XML vs JSON vs Key/Value Pair Text Files”</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2</a:t>
            </a:fld>
            <a:endParaRPr lang="en-US"/>
          </a:p>
        </p:txBody>
      </p:sp>
    </p:spTree>
    <p:extLst>
      <p:ext uri="{BB962C8B-B14F-4D97-AF65-F5344CB8AC3E}">
        <p14:creationId xmlns:p14="http://schemas.microsoft.com/office/powerpoint/2010/main" val="26055499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578"/>
              </a:spcBef>
              <a:spcAft>
                <a:spcPts val="0"/>
              </a:spcAft>
              <a:buClrTx/>
              <a:buSzTx/>
              <a:buFont typeface="+mj-lt"/>
              <a:buNone/>
              <a:tabLst/>
              <a:defRPr/>
            </a:pPr>
            <a:r>
              <a:rPr lang="en-US" sz="1800" dirty="0"/>
              <a:t>… the test questions will be similar to the questions from the Quizzes. The test will be limited to 50 minutes and you will not have access to notes or other resources.</a:t>
            </a:r>
          </a:p>
          <a:p>
            <a:pPr marL="440695" indent="-440695">
              <a:spcBef>
                <a:spcPts val="578"/>
              </a:spcBef>
              <a:buFont typeface="+mj-lt"/>
              <a:buAutoNum type="arabicPeriod"/>
            </a:pPr>
            <a:endParaRPr lang="en-US" sz="1700" dirty="0"/>
          </a:p>
          <a:p>
            <a:pPr marL="440695" indent="-440695">
              <a:spcBef>
                <a:spcPts val="578"/>
              </a:spcBef>
              <a:buFont typeface="+mj-lt"/>
              <a:buAutoNum type="arabicPeriod"/>
            </a:pPr>
            <a:endParaRPr lang="en-US" sz="1700" dirty="0"/>
          </a:p>
          <a:p>
            <a:pPr marL="440695" indent="-440695">
              <a:spcBef>
                <a:spcPts val="578"/>
              </a:spcBef>
              <a:buFont typeface="+mj-lt"/>
              <a:buAutoNum type="arabicPeriod"/>
            </a:pPr>
            <a:r>
              <a:rPr lang="en-US" sz="1700" dirty="0"/>
              <a:t>As a </a:t>
            </a:r>
            <a:r>
              <a:rPr lang="en-US" sz="1700" u="sng" dirty="0"/>
              <a:t>Class</a:t>
            </a:r>
            <a:r>
              <a:rPr lang="en-US" sz="1700" dirty="0"/>
              <a:t> commit each </a:t>
            </a:r>
            <a:r>
              <a:rPr lang="en-US" sz="1700" u="sng" dirty="0"/>
              <a:t>Team</a:t>
            </a:r>
            <a:r>
              <a:rPr lang="en-US" sz="1700" dirty="0"/>
              <a:t> to research, discuss, and present at least one of the following topics:</a:t>
            </a:r>
          </a:p>
          <a:p>
            <a:pPr marL="771216" lvl="1" indent="-330521">
              <a:buFont typeface="+mj-lt"/>
              <a:buAutoNum type="alphaLcParenR"/>
            </a:pPr>
            <a:r>
              <a:rPr lang="en-US" sz="1300" dirty="0"/>
              <a:t>Databases on Azure including “Azure tables vs Azure MongoDB vs Azure other DBs”**</a:t>
            </a:r>
          </a:p>
          <a:p>
            <a:pPr marL="771216" lvl="1" indent="-330521">
              <a:buFont typeface="+mj-lt"/>
              <a:buAutoNum type="alphaLcParenR"/>
            </a:pPr>
            <a:r>
              <a:rPr lang="en-US" sz="1300" dirty="0"/>
              <a:t>Cloud/Azure based Authentication/Authorization services and who they could be integrated into a NodeJS based application*</a:t>
            </a:r>
          </a:p>
          <a:p>
            <a:pPr marL="771216" lvl="1" indent="-330521">
              <a:buFont typeface="+mj-lt"/>
              <a:buAutoNum type="alphaLcParenR"/>
            </a:pPr>
            <a:r>
              <a:rPr lang="en-US" sz="1300" dirty="0"/>
              <a:t>JavaScript and NodeJS  with a focus on Azure and including the best Internet based tutorials and/or books on the topic</a:t>
            </a:r>
          </a:p>
          <a:p>
            <a:pPr marL="771216" lvl="1" indent="-330521">
              <a:buFont typeface="+mj-lt"/>
              <a:buAutoNum type="alphaLcParenR"/>
            </a:pPr>
            <a:r>
              <a:rPr lang="en-US" sz="1300" dirty="0"/>
              <a:t>SaaS Frameworks including “MEAN vs LAMP vs Ruby on Rails”</a:t>
            </a:r>
          </a:p>
          <a:p>
            <a:pPr marL="771216" lvl="1" indent="-330521">
              <a:buFont typeface="+mj-lt"/>
              <a:buAutoNum type="alphaLcParenR"/>
            </a:pPr>
            <a:r>
              <a:rPr lang="en-US" sz="1300" dirty="0"/>
              <a:t>Service Oriented Architectures including “Web Services and SOAP/WSAD vs REST vs Sockets”</a:t>
            </a:r>
          </a:p>
          <a:p>
            <a:pPr marL="771216" lvl="1" indent="-330521">
              <a:buFont typeface="+mj-lt"/>
              <a:buAutoNum type="alphaLcParenR"/>
            </a:pPr>
            <a:r>
              <a:rPr lang="en-US" sz="1300" dirty="0"/>
              <a:t>SaaS Client Frameworks including “HTML/JavaScript vs AngularJS vs Angular2 vs React vs others”</a:t>
            </a:r>
          </a:p>
          <a:p>
            <a:pPr marL="771216" lvl="1" indent="-330521">
              <a:buFont typeface="+mj-lt"/>
              <a:buAutoNum type="alphaLcParenR"/>
            </a:pPr>
            <a:r>
              <a:rPr lang="en-US" sz="1300" dirty="0"/>
              <a:t>File Formats including “HTML vs XML vs JSON vs Key/Value Pair Text Files”</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3</a:t>
            </a:fld>
            <a:endParaRPr lang="en-US"/>
          </a:p>
        </p:txBody>
      </p:sp>
    </p:spTree>
    <p:extLst>
      <p:ext uri="{BB962C8B-B14F-4D97-AF65-F5344CB8AC3E}">
        <p14:creationId xmlns:p14="http://schemas.microsoft.com/office/powerpoint/2010/main" val="23471186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578"/>
              </a:spcBef>
              <a:spcAft>
                <a:spcPts val="0"/>
              </a:spcAft>
              <a:buClrTx/>
              <a:buSzTx/>
              <a:buFont typeface="+mj-lt"/>
              <a:buNone/>
              <a:tabLst/>
              <a:defRPr/>
            </a:pPr>
            <a:r>
              <a:rPr lang="en-US" sz="1800" dirty="0"/>
              <a:t>… the test questions will be similar to the questions from the Quizzes. The test will be limited to 50 minutes and you will not have access to notes or other resources.</a:t>
            </a:r>
          </a:p>
          <a:p>
            <a:pPr marL="440695" indent="-440695">
              <a:spcBef>
                <a:spcPts val="578"/>
              </a:spcBef>
              <a:buFont typeface="+mj-lt"/>
              <a:buAutoNum type="arabicPeriod"/>
            </a:pPr>
            <a:endParaRPr lang="en-US" sz="1700" dirty="0"/>
          </a:p>
          <a:p>
            <a:pPr marL="440695" indent="-440695">
              <a:spcBef>
                <a:spcPts val="578"/>
              </a:spcBef>
              <a:buFont typeface="+mj-lt"/>
              <a:buAutoNum type="arabicPeriod"/>
            </a:pPr>
            <a:endParaRPr lang="en-US" sz="1700" dirty="0"/>
          </a:p>
          <a:p>
            <a:pPr marL="440695" indent="-440695">
              <a:spcBef>
                <a:spcPts val="578"/>
              </a:spcBef>
              <a:buFont typeface="+mj-lt"/>
              <a:buAutoNum type="arabicPeriod"/>
            </a:pPr>
            <a:r>
              <a:rPr lang="en-US" sz="1700" dirty="0"/>
              <a:t>As a </a:t>
            </a:r>
            <a:r>
              <a:rPr lang="en-US" sz="1700" u="sng" dirty="0"/>
              <a:t>Class</a:t>
            </a:r>
            <a:r>
              <a:rPr lang="en-US" sz="1700" dirty="0"/>
              <a:t> commit each </a:t>
            </a:r>
            <a:r>
              <a:rPr lang="en-US" sz="1700" u="sng" dirty="0"/>
              <a:t>Team</a:t>
            </a:r>
            <a:r>
              <a:rPr lang="en-US" sz="1700" dirty="0"/>
              <a:t> to research, discuss, and present at least one of the following topics:</a:t>
            </a:r>
          </a:p>
          <a:p>
            <a:pPr marL="771216" lvl="1" indent="-330521">
              <a:buFont typeface="+mj-lt"/>
              <a:buAutoNum type="alphaLcParenR"/>
            </a:pPr>
            <a:r>
              <a:rPr lang="en-US" sz="1300" dirty="0"/>
              <a:t>Databases on Azure including “Azure tables vs Azure MongoDB vs Azure other DBs”**</a:t>
            </a:r>
          </a:p>
          <a:p>
            <a:pPr marL="771216" lvl="1" indent="-330521">
              <a:buFont typeface="+mj-lt"/>
              <a:buAutoNum type="alphaLcParenR"/>
            </a:pPr>
            <a:r>
              <a:rPr lang="en-US" sz="1300" dirty="0"/>
              <a:t>Cloud/Azure based Authentication/Authorization services and who they could be integrated into a NodeJS based application*</a:t>
            </a:r>
          </a:p>
          <a:p>
            <a:pPr marL="771216" lvl="1" indent="-330521">
              <a:buFont typeface="+mj-lt"/>
              <a:buAutoNum type="alphaLcParenR"/>
            </a:pPr>
            <a:r>
              <a:rPr lang="en-US" sz="1300" dirty="0"/>
              <a:t>JavaScript and NodeJS  with a focus on Azure and including the best Internet based tutorials and/or books on the topic</a:t>
            </a:r>
          </a:p>
          <a:p>
            <a:pPr marL="771216" lvl="1" indent="-330521">
              <a:buFont typeface="+mj-lt"/>
              <a:buAutoNum type="alphaLcParenR"/>
            </a:pPr>
            <a:r>
              <a:rPr lang="en-US" sz="1300" dirty="0"/>
              <a:t>SaaS Frameworks including “MEAN vs LAMP vs Ruby on Rails”</a:t>
            </a:r>
          </a:p>
          <a:p>
            <a:pPr marL="771216" lvl="1" indent="-330521">
              <a:buFont typeface="+mj-lt"/>
              <a:buAutoNum type="alphaLcParenR"/>
            </a:pPr>
            <a:r>
              <a:rPr lang="en-US" sz="1300" dirty="0"/>
              <a:t>Service Oriented Architectures including “Web Services and SOAP/WSAD vs REST vs Sockets”</a:t>
            </a:r>
          </a:p>
          <a:p>
            <a:pPr marL="771216" lvl="1" indent="-330521">
              <a:buFont typeface="+mj-lt"/>
              <a:buAutoNum type="alphaLcParenR"/>
            </a:pPr>
            <a:r>
              <a:rPr lang="en-US" sz="1300" dirty="0"/>
              <a:t>SaaS Client Frameworks including “HTML/JavaScript vs AngularJS vs Angular2 vs React vs others”</a:t>
            </a:r>
          </a:p>
          <a:p>
            <a:pPr marL="771216" lvl="1" indent="-330521">
              <a:buFont typeface="+mj-lt"/>
              <a:buAutoNum type="alphaLcParenR"/>
            </a:pPr>
            <a:r>
              <a:rPr lang="en-US" sz="1300" dirty="0"/>
              <a:t>File Formats including “HTML vs XML vs JSON vs Key/Value Pair Text Files”</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5</a:t>
            </a:fld>
            <a:endParaRPr lang="en-US"/>
          </a:p>
        </p:txBody>
      </p:sp>
    </p:spTree>
    <p:extLst>
      <p:ext uri="{BB962C8B-B14F-4D97-AF65-F5344CB8AC3E}">
        <p14:creationId xmlns:p14="http://schemas.microsoft.com/office/powerpoint/2010/main" val="3102356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6</a:t>
            </a:fld>
            <a:endParaRPr lang="en-US"/>
          </a:p>
        </p:txBody>
      </p:sp>
    </p:spTree>
    <p:extLst>
      <p:ext uri="{BB962C8B-B14F-4D97-AF65-F5344CB8AC3E}">
        <p14:creationId xmlns:p14="http://schemas.microsoft.com/office/powerpoint/2010/main" val="2193967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7</a:t>
            </a:fld>
            <a:endParaRPr lang="en-US"/>
          </a:p>
        </p:txBody>
      </p:sp>
    </p:spTree>
    <p:extLst>
      <p:ext uri="{BB962C8B-B14F-4D97-AF65-F5344CB8AC3E}">
        <p14:creationId xmlns:p14="http://schemas.microsoft.com/office/powerpoint/2010/main" val="11488708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8</a:t>
            </a:fld>
            <a:endParaRPr lang="en-US"/>
          </a:p>
        </p:txBody>
      </p:sp>
    </p:spTree>
    <p:extLst>
      <p:ext uri="{BB962C8B-B14F-4D97-AF65-F5344CB8AC3E}">
        <p14:creationId xmlns:p14="http://schemas.microsoft.com/office/powerpoint/2010/main" val="32503559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UI Team meet and prepare to Present or Demo UI Design for Klump</a:t>
            </a:r>
          </a:p>
        </p:txBody>
      </p:sp>
      <p:sp>
        <p:nvSpPr>
          <p:cNvPr id="4" name="Slide Number Placeholder 3"/>
          <p:cNvSpPr>
            <a:spLocks noGrp="1"/>
          </p:cNvSpPr>
          <p:nvPr>
            <p:ph type="sldNum" sz="quarter" idx="10"/>
          </p:nvPr>
        </p:nvSpPr>
        <p:spPr/>
        <p:txBody>
          <a:bodyPr/>
          <a:lstStyle/>
          <a:p>
            <a:fld id="{5394DE12-7B9B-46AA-AC19-C30A49928B9B}" type="slidenum">
              <a:rPr lang="en-US" smtClean="0"/>
              <a:t>9</a:t>
            </a:fld>
            <a:endParaRPr lang="en-US" dirty="0"/>
          </a:p>
        </p:txBody>
      </p:sp>
    </p:spTree>
    <p:extLst>
      <p:ext uri="{BB962C8B-B14F-4D97-AF65-F5344CB8AC3E}">
        <p14:creationId xmlns:p14="http://schemas.microsoft.com/office/powerpoint/2010/main" val="7671290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578"/>
              </a:spcBef>
              <a:spcAft>
                <a:spcPts val="0"/>
              </a:spcAft>
              <a:buClrTx/>
              <a:buSzTx/>
              <a:buFont typeface="+mj-lt"/>
              <a:buNone/>
              <a:tabLst/>
              <a:defRPr/>
            </a:pPr>
            <a:r>
              <a:rPr lang="en-US" sz="1800" dirty="0"/>
              <a:t>… the test questions will be similar to the questions from the Quizzes. The test will be limited to 50 minutes and you will not have access to notes or other resources.</a:t>
            </a:r>
          </a:p>
          <a:p>
            <a:pPr marL="440695" indent="-440695">
              <a:spcBef>
                <a:spcPts val="578"/>
              </a:spcBef>
              <a:buFont typeface="+mj-lt"/>
              <a:buAutoNum type="arabicPeriod"/>
            </a:pPr>
            <a:endParaRPr lang="en-US" sz="1700" dirty="0"/>
          </a:p>
          <a:p>
            <a:pPr marL="440695" indent="-440695">
              <a:spcBef>
                <a:spcPts val="578"/>
              </a:spcBef>
              <a:buFont typeface="+mj-lt"/>
              <a:buAutoNum type="arabicPeriod"/>
            </a:pPr>
            <a:endParaRPr lang="en-US" sz="1700" dirty="0"/>
          </a:p>
          <a:p>
            <a:pPr marL="440695" indent="-440695">
              <a:spcBef>
                <a:spcPts val="578"/>
              </a:spcBef>
              <a:buFont typeface="+mj-lt"/>
              <a:buAutoNum type="arabicPeriod"/>
            </a:pPr>
            <a:r>
              <a:rPr lang="en-US" sz="1700" dirty="0"/>
              <a:t>As a </a:t>
            </a:r>
            <a:r>
              <a:rPr lang="en-US" sz="1700" u="sng" dirty="0"/>
              <a:t>Class</a:t>
            </a:r>
            <a:r>
              <a:rPr lang="en-US" sz="1700" dirty="0"/>
              <a:t> commit each </a:t>
            </a:r>
            <a:r>
              <a:rPr lang="en-US" sz="1700" u="sng" dirty="0"/>
              <a:t>Team</a:t>
            </a:r>
            <a:r>
              <a:rPr lang="en-US" sz="1700" dirty="0"/>
              <a:t> to research, discuss, and present at least one of the following topics:</a:t>
            </a:r>
          </a:p>
          <a:p>
            <a:pPr marL="771216" lvl="1" indent="-330521">
              <a:buFont typeface="+mj-lt"/>
              <a:buAutoNum type="alphaLcParenR"/>
            </a:pPr>
            <a:r>
              <a:rPr lang="en-US" sz="1300" dirty="0"/>
              <a:t>Databases on Azure including “Azure tables vs Azure MongoDB vs Azure other DBs”**</a:t>
            </a:r>
          </a:p>
          <a:p>
            <a:pPr marL="771216" lvl="1" indent="-330521">
              <a:buFont typeface="+mj-lt"/>
              <a:buAutoNum type="alphaLcParenR"/>
            </a:pPr>
            <a:r>
              <a:rPr lang="en-US" sz="1300" dirty="0"/>
              <a:t>Cloud/Azure based Authentication/Authorization services and who they could be integrated into a NodeJS based application*</a:t>
            </a:r>
          </a:p>
          <a:p>
            <a:pPr marL="771216" lvl="1" indent="-330521">
              <a:buFont typeface="+mj-lt"/>
              <a:buAutoNum type="alphaLcParenR"/>
            </a:pPr>
            <a:r>
              <a:rPr lang="en-US" sz="1300" dirty="0"/>
              <a:t>JavaScript and NodeJS  with a focus on Azure and including the best Internet based tutorials and/or books on the topic</a:t>
            </a:r>
          </a:p>
          <a:p>
            <a:pPr marL="771216" lvl="1" indent="-330521">
              <a:buFont typeface="+mj-lt"/>
              <a:buAutoNum type="alphaLcParenR"/>
            </a:pPr>
            <a:r>
              <a:rPr lang="en-US" sz="1300" dirty="0"/>
              <a:t>SaaS Frameworks including “MEAN vs LAMP vs Ruby on Rails”</a:t>
            </a:r>
          </a:p>
          <a:p>
            <a:pPr marL="771216" lvl="1" indent="-330521">
              <a:buFont typeface="+mj-lt"/>
              <a:buAutoNum type="alphaLcParenR"/>
            </a:pPr>
            <a:r>
              <a:rPr lang="en-US" sz="1300" dirty="0"/>
              <a:t>Service Oriented Architectures including “Web Services and SOAP/WSAD vs REST vs Sockets”</a:t>
            </a:r>
          </a:p>
          <a:p>
            <a:pPr marL="771216" lvl="1" indent="-330521">
              <a:buFont typeface="+mj-lt"/>
              <a:buAutoNum type="alphaLcParenR"/>
            </a:pPr>
            <a:r>
              <a:rPr lang="en-US" sz="1300" dirty="0"/>
              <a:t>SaaS Client Frameworks including “HTML/JavaScript vs AngularJS vs Angular2 vs React vs others”</a:t>
            </a:r>
          </a:p>
          <a:p>
            <a:pPr marL="771216" lvl="1" indent="-330521">
              <a:buFont typeface="+mj-lt"/>
              <a:buAutoNum type="alphaLcParenR"/>
            </a:pPr>
            <a:r>
              <a:rPr lang="en-US" sz="1300" dirty="0"/>
              <a:t>File Formats including “HTML vs XML vs JSON vs Key/Value Pair Text Files”</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10</a:t>
            </a:fld>
            <a:endParaRPr lang="en-US"/>
          </a:p>
        </p:txBody>
      </p:sp>
    </p:spTree>
    <p:extLst>
      <p:ext uri="{BB962C8B-B14F-4D97-AF65-F5344CB8AC3E}">
        <p14:creationId xmlns:p14="http://schemas.microsoft.com/office/powerpoint/2010/main" val="2248552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3C455-831E-4420-AAF5-7B5275339A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71B8BA-2662-420C-93D2-B4A75BECAD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C8C490-A978-448B-B63A-95C0EDBDCDA8}"/>
              </a:ext>
            </a:extLst>
          </p:cNvPr>
          <p:cNvSpPr>
            <a:spLocks noGrp="1"/>
          </p:cNvSpPr>
          <p:nvPr>
            <p:ph type="dt" sz="half" idx="10"/>
          </p:nvPr>
        </p:nvSpPr>
        <p:spPr/>
        <p:txBody>
          <a:bodyPr/>
          <a:lstStyle/>
          <a:p>
            <a:fld id="{5FB62F81-FD80-4AA8-93CA-E835B40BE667}" type="datetimeFigureOut">
              <a:rPr lang="en-US" smtClean="0"/>
              <a:t>4/19/2018</a:t>
            </a:fld>
            <a:endParaRPr lang="en-US"/>
          </a:p>
        </p:txBody>
      </p:sp>
      <p:sp>
        <p:nvSpPr>
          <p:cNvPr id="5" name="Footer Placeholder 4">
            <a:extLst>
              <a:ext uri="{FF2B5EF4-FFF2-40B4-BE49-F238E27FC236}">
                <a16:creationId xmlns:a16="http://schemas.microsoft.com/office/drawing/2014/main" id="{44F91E26-7A64-4211-A939-3860EB4310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D5C404-7D71-40A3-B09F-2957ADFC94AE}"/>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492846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EDF1D-A2D2-4D88-AA76-3736A56135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22D4B26-F186-41D9-AC40-AD9F0210D33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3A0D7B-CF2D-4784-8BF2-4194618BE834}"/>
              </a:ext>
            </a:extLst>
          </p:cNvPr>
          <p:cNvSpPr>
            <a:spLocks noGrp="1"/>
          </p:cNvSpPr>
          <p:nvPr>
            <p:ph type="dt" sz="half" idx="10"/>
          </p:nvPr>
        </p:nvSpPr>
        <p:spPr/>
        <p:txBody>
          <a:bodyPr/>
          <a:lstStyle/>
          <a:p>
            <a:fld id="{5FB62F81-FD80-4AA8-93CA-E835B40BE667}" type="datetimeFigureOut">
              <a:rPr lang="en-US" smtClean="0"/>
              <a:t>4/19/2018</a:t>
            </a:fld>
            <a:endParaRPr lang="en-US"/>
          </a:p>
        </p:txBody>
      </p:sp>
      <p:sp>
        <p:nvSpPr>
          <p:cNvPr id="5" name="Footer Placeholder 4">
            <a:extLst>
              <a:ext uri="{FF2B5EF4-FFF2-40B4-BE49-F238E27FC236}">
                <a16:creationId xmlns:a16="http://schemas.microsoft.com/office/drawing/2014/main" id="{073FDC74-B109-4DE9-9FD1-250BB00A3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DF9BB5-DD53-4702-A8B1-85175D633325}"/>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67302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06A5A5-DB12-437C-AB2F-D0045DBBF6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CEC960-BF96-4F15-9BBF-96B93A65F7B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984198-A49F-4E6C-96F8-F3838E6D662A}"/>
              </a:ext>
            </a:extLst>
          </p:cNvPr>
          <p:cNvSpPr>
            <a:spLocks noGrp="1"/>
          </p:cNvSpPr>
          <p:nvPr>
            <p:ph type="dt" sz="half" idx="10"/>
          </p:nvPr>
        </p:nvSpPr>
        <p:spPr/>
        <p:txBody>
          <a:bodyPr/>
          <a:lstStyle/>
          <a:p>
            <a:fld id="{5FB62F81-FD80-4AA8-93CA-E835B40BE667}" type="datetimeFigureOut">
              <a:rPr lang="en-US" smtClean="0"/>
              <a:t>4/19/2018</a:t>
            </a:fld>
            <a:endParaRPr lang="en-US"/>
          </a:p>
        </p:txBody>
      </p:sp>
      <p:sp>
        <p:nvSpPr>
          <p:cNvPr id="5" name="Footer Placeholder 4">
            <a:extLst>
              <a:ext uri="{FF2B5EF4-FFF2-40B4-BE49-F238E27FC236}">
                <a16:creationId xmlns:a16="http://schemas.microsoft.com/office/drawing/2014/main" id="{86CECD99-4493-400E-92BC-43836113D0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33D996-0A87-4973-B6BA-B5BC97B6F1A1}"/>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445273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65339-DC3D-4046-9ADE-47545BF138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18011A-7CE3-4B35-B259-549F255DA6D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2FC54B-4989-40E0-8190-0064B1BC3271}"/>
              </a:ext>
            </a:extLst>
          </p:cNvPr>
          <p:cNvSpPr>
            <a:spLocks noGrp="1"/>
          </p:cNvSpPr>
          <p:nvPr>
            <p:ph type="dt" sz="half" idx="10"/>
          </p:nvPr>
        </p:nvSpPr>
        <p:spPr/>
        <p:txBody>
          <a:bodyPr/>
          <a:lstStyle/>
          <a:p>
            <a:fld id="{5FB62F81-FD80-4AA8-93CA-E835B40BE667}" type="datetimeFigureOut">
              <a:rPr lang="en-US" smtClean="0"/>
              <a:t>4/19/2018</a:t>
            </a:fld>
            <a:endParaRPr lang="en-US"/>
          </a:p>
        </p:txBody>
      </p:sp>
      <p:sp>
        <p:nvSpPr>
          <p:cNvPr id="5" name="Footer Placeholder 4">
            <a:extLst>
              <a:ext uri="{FF2B5EF4-FFF2-40B4-BE49-F238E27FC236}">
                <a16:creationId xmlns:a16="http://schemas.microsoft.com/office/drawing/2014/main" id="{269D177F-3853-4918-9396-8DB6C6AF0D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E018FD-DCA7-4785-B30E-816703C003F0}"/>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4257018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6C051-F98C-4AF9-8AEF-875A24CB5A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F1CD024-06EC-4A93-8CC6-216C90D0E0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10D3C9A-8421-4C3E-8B4A-FCFB60601267}"/>
              </a:ext>
            </a:extLst>
          </p:cNvPr>
          <p:cNvSpPr>
            <a:spLocks noGrp="1"/>
          </p:cNvSpPr>
          <p:nvPr>
            <p:ph type="dt" sz="half" idx="10"/>
          </p:nvPr>
        </p:nvSpPr>
        <p:spPr/>
        <p:txBody>
          <a:bodyPr/>
          <a:lstStyle/>
          <a:p>
            <a:fld id="{5FB62F81-FD80-4AA8-93CA-E835B40BE667}" type="datetimeFigureOut">
              <a:rPr lang="en-US" smtClean="0"/>
              <a:t>4/19/2018</a:t>
            </a:fld>
            <a:endParaRPr lang="en-US"/>
          </a:p>
        </p:txBody>
      </p:sp>
      <p:sp>
        <p:nvSpPr>
          <p:cNvPr id="5" name="Footer Placeholder 4">
            <a:extLst>
              <a:ext uri="{FF2B5EF4-FFF2-40B4-BE49-F238E27FC236}">
                <a16:creationId xmlns:a16="http://schemas.microsoft.com/office/drawing/2014/main" id="{03E583CB-0B91-414A-B739-8022E58F55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4DE307-2DDB-45DB-8E10-FA3993C53B8A}"/>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187090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B7465-3AC4-420D-8FB1-ABCF5949DF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2674F1-D18D-427C-9923-81F07500D57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D0845B-5E56-48A9-857D-9377324191A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C89C73-D75E-4B3D-97C8-DBB0E68636E5}"/>
              </a:ext>
            </a:extLst>
          </p:cNvPr>
          <p:cNvSpPr>
            <a:spLocks noGrp="1"/>
          </p:cNvSpPr>
          <p:nvPr>
            <p:ph type="dt" sz="half" idx="10"/>
          </p:nvPr>
        </p:nvSpPr>
        <p:spPr/>
        <p:txBody>
          <a:bodyPr/>
          <a:lstStyle/>
          <a:p>
            <a:fld id="{5FB62F81-FD80-4AA8-93CA-E835B40BE667}" type="datetimeFigureOut">
              <a:rPr lang="en-US" smtClean="0"/>
              <a:t>4/19/2018</a:t>
            </a:fld>
            <a:endParaRPr lang="en-US"/>
          </a:p>
        </p:txBody>
      </p:sp>
      <p:sp>
        <p:nvSpPr>
          <p:cNvPr id="6" name="Footer Placeholder 5">
            <a:extLst>
              <a:ext uri="{FF2B5EF4-FFF2-40B4-BE49-F238E27FC236}">
                <a16:creationId xmlns:a16="http://schemas.microsoft.com/office/drawing/2014/main" id="{5953AFEA-8A7F-45CF-93B8-7F3B5A0692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39FC2F-B2E0-4898-8B67-7BB87BCA5A4C}"/>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2916250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FE785-9F16-4311-A71A-94203A1CC6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90E02F-1513-431D-8BD6-DC72FCA359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CE3A99F-6893-49D8-BE13-26CA09F038A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75ABEE-2ABE-4861-A480-D9CA5ABD27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98955B-715F-4992-B5DC-774996D3DF4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3E99852-689C-485E-A1CD-81301E00BA47}"/>
              </a:ext>
            </a:extLst>
          </p:cNvPr>
          <p:cNvSpPr>
            <a:spLocks noGrp="1"/>
          </p:cNvSpPr>
          <p:nvPr>
            <p:ph type="dt" sz="half" idx="10"/>
          </p:nvPr>
        </p:nvSpPr>
        <p:spPr/>
        <p:txBody>
          <a:bodyPr/>
          <a:lstStyle/>
          <a:p>
            <a:fld id="{5FB62F81-FD80-4AA8-93CA-E835B40BE667}" type="datetimeFigureOut">
              <a:rPr lang="en-US" smtClean="0"/>
              <a:t>4/19/2018</a:t>
            </a:fld>
            <a:endParaRPr lang="en-US"/>
          </a:p>
        </p:txBody>
      </p:sp>
      <p:sp>
        <p:nvSpPr>
          <p:cNvPr id="8" name="Footer Placeholder 7">
            <a:extLst>
              <a:ext uri="{FF2B5EF4-FFF2-40B4-BE49-F238E27FC236}">
                <a16:creationId xmlns:a16="http://schemas.microsoft.com/office/drawing/2014/main" id="{13846F57-A636-4AEB-AE87-4BB1D733D2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DCD6FC-D99A-4BF2-85FF-4C93EE851F96}"/>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994125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147B3-7610-4B0C-AA06-ACFCEC7D28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684655-5F95-4BF5-98E2-317FA71F67C0}"/>
              </a:ext>
            </a:extLst>
          </p:cNvPr>
          <p:cNvSpPr>
            <a:spLocks noGrp="1"/>
          </p:cNvSpPr>
          <p:nvPr>
            <p:ph type="dt" sz="half" idx="10"/>
          </p:nvPr>
        </p:nvSpPr>
        <p:spPr/>
        <p:txBody>
          <a:bodyPr/>
          <a:lstStyle/>
          <a:p>
            <a:fld id="{5FB62F81-FD80-4AA8-93CA-E835B40BE667}" type="datetimeFigureOut">
              <a:rPr lang="en-US" smtClean="0"/>
              <a:t>4/19/2018</a:t>
            </a:fld>
            <a:endParaRPr lang="en-US"/>
          </a:p>
        </p:txBody>
      </p:sp>
      <p:sp>
        <p:nvSpPr>
          <p:cNvPr id="4" name="Footer Placeholder 3">
            <a:extLst>
              <a:ext uri="{FF2B5EF4-FFF2-40B4-BE49-F238E27FC236}">
                <a16:creationId xmlns:a16="http://schemas.microsoft.com/office/drawing/2014/main" id="{B3A7A9B1-9A01-417B-95A3-3D02F09C6C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487BB0-8733-415D-8978-88206CD465A9}"/>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289777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20C482-9CD7-41D3-8523-72545A9EE729}"/>
              </a:ext>
            </a:extLst>
          </p:cNvPr>
          <p:cNvSpPr>
            <a:spLocks noGrp="1"/>
          </p:cNvSpPr>
          <p:nvPr>
            <p:ph type="dt" sz="half" idx="10"/>
          </p:nvPr>
        </p:nvSpPr>
        <p:spPr/>
        <p:txBody>
          <a:bodyPr/>
          <a:lstStyle/>
          <a:p>
            <a:fld id="{5FB62F81-FD80-4AA8-93CA-E835B40BE667}" type="datetimeFigureOut">
              <a:rPr lang="en-US" smtClean="0"/>
              <a:t>4/19/2018</a:t>
            </a:fld>
            <a:endParaRPr lang="en-US"/>
          </a:p>
        </p:txBody>
      </p:sp>
      <p:sp>
        <p:nvSpPr>
          <p:cNvPr id="3" name="Footer Placeholder 2">
            <a:extLst>
              <a:ext uri="{FF2B5EF4-FFF2-40B4-BE49-F238E27FC236}">
                <a16:creationId xmlns:a16="http://schemas.microsoft.com/office/drawing/2014/main" id="{1DDE5A83-6AFF-4B43-8418-F51F0DC404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7E7312-00EF-4646-AA53-4A2BE55ADF0D}"/>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789904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BDB94-95F6-4081-B0F6-38E6F63FA6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41AD76-95A8-4FCF-BC7F-D5DC448CB6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9FC8E0-C367-44C8-9ECA-C42112A9E5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51BFE1A-CCAA-45C1-A424-2D26E3634415}"/>
              </a:ext>
            </a:extLst>
          </p:cNvPr>
          <p:cNvSpPr>
            <a:spLocks noGrp="1"/>
          </p:cNvSpPr>
          <p:nvPr>
            <p:ph type="dt" sz="half" idx="10"/>
          </p:nvPr>
        </p:nvSpPr>
        <p:spPr/>
        <p:txBody>
          <a:bodyPr/>
          <a:lstStyle/>
          <a:p>
            <a:fld id="{5FB62F81-FD80-4AA8-93CA-E835B40BE667}" type="datetimeFigureOut">
              <a:rPr lang="en-US" smtClean="0"/>
              <a:t>4/19/2018</a:t>
            </a:fld>
            <a:endParaRPr lang="en-US"/>
          </a:p>
        </p:txBody>
      </p:sp>
      <p:sp>
        <p:nvSpPr>
          <p:cNvPr id="6" name="Footer Placeholder 5">
            <a:extLst>
              <a:ext uri="{FF2B5EF4-FFF2-40B4-BE49-F238E27FC236}">
                <a16:creationId xmlns:a16="http://schemas.microsoft.com/office/drawing/2014/main" id="{DA3E8F67-DB7B-4DFF-856D-CBA5A8ED19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DF6B6F-25F6-457A-9EBE-C3E715C17A60}"/>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027313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0506D-0D8E-4AC7-92CE-C929C59B41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46DAA4E-0B97-4BFC-875F-40DEE33FAB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71E06A-7A9C-45B0-AF60-D380243AF8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855AFFE-4549-4804-8A40-7D7835CF32C5}"/>
              </a:ext>
            </a:extLst>
          </p:cNvPr>
          <p:cNvSpPr>
            <a:spLocks noGrp="1"/>
          </p:cNvSpPr>
          <p:nvPr>
            <p:ph type="dt" sz="half" idx="10"/>
          </p:nvPr>
        </p:nvSpPr>
        <p:spPr/>
        <p:txBody>
          <a:bodyPr/>
          <a:lstStyle/>
          <a:p>
            <a:fld id="{5FB62F81-FD80-4AA8-93CA-E835B40BE667}" type="datetimeFigureOut">
              <a:rPr lang="en-US" smtClean="0"/>
              <a:t>4/19/2018</a:t>
            </a:fld>
            <a:endParaRPr lang="en-US"/>
          </a:p>
        </p:txBody>
      </p:sp>
      <p:sp>
        <p:nvSpPr>
          <p:cNvPr id="6" name="Footer Placeholder 5">
            <a:extLst>
              <a:ext uri="{FF2B5EF4-FFF2-40B4-BE49-F238E27FC236}">
                <a16:creationId xmlns:a16="http://schemas.microsoft.com/office/drawing/2014/main" id="{1317001D-2B7C-4C32-9209-92E10F0A54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CDFDE6-A9E0-47D0-9169-872462EF3D01}"/>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571066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587AF0-3135-47FC-B6B8-5B68DF5C79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7C1E50F-5482-4F90-8AD6-CBF9F335B5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03621F-6A3B-4B43-85D8-17930912E9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B62F81-FD80-4AA8-93CA-E835B40BE667}" type="datetimeFigureOut">
              <a:rPr lang="en-US" smtClean="0"/>
              <a:t>4/19/2018</a:t>
            </a:fld>
            <a:endParaRPr lang="en-US"/>
          </a:p>
        </p:txBody>
      </p:sp>
      <p:sp>
        <p:nvSpPr>
          <p:cNvPr id="5" name="Footer Placeholder 4">
            <a:extLst>
              <a:ext uri="{FF2B5EF4-FFF2-40B4-BE49-F238E27FC236}">
                <a16:creationId xmlns:a16="http://schemas.microsoft.com/office/drawing/2014/main" id="{D6BEA281-9CF8-4A62-B638-7E977FE178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8F2AB1-9C57-48F5-8977-2FB1E18599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27441B-EBD2-447D-AE1D-AD6F97A1CA52}" type="slidenum">
              <a:rPr lang="en-US" smtClean="0"/>
              <a:t>‹#›</a:t>
            </a:fld>
            <a:endParaRPr lang="en-US"/>
          </a:p>
        </p:txBody>
      </p:sp>
    </p:spTree>
    <p:extLst>
      <p:ext uri="{BB962C8B-B14F-4D97-AF65-F5344CB8AC3E}">
        <p14:creationId xmlns:p14="http://schemas.microsoft.com/office/powerpoint/2010/main" val="1756915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46405-6F1F-4926-B387-B75245C2FB0C}"/>
              </a:ext>
            </a:extLst>
          </p:cNvPr>
          <p:cNvSpPr>
            <a:spLocks noGrp="1"/>
          </p:cNvSpPr>
          <p:nvPr>
            <p:ph type="title"/>
          </p:nvPr>
        </p:nvSpPr>
        <p:spPr>
          <a:xfrm>
            <a:off x="838200" y="365125"/>
            <a:ext cx="7268155" cy="1325563"/>
          </a:xfrm>
        </p:spPr>
        <p:txBody>
          <a:bodyPr>
            <a:normAutofit/>
          </a:bodyPr>
          <a:lstStyle/>
          <a:p>
            <a:r>
              <a:rPr lang="en-US" sz="3600" dirty="0"/>
              <a:t>Software Engineering</a:t>
            </a:r>
            <a:br>
              <a:rPr lang="en-US" dirty="0"/>
            </a:br>
            <a:r>
              <a:rPr lang="en-US" sz="1800" dirty="0"/>
              <a:t>Session: Sprint 7 Session 4</a:t>
            </a:r>
            <a:br>
              <a:rPr lang="en-US" sz="1800" dirty="0"/>
            </a:br>
            <a:r>
              <a:rPr lang="en-US" sz="1800" dirty="0"/>
              <a:t>Instructor: Eric Pogue</a:t>
            </a:r>
          </a:p>
        </p:txBody>
      </p:sp>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1739348"/>
            <a:ext cx="10515600" cy="4581939"/>
          </a:xfrm>
        </p:spPr>
        <p:txBody>
          <a:bodyPr>
            <a:normAutofit/>
          </a:bodyPr>
          <a:lstStyle/>
          <a:p>
            <a:pPr marL="0" indent="0">
              <a:buNone/>
            </a:pPr>
            <a:r>
              <a:rPr lang="en-US" sz="2000" dirty="0"/>
              <a:t>Agenda:</a:t>
            </a:r>
          </a:p>
          <a:p>
            <a:pPr marL="457200" indent="-457200">
              <a:buFont typeface="+mj-lt"/>
              <a:buAutoNum type="arabicPeriod"/>
            </a:pPr>
            <a:r>
              <a:rPr lang="en-US" sz="2000" dirty="0"/>
              <a:t>Roles, Schedule, and Backlog</a:t>
            </a:r>
          </a:p>
          <a:p>
            <a:pPr marL="457200" indent="-457200">
              <a:buFont typeface="+mj-lt"/>
              <a:buAutoNum type="arabicPeriod"/>
            </a:pPr>
            <a:r>
              <a:rPr lang="en-US" sz="2000" dirty="0"/>
              <a:t>Scrum of Scrums Standup with limited Report-out (blocking items only)</a:t>
            </a:r>
          </a:p>
          <a:p>
            <a:pPr marL="457200" indent="-457200">
              <a:buFont typeface="+mj-lt"/>
              <a:buAutoNum type="arabicPeriod"/>
            </a:pPr>
            <a:r>
              <a:rPr lang="en-US" sz="2000" dirty="0"/>
              <a:t>Yet Another Demos, Presentations, and Roles Assignments Reminder </a:t>
            </a:r>
          </a:p>
          <a:p>
            <a:pPr marL="457200" indent="-457200">
              <a:buFont typeface="+mj-lt"/>
              <a:buAutoNum type="arabicPeriod"/>
            </a:pPr>
            <a:r>
              <a:rPr lang="en-US" sz="2000" dirty="0"/>
              <a:t>Klump Tutorial Product Team Q&amp;A Session… Due Tuesday by 9am</a:t>
            </a:r>
          </a:p>
          <a:p>
            <a:pPr marL="457200" indent="-457200">
              <a:buFont typeface="+mj-lt"/>
              <a:buAutoNum type="arabicPeriod"/>
            </a:pPr>
            <a:r>
              <a:rPr lang="en-US" sz="2000"/>
              <a:t>Presentations… ending at 11:30am</a:t>
            </a:r>
            <a:endParaRPr lang="en-US" sz="2000" dirty="0"/>
          </a:p>
          <a:p>
            <a:pPr marL="457200" indent="-457200">
              <a:buFont typeface="+mj-lt"/>
              <a:buAutoNum type="arabicPeriod"/>
            </a:pPr>
            <a:r>
              <a:rPr lang="en-US" sz="2000" dirty="0"/>
              <a:t>Final Project Proposals</a:t>
            </a:r>
          </a:p>
          <a:p>
            <a:pPr marL="457200" indent="-457200">
              <a:buFont typeface="+mj-lt"/>
              <a:buAutoNum type="arabicPeriod"/>
            </a:pPr>
            <a:r>
              <a:rPr lang="en-US" sz="2000" dirty="0"/>
              <a:t>Lab: Identify Final Project Teams plus Feature Backlog Grooming</a:t>
            </a:r>
          </a:p>
          <a:p>
            <a:pPr marL="457200" indent="-457200">
              <a:buFont typeface="+mj-lt"/>
              <a:buAutoNum type="arabicPeriod"/>
            </a:pPr>
            <a:r>
              <a:rPr lang="en-US" sz="2000" dirty="0"/>
              <a:t>Wrap-up</a:t>
            </a:r>
          </a:p>
          <a:p>
            <a:pPr marL="0" indent="0">
              <a:buNone/>
            </a:pPr>
            <a:endParaRPr lang="en-US" sz="2000" dirty="0"/>
          </a:p>
          <a:p>
            <a:pPr marL="457200" indent="-457200">
              <a:buFont typeface="+mj-lt"/>
              <a:buAutoNum type="arabicPeriod"/>
            </a:pPr>
            <a:endParaRPr lang="en-US" sz="2000" dirty="0"/>
          </a:p>
        </p:txBody>
      </p:sp>
      <p:pic>
        <p:nvPicPr>
          <p:cNvPr id="4" name="Content Placeholder 4">
            <a:extLst>
              <a:ext uri="{FF2B5EF4-FFF2-40B4-BE49-F238E27FC236}">
                <a16:creationId xmlns:a16="http://schemas.microsoft.com/office/drawing/2014/main" id="{4EDCD7D6-DA50-40A6-870F-1D890F732171}"/>
              </a:ext>
            </a:extLst>
          </p:cNvPr>
          <p:cNvPicPr>
            <a:picLocks noChangeAspect="1"/>
          </p:cNvPicPr>
          <p:nvPr/>
        </p:nvPicPr>
        <p:blipFill>
          <a:blip r:embed="rId3"/>
          <a:stretch>
            <a:fillRect/>
          </a:stretch>
        </p:blipFill>
        <p:spPr>
          <a:xfrm>
            <a:off x="8942905" y="156030"/>
            <a:ext cx="2656367" cy="1366321"/>
          </a:xfrm>
          <a:prstGeom prst="rect">
            <a:avLst/>
          </a:prstGeom>
        </p:spPr>
      </p:pic>
    </p:spTree>
    <p:extLst>
      <p:ext uri="{BB962C8B-B14F-4D97-AF65-F5344CB8AC3E}">
        <p14:creationId xmlns:p14="http://schemas.microsoft.com/office/powerpoint/2010/main" val="2178758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Sprint 7 Product Backlog</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369325"/>
            <a:ext cx="10515601" cy="5338174"/>
          </a:xfrm>
        </p:spPr>
        <p:txBody>
          <a:bodyPr>
            <a:normAutofit fontScale="92500" lnSpcReduction="10000"/>
          </a:bodyPr>
          <a:lstStyle/>
          <a:p>
            <a:pPr marL="457200" indent="-457200">
              <a:spcBef>
                <a:spcPts val="600"/>
              </a:spcBef>
              <a:buFont typeface="+mj-lt"/>
              <a:buAutoNum type="arabicPeriod"/>
            </a:pPr>
            <a:r>
              <a:rPr lang="en-US" sz="1900" u="sng" dirty="0"/>
              <a:t>Verifiably</a:t>
            </a:r>
            <a:r>
              <a:rPr lang="en-US" sz="1900" dirty="0"/>
              <a:t> complete all Agile Rituals (including Demos) and Metrics (including at least one team level metric)</a:t>
            </a:r>
          </a:p>
          <a:p>
            <a:pPr marL="457200" indent="-457200">
              <a:spcBef>
                <a:spcPts val="600"/>
              </a:spcBef>
              <a:buFont typeface="+mj-lt"/>
              <a:buAutoNum type="arabicPeriod"/>
            </a:pPr>
            <a:r>
              <a:rPr lang="en-US" sz="1900" dirty="0"/>
              <a:t>Complete Sprint 7 Assignment</a:t>
            </a:r>
          </a:p>
          <a:p>
            <a:pPr marL="457200" indent="-457200">
              <a:spcBef>
                <a:spcPts val="600"/>
              </a:spcBef>
              <a:buFont typeface="+mj-lt"/>
              <a:buAutoNum type="arabicPeriod"/>
            </a:pPr>
            <a:r>
              <a:rPr lang="en-US" sz="1900" dirty="0"/>
              <a:t>Read and be prepared to discuss Chapter 10</a:t>
            </a:r>
          </a:p>
          <a:p>
            <a:pPr marL="457200" indent="-457200">
              <a:spcBef>
                <a:spcPts val="600"/>
              </a:spcBef>
              <a:buFont typeface="+mj-lt"/>
              <a:buAutoNum type="arabicPeriod"/>
            </a:pPr>
            <a:r>
              <a:rPr lang="en-US" sz="1900" dirty="0"/>
              <a:t>Create User Stories that will deliver a Klump </a:t>
            </a:r>
            <a:r>
              <a:rPr lang="en-US" sz="1900" u="sng" dirty="0"/>
              <a:t>tutorial</a:t>
            </a:r>
            <a:r>
              <a:rPr lang="en-US" sz="1900" dirty="0"/>
              <a:t> based on your team’s Klump implementation. Requirements include:</a:t>
            </a:r>
          </a:p>
          <a:p>
            <a:pPr lvl="1">
              <a:spcBef>
                <a:spcPts val="600"/>
              </a:spcBef>
            </a:pPr>
            <a:r>
              <a:rPr lang="en-US" sz="1500" dirty="0"/>
              <a:t>Allow a future team should be able to effectively install the product on Azure and make a minor enhancement to your product in less than </a:t>
            </a:r>
            <a:r>
              <a:rPr lang="en-US" sz="1500" u="sng" dirty="0"/>
              <a:t>one hour</a:t>
            </a:r>
            <a:r>
              <a:rPr lang="en-US" sz="1500" dirty="0"/>
              <a:t> by following the tutorial</a:t>
            </a:r>
          </a:p>
          <a:p>
            <a:pPr lvl="1">
              <a:spcBef>
                <a:spcPts val="600"/>
              </a:spcBef>
            </a:pPr>
            <a:r>
              <a:rPr lang="en-US" sz="1500" dirty="0"/>
              <a:t>Include a single zip file named klump-sp18-[your-team-name].zip with all product assets submitted on a USB drive that will be provided to your team  </a:t>
            </a:r>
          </a:p>
          <a:p>
            <a:pPr lvl="1">
              <a:spcBef>
                <a:spcPts val="600"/>
              </a:spcBef>
            </a:pPr>
            <a:r>
              <a:rPr lang="en-US" sz="1500" dirty="0"/>
              <a:t>Include an appropriate license file</a:t>
            </a:r>
          </a:p>
          <a:p>
            <a:pPr lvl="1">
              <a:spcBef>
                <a:spcPts val="600"/>
              </a:spcBef>
            </a:pPr>
            <a:r>
              <a:rPr lang="en-US" sz="1500" dirty="0"/>
              <a:t>Include a Readme.txt or Readme.md file in the root folder of the zip file that represents the starting point for the tutorial</a:t>
            </a:r>
          </a:p>
          <a:p>
            <a:pPr lvl="1">
              <a:spcBef>
                <a:spcPts val="600"/>
              </a:spcBef>
            </a:pPr>
            <a:r>
              <a:rPr lang="en-US" sz="1500" dirty="0"/>
              <a:t>Assume or require only prerequisites that the tutorial participant should have an MS Azure account and knowledge equivalent to taking this software development class</a:t>
            </a:r>
          </a:p>
          <a:p>
            <a:pPr marL="457200" indent="-457200">
              <a:spcBef>
                <a:spcPts val="600"/>
              </a:spcBef>
              <a:buFont typeface="+mj-lt"/>
              <a:buAutoNum type="arabicPeriod"/>
            </a:pPr>
            <a:r>
              <a:rPr lang="en-US" sz="1900" dirty="0"/>
              <a:t>Deliver the above tutorial by completing the user stories</a:t>
            </a:r>
          </a:p>
          <a:p>
            <a:pPr marL="457200" indent="-457200">
              <a:spcBef>
                <a:spcPts val="600"/>
              </a:spcBef>
              <a:buFont typeface="+mj-lt"/>
              <a:buAutoNum type="arabicPeriod"/>
            </a:pPr>
            <a:r>
              <a:rPr lang="en-US" sz="1900" dirty="0"/>
              <a:t>Prepare a </a:t>
            </a:r>
            <a:r>
              <a:rPr lang="en-US" sz="1900" u="sng" dirty="0"/>
              <a:t>video recording</a:t>
            </a:r>
            <a:r>
              <a:rPr lang="en-US" sz="1900" dirty="0"/>
              <a:t> that demonstrates completing your tutorial within 30 minutes… the video can substitute for a presentation for the individual(s) who record it</a:t>
            </a:r>
          </a:p>
          <a:p>
            <a:pPr marL="457200" indent="-457200">
              <a:spcBef>
                <a:spcPts val="600"/>
              </a:spcBef>
              <a:buFont typeface="+mj-lt"/>
              <a:buAutoNum type="arabicPeriod"/>
            </a:pPr>
            <a:r>
              <a:rPr lang="en-US" sz="1900" dirty="0"/>
              <a:t>Prepare for Sprint 8 by creating a proposal for a final project… the final should include at least two teams working together </a:t>
            </a:r>
          </a:p>
          <a:p>
            <a:pPr marL="457200" indent="-457200">
              <a:spcBef>
                <a:spcPts val="600"/>
              </a:spcBef>
              <a:buFont typeface="+mj-lt"/>
              <a:buAutoNum type="arabicPeriod"/>
            </a:pPr>
            <a:r>
              <a:rPr lang="en-US" sz="1900" dirty="0">
                <a:solidFill>
                  <a:schemeClr val="bg1">
                    <a:lumMod val="75000"/>
                  </a:schemeClr>
                </a:solidFill>
              </a:rPr>
              <a:t>Read and be prepared to discuss Chapter 11</a:t>
            </a:r>
          </a:p>
          <a:p>
            <a:pPr marL="457200" indent="-457200">
              <a:spcBef>
                <a:spcPts val="600"/>
              </a:spcBef>
              <a:buFont typeface="+mj-lt"/>
              <a:buAutoNum type="arabicPeriod"/>
            </a:pPr>
            <a:r>
              <a:rPr lang="en-US" sz="1900" dirty="0">
                <a:solidFill>
                  <a:schemeClr val="bg1">
                    <a:lumMod val="75000"/>
                  </a:schemeClr>
                </a:solidFill>
              </a:rPr>
              <a:t>Read and be prepared to discuss Chapter 12</a:t>
            </a:r>
          </a:p>
        </p:txBody>
      </p:sp>
      <p:sp>
        <p:nvSpPr>
          <p:cNvPr id="2" name="Rectangle 1">
            <a:extLst>
              <a:ext uri="{FF2B5EF4-FFF2-40B4-BE49-F238E27FC236}">
                <a16:creationId xmlns:a16="http://schemas.microsoft.com/office/drawing/2014/main" id="{D4488CC8-129D-40A2-B055-4DFC8D8A6000}"/>
              </a:ext>
            </a:extLst>
          </p:cNvPr>
          <p:cNvSpPr/>
          <p:nvPr/>
        </p:nvSpPr>
        <p:spPr>
          <a:xfrm>
            <a:off x="838196" y="5538793"/>
            <a:ext cx="10453687" cy="510596"/>
          </a:xfrm>
          <a:prstGeom prst="rect">
            <a:avLst/>
          </a:prstGeom>
          <a:noFill/>
          <a:ln w="254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8545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Final Project</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364776"/>
            <a:ext cx="10515601" cy="5338174"/>
          </a:xfrm>
        </p:spPr>
        <p:txBody>
          <a:bodyPr>
            <a:normAutofit/>
          </a:bodyPr>
          <a:lstStyle/>
          <a:p>
            <a:pPr marL="0" indent="0">
              <a:spcBef>
                <a:spcPts val="600"/>
              </a:spcBef>
              <a:buNone/>
            </a:pPr>
            <a:r>
              <a:rPr lang="en-US" sz="2000" dirty="0"/>
              <a:t>Our final project will need to:</a:t>
            </a:r>
          </a:p>
          <a:p>
            <a:pPr marL="457200" indent="-457200">
              <a:spcBef>
                <a:spcPts val="600"/>
              </a:spcBef>
              <a:buFont typeface="+mj-lt"/>
              <a:buAutoNum type="arabicPeriod"/>
            </a:pPr>
            <a:r>
              <a:rPr lang="en-US" sz="2000" dirty="0"/>
              <a:t>Include either two or three Scrum teams with each Product Team</a:t>
            </a:r>
          </a:p>
          <a:p>
            <a:pPr marL="457200" indent="-457200">
              <a:spcBef>
                <a:spcPts val="600"/>
              </a:spcBef>
              <a:buFont typeface="+mj-lt"/>
              <a:buAutoNum type="arabicPeriod"/>
            </a:pPr>
            <a:r>
              <a:rPr lang="en-US" sz="2000" dirty="0"/>
              <a:t>Include all Scrum and Scaled Agile roles</a:t>
            </a:r>
          </a:p>
          <a:p>
            <a:pPr marL="457200" indent="-457200">
              <a:spcBef>
                <a:spcPts val="600"/>
              </a:spcBef>
              <a:buFont typeface="+mj-lt"/>
              <a:buAutoNum type="arabicPeriod"/>
            </a:pPr>
            <a:r>
              <a:rPr lang="en-US" sz="2000" dirty="0"/>
              <a:t>Verifiably complete all Scrum and Scaled Agile rituals… Sprint planning, user stories, metrics, retrospectives, demos, etc.</a:t>
            </a:r>
          </a:p>
          <a:p>
            <a:pPr marL="457200" indent="-457200">
              <a:spcBef>
                <a:spcPts val="600"/>
              </a:spcBef>
              <a:buFont typeface="+mj-lt"/>
              <a:buAutoNum type="arabicPeriod"/>
            </a:pPr>
            <a:r>
              <a:rPr lang="en-US" sz="2000" dirty="0"/>
              <a:t>Be deployed in a cloud environment in both test and production environments</a:t>
            </a:r>
          </a:p>
          <a:p>
            <a:pPr marL="457200" indent="-457200">
              <a:spcBef>
                <a:spcPts val="600"/>
              </a:spcBef>
              <a:buFont typeface="+mj-lt"/>
              <a:buAutoNum type="arabicPeriod"/>
            </a:pPr>
            <a:r>
              <a:rPr lang="en-US" sz="2000" dirty="0"/>
              <a:t>Be deployed to each team members desktop</a:t>
            </a:r>
          </a:p>
          <a:p>
            <a:pPr marL="457200" indent="-457200">
              <a:spcBef>
                <a:spcPts val="600"/>
              </a:spcBef>
              <a:buFont typeface="+mj-lt"/>
              <a:buAutoNum type="arabicPeriod"/>
            </a:pPr>
            <a:r>
              <a:rPr lang="en-US" sz="2000" dirty="0"/>
              <a:t>Include GitHub source code control that has each individual in each team contribute </a:t>
            </a:r>
            <a:r>
              <a:rPr lang="en-US" sz="2000" u="sng" dirty="0"/>
              <a:t>something</a:t>
            </a:r>
            <a:r>
              <a:rPr lang="en-US" sz="2000" dirty="0"/>
              <a:t> to the product… you will need to give me access the repository as well</a:t>
            </a:r>
          </a:p>
          <a:p>
            <a:pPr marL="457200" indent="-457200">
              <a:spcBef>
                <a:spcPts val="600"/>
              </a:spcBef>
              <a:buFont typeface="+mj-lt"/>
              <a:buAutoNum type="arabicPeriod"/>
            </a:pPr>
            <a:r>
              <a:rPr lang="en-US" sz="2000" dirty="0"/>
              <a:t>Implement branching to control test and production deployments</a:t>
            </a:r>
          </a:p>
          <a:p>
            <a:pPr marL="457200" indent="-457200">
              <a:spcBef>
                <a:spcPts val="600"/>
              </a:spcBef>
              <a:buFont typeface="+mj-lt"/>
              <a:buAutoNum type="arabicPeriod"/>
            </a:pPr>
            <a:r>
              <a:rPr lang="en-US" sz="2000" dirty="0"/>
              <a:t>Ideas include an enhancement to an existing product, the starting point for a potential new substantial product, or a small new product</a:t>
            </a:r>
          </a:p>
          <a:p>
            <a:pPr marL="457200" indent="-457200">
              <a:spcBef>
                <a:spcPts val="600"/>
              </a:spcBef>
              <a:buFont typeface="+mj-lt"/>
              <a:buAutoNum type="arabicPeriod"/>
            </a:pPr>
            <a:endParaRPr lang="en-US" sz="2000" dirty="0"/>
          </a:p>
          <a:p>
            <a:pPr marL="457200" indent="-457200">
              <a:spcBef>
                <a:spcPts val="600"/>
              </a:spcBef>
              <a:buFont typeface="+mj-lt"/>
              <a:buAutoNum type="arabicPeriod"/>
            </a:pPr>
            <a:endParaRPr lang="en-US" sz="2000" dirty="0"/>
          </a:p>
        </p:txBody>
      </p:sp>
    </p:spTree>
    <p:extLst>
      <p:ext uri="{BB962C8B-B14F-4D97-AF65-F5344CB8AC3E}">
        <p14:creationId xmlns:p14="http://schemas.microsoft.com/office/powerpoint/2010/main" val="1723407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5"/>
            <a:ext cx="9144000" cy="1463674"/>
          </a:xfrm>
        </p:spPr>
        <p:txBody>
          <a:bodyPr>
            <a:normAutofit/>
          </a:bodyPr>
          <a:lstStyle/>
          <a:p>
            <a:r>
              <a:rPr lang="en-US" sz="4000" dirty="0"/>
              <a:t>Lab: Final Project Product Teams plus Feature Backlog Grooming</a:t>
            </a:r>
          </a:p>
        </p:txBody>
      </p:sp>
      <p:graphicFrame>
        <p:nvGraphicFramePr>
          <p:cNvPr id="3" name="Table 2">
            <a:extLst>
              <a:ext uri="{FF2B5EF4-FFF2-40B4-BE49-F238E27FC236}">
                <a16:creationId xmlns:a16="http://schemas.microsoft.com/office/drawing/2014/main" id="{A284F964-8956-45AB-BBFC-23B17126AC05}"/>
              </a:ext>
            </a:extLst>
          </p:cNvPr>
          <p:cNvGraphicFramePr>
            <a:graphicFrameLocks noGrp="1"/>
          </p:cNvGraphicFramePr>
          <p:nvPr>
            <p:extLst>
              <p:ext uri="{D42A27DB-BD31-4B8C-83A1-F6EECF244321}">
                <p14:modId xmlns:p14="http://schemas.microsoft.com/office/powerpoint/2010/main" val="474559245"/>
              </p:ext>
            </p:extLst>
          </p:nvPr>
        </p:nvGraphicFramePr>
        <p:xfrm>
          <a:off x="1524000" y="2972470"/>
          <a:ext cx="9498110" cy="1332829"/>
        </p:xfrm>
        <a:graphic>
          <a:graphicData uri="http://schemas.openxmlformats.org/drawingml/2006/table">
            <a:tbl>
              <a:tblPr firstRow="1" bandRow="1">
                <a:tableStyleId>{5C22544A-7EE6-4342-B048-85BDC9FD1C3A}</a:tableStyleId>
              </a:tblPr>
              <a:tblGrid>
                <a:gridCol w="1550437">
                  <a:extLst>
                    <a:ext uri="{9D8B030D-6E8A-4147-A177-3AD203B41FA5}">
                      <a16:colId xmlns:a16="http://schemas.microsoft.com/office/drawing/2014/main" val="3176287496"/>
                    </a:ext>
                  </a:extLst>
                </a:gridCol>
                <a:gridCol w="2034073">
                  <a:extLst>
                    <a:ext uri="{9D8B030D-6E8A-4147-A177-3AD203B41FA5}">
                      <a16:colId xmlns:a16="http://schemas.microsoft.com/office/drawing/2014/main" val="184866708"/>
                    </a:ext>
                  </a:extLst>
                </a:gridCol>
                <a:gridCol w="1940768">
                  <a:extLst>
                    <a:ext uri="{9D8B030D-6E8A-4147-A177-3AD203B41FA5}">
                      <a16:colId xmlns:a16="http://schemas.microsoft.com/office/drawing/2014/main" val="1665691578"/>
                    </a:ext>
                  </a:extLst>
                </a:gridCol>
                <a:gridCol w="1987420">
                  <a:extLst>
                    <a:ext uri="{9D8B030D-6E8A-4147-A177-3AD203B41FA5}">
                      <a16:colId xmlns:a16="http://schemas.microsoft.com/office/drawing/2014/main" val="4230300785"/>
                    </a:ext>
                  </a:extLst>
                </a:gridCol>
                <a:gridCol w="1985412">
                  <a:extLst>
                    <a:ext uri="{9D8B030D-6E8A-4147-A177-3AD203B41FA5}">
                      <a16:colId xmlns:a16="http://schemas.microsoft.com/office/drawing/2014/main" val="987859751"/>
                    </a:ext>
                  </a:extLst>
                </a:gridCol>
              </a:tblGrid>
              <a:tr h="0">
                <a:tc>
                  <a:txBody>
                    <a:bodyPr/>
                    <a:lstStyle/>
                    <a:p>
                      <a:endParaRPr lang="en-US" sz="1500" dirty="0"/>
                    </a:p>
                  </a:txBody>
                  <a:tcPr marL="83410" marR="83410" marT="41705" marB="41705"/>
                </a:tc>
                <a:tc>
                  <a:txBody>
                    <a:bodyPr/>
                    <a:lstStyle/>
                    <a:p>
                      <a:r>
                        <a:rPr lang="en-US" sz="1500" dirty="0"/>
                        <a:t>Product Manager</a:t>
                      </a:r>
                    </a:p>
                  </a:txBody>
                  <a:tcPr marL="83410" marR="83410" marT="41705" marB="41705"/>
                </a:tc>
                <a:tc>
                  <a:txBody>
                    <a:bodyPr/>
                    <a:lstStyle/>
                    <a:p>
                      <a:r>
                        <a:rPr lang="en-US" sz="1500" dirty="0"/>
                        <a:t>Project Manager</a:t>
                      </a:r>
                    </a:p>
                  </a:txBody>
                  <a:tcPr marL="83410" marR="83410" marT="41705" marB="41705"/>
                </a:tc>
                <a:tc>
                  <a:txBody>
                    <a:bodyPr/>
                    <a:lstStyle/>
                    <a:p>
                      <a:r>
                        <a:rPr lang="en-US" sz="1500" dirty="0"/>
                        <a:t>Product Architect</a:t>
                      </a:r>
                    </a:p>
                  </a:txBody>
                  <a:tcPr marL="83410" marR="83410" marT="41705" marB="41705"/>
                </a:tc>
                <a:tc>
                  <a:txBody>
                    <a:bodyPr/>
                    <a:lstStyle/>
                    <a:p>
                      <a:r>
                        <a:rPr lang="en-US" sz="1500" dirty="0"/>
                        <a:t>UI Designer</a:t>
                      </a:r>
                    </a:p>
                  </a:txBody>
                  <a:tcPr marL="83410" marR="83410" marT="41705" marB="41705"/>
                </a:tc>
                <a:extLst>
                  <a:ext uri="{0D108BD9-81ED-4DB2-BD59-A6C34878D82A}">
                    <a16:rowId xmlns:a16="http://schemas.microsoft.com/office/drawing/2014/main" val="3651987118"/>
                  </a:ext>
                </a:extLst>
              </a:tr>
              <a:tr h="340273">
                <a:tc>
                  <a:txBody>
                    <a:bodyPr/>
                    <a:lstStyle/>
                    <a:p>
                      <a:r>
                        <a:rPr lang="en-US" sz="1500" b="0" dirty="0"/>
                        <a:t>Sprint 6</a:t>
                      </a:r>
                    </a:p>
                  </a:txBody>
                  <a:tcPr marL="83410" marR="83410" marT="41705" marB="41705"/>
                </a:tc>
                <a:tc>
                  <a:txBody>
                    <a:bodyPr/>
                    <a:lstStyle/>
                    <a:p>
                      <a:r>
                        <a:rPr lang="en-US" sz="1500" b="0" dirty="0"/>
                        <a:t>Louie (Lorenzo)</a:t>
                      </a:r>
                    </a:p>
                  </a:txBody>
                  <a:tcPr marL="83410" marR="83410" marT="41705" marB="41705"/>
                </a:tc>
                <a:tc>
                  <a:txBody>
                    <a:bodyPr/>
                    <a:lstStyle/>
                    <a:p>
                      <a:r>
                        <a:rPr lang="en-US" sz="1500" b="0" dirty="0"/>
                        <a:t>Tyler (Kummer)</a:t>
                      </a:r>
                    </a:p>
                  </a:txBody>
                  <a:tcPr marL="83410" marR="83410" marT="41705" marB="41705"/>
                </a:tc>
                <a:tc>
                  <a:txBody>
                    <a:bodyPr/>
                    <a:lstStyle/>
                    <a:p>
                      <a:r>
                        <a:rPr lang="en-US" sz="1500" b="0" dirty="0"/>
                        <a:t>Thad (Albert)</a:t>
                      </a:r>
                    </a:p>
                  </a:txBody>
                  <a:tcPr marL="83410" marR="83410" marT="41705" marB="41705"/>
                </a:tc>
                <a:tc>
                  <a:txBody>
                    <a:bodyPr/>
                    <a:lstStyle/>
                    <a:p>
                      <a:r>
                        <a:rPr lang="en-US" sz="1500" b="0" dirty="0"/>
                        <a:t>Michael (Pedzimaz)</a:t>
                      </a:r>
                    </a:p>
                  </a:txBody>
                  <a:tcPr marL="83410" marR="83410" marT="41705" marB="41705"/>
                </a:tc>
                <a:extLst>
                  <a:ext uri="{0D108BD9-81ED-4DB2-BD59-A6C34878D82A}">
                    <a16:rowId xmlns:a16="http://schemas.microsoft.com/office/drawing/2014/main" val="2574240619"/>
                  </a:ext>
                </a:extLst>
              </a:tr>
              <a:tr h="340273">
                <a:tc>
                  <a:txBody>
                    <a:bodyPr/>
                    <a:lstStyle/>
                    <a:p>
                      <a:r>
                        <a:rPr lang="en-US" sz="1500" b="0" dirty="0"/>
                        <a:t>Sprint 7</a:t>
                      </a:r>
                    </a:p>
                  </a:txBody>
                  <a:tcPr marL="83410" marR="83410" marT="41705" marB="41705"/>
                </a:tc>
                <a:tc>
                  <a:txBody>
                    <a:bodyPr/>
                    <a:lstStyle/>
                    <a:p>
                      <a:r>
                        <a:rPr lang="en-US" sz="1500" b="0" dirty="0"/>
                        <a:t>Alex (Espinal)</a:t>
                      </a:r>
                    </a:p>
                  </a:txBody>
                  <a:tcPr marL="83410" marR="83410" marT="41705" marB="41705"/>
                </a:tc>
                <a:tc>
                  <a:txBody>
                    <a:bodyPr/>
                    <a:lstStyle/>
                    <a:p>
                      <a:r>
                        <a:rPr lang="en-US" sz="1500" b="0" dirty="0"/>
                        <a:t>Juan (Dasco)</a:t>
                      </a:r>
                    </a:p>
                  </a:txBody>
                  <a:tcPr marL="83410" marR="83410" marT="41705" marB="41705"/>
                </a:tc>
                <a:tc>
                  <a:txBody>
                    <a:bodyPr/>
                    <a:lstStyle/>
                    <a:p>
                      <a:r>
                        <a:rPr lang="en-US" sz="1500" b="0" dirty="0"/>
                        <a:t>Ryan (Clark)</a:t>
                      </a:r>
                    </a:p>
                  </a:txBody>
                  <a:tcPr marL="83410" marR="83410" marT="41705" marB="41705"/>
                </a:tc>
                <a:tc>
                  <a:txBody>
                    <a:bodyPr/>
                    <a:lstStyle/>
                    <a:p>
                      <a:r>
                        <a:rPr lang="en-US" sz="1500" b="0" dirty="0"/>
                        <a:t>Karol (Orszulak)</a:t>
                      </a:r>
                    </a:p>
                  </a:txBody>
                  <a:tcPr marL="83410" marR="83410" marT="41705" marB="41705"/>
                </a:tc>
                <a:extLst>
                  <a:ext uri="{0D108BD9-81ED-4DB2-BD59-A6C34878D82A}">
                    <a16:rowId xmlns:a16="http://schemas.microsoft.com/office/drawing/2014/main" val="2072291674"/>
                  </a:ext>
                </a:extLst>
              </a:tr>
              <a:tr h="340273">
                <a:tc>
                  <a:txBody>
                    <a:bodyPr/>
                    <a:lstStyle/>
                    <a:p>
                      <a:r>
                        <a:rPr lang="en-US" sz="1500" b="1" dirty="0"/>
                        <a:t>Sprint 8</a:t>
                      </a:r>
                    </a:p>
                  </a:txBody>
                  <a:tcPr marL="83410" marR="83410" marT="41705" marB="41705"/>
                </a:tc>
                <a:tc>
                  <a:txBody>
                    <a:bodyPr/>
                    <a:lstStyle/>
                    <a:p>
                      <a:r>
                        <a:rPr lang="en-US" sz="1500" b="1" dirty="0"/>
                        <a:t>Marissa (Koronkiewicz)</a:t>
                      </a:r>
                    </a:p>
                  </a:txBody>
                  <a:tcPr marL="83410" marR="83410" marT="41705" marB="41705"/>
                </a:tc>
                <a:tc>
                  <a:txBody>
                    <a:bodyPr/>
                    <a:lstStyle/>
                    <a:p>
                      <a:r>
                        <a:rPr lang="en-US" sz="1500" b="1" dirty="0"/>
                        <a:t>Lenny (Florez)*</a:t>
                      </a:r>
                    </a:p>
                  </a:txBody>
                  <a:tcPr marL="83410" marR="83410" marT="41705" marB="41705"/>
                </a:tc>
                <a:tc>
                  <a:txBody>
                    <a:bodyPr/>
                    <a:lstStyle/>
                    <a:p>
                      <a:r>
                        <a:rPr lang="en-US" sz="1500" b="1" dirty="0"/>
                        <a:t>Ali (Kazmi)</a:t>
                      </a:r>
                    </a:p>
                  </a:txBody>
                  <a:tcPr marL="83410" marR="83410" marT="41705" marB="41705"/>
                </a:tc>
                <a:tc>
                  <a:txBody>
                    <a:bodyPr/>
                    <a:lstStyle/>
                    <a:p>
                      <a:r>
                        <a:rPr lang="en-US" sz="1500" b="1" dirty="0"/>
                        <a:t>Cris (Serrano)</a:t>
                      </a:r>
                    </a:p>
                  </a:txBody>
                  <a:tcPr marL="83410" marR="83410" marT="41705" marB="41705"/>
                </a:tc>
                <a:extLst>
                  <a:ext uri="{0D108BD9-81ED-4DB2-BD59-A6C34878D82A}">
                    <a16:rowId xmlns:a16="http://schemas.microsoft.com/office/drawing/2014/main" val="175105533"/>
                  </a:ext>
                </a:extLst>
              </a:tr>
            </a:tbl>
          </a:graphicData>
        </a:graphic>
      </p:graphicFrame>
      <p:graphicFrame>
        <p:nvGraphicFramePr>
          <p:cNvPr id="4" name="Content Placeholder 3">
            <a:extLst>
              <a:ext uri="{FF2B5EF4-FFF2-40B4-BE49-F238E27FC236}">
                <a16:creationId xmlns:a16="http://schemas.microsoft.com/office/drawing/2014/main" id="{5DCFAF0B-968F-4C0D-BE44-18B14F8533B8}"/>
              </a:ext>
            </a:extLst>
          </p:cNvPr>
          <p:cNvGraphicFramePr>
            <a:graphicFrameLocks/>
          </p:cNvGraphicFramePr>
          <p:nvPr>
            <p:extLst>
              <p:ext uri="{D42A27DB-BD31-4B8C-83A1-F6EECF244321}">
                <p14:modId xmlns:p14="http://schemas.microsoft.com/office/powerpoint/2010/main" val="4250619321"/>
              </p:ext>
            </p:extLst>
          </p:nvPr>
        </p:nvGraphicFramePr>
        <p:xfrm>
          <a:off x="838200" y="4959350"/>
          <a:ext cx="10515600" cy="911450"/>
        </p:xfrm>
        <a:graphic>
          <a:graphicData uri="http://schemas.openxmlformats.org/drawingml/2006/table">
            <a:tbl>
              <a:tblPr firstRow="1" bandRow="1">
                <a:tableStyleId>{5C22544A-7EE6-4342-B048-85BDC9FD1C3A}</a:tableStyleId>
              </a:tblPr>
              <a:tblGrid>
                <a:gridCol w="1168400">
                  <a:extLst>
                    <a:ext uri="{9D8B030D-6E8A-4147-A177-3AD203B41FA5}">
                      <a16:colId xmlns:a16="http://schemas.microsoft.com/office/drawing/2014/main" val="2489056532"/>
                    </a:ext>
                  </a:extLst>
                </a:gridCol>
                <a:gridCol w="1168400">
                  <a:extLst>
                    <a:ext uri="{9D8B030D-6E8A-4147-A177-3AD203B41FA5}">
                      <a16:colId xmlns:a16="http://schemas.microsoft.com/office/drawing/2014/main" val="3695733243"/>
                    </a:ext>
                  </a:extLst>
                </a:gridCol>
                <a:gridCol w="1168400">
                  <a:extLst>
                    <a:ext uri="{9D8B030D-6E8A-4147-A177-3AD203B41FA5}">
                      <a16:colId xmlns:a16="http://schemas.microsoft.com/office/drawing/2014/main" val="1495130401"/>
                    </a:ext>
                  </a:extLst>
                </a:gridCol>
                <a:gridCol w="1168400">
                  <a:extLst>
                    <a:ext uri="{9D8B030D-6E8A-4147-A177-3AD203B41FA5}">
                      <a16:colId xmlns:a16="http://schemas.microsoft.com/office/drawing/2014/main" val="2717979124"/>
                    </a:ext>
                  </a:extLst>
                </a:gridCol>
                <a:gridCol w="1168400">
                  <a:extLst>
                    <a:ext uri="{9D8B030D-6E8A-4147-A177-3AD203B41FA5}">
                      <a16:colId xmlns:a16="http://schemas.microsoft.com/office/drawing/2014/main" val="3478908233"/>
                    </a:ext>
                  </a:extLst>
                </a:gridCol>
                <a:gridCol w="1168400">
                  <a:extLst>
                    <a:ext uri="{9D8B030D-6E8A-4147-A177-3AD203B41FA5}">
                      <a16:colId xmlns:a16="http://schemas.microsoft.com/office/drawing/2014/main" val="1034581160"/>
                    </a:ext>
                  </a:extLst>
                </a:gridCol>
                <a:gridCol w="1168400">
                  <a:extLst>
                    <a:ext uri="{9D8B030D-6E8A-4147-A177-3AD203B41FA5}">
                      <a16:colId xmlns:a16="http://schemas.microsoft.com/office/drawing/2014/main" val="1838682953"/>
                    </a:ext>
                  </a:extLst>
                </a:gridCol>
                <a:gridCol w="1168400">
                  <a:extLst>
                    <a:ext uri="{9D8B030D-6E8A-4147-A177-3AD203B41FA5}">
                      <a16:colId xmlns:a16="http://schemas.microsoft.com/office/drawing/2014/main" val="3768609706"/>
                    </a:ext>
                  </a:extLst>
                </a:gridCol>
                <a:gridCol w="1168400">
                  <a:extLst>
                    <a:ext uri="{9D8B030D-6E8A-4147-A177-3AD203B41FA5}">
                      <a16:colId xmlns:a16="http://schemas.microsoft.com/office/drawing/2014/main" val="73566804"/>
                    </a:ext>
                  </a:extLst>
                </a:gridCol>
              </a:tblGrid>
              <a:tr h="370840">
                <a:tc>
                  <a:txBody>
                    <a:bodyPr/>
                    <a:lstStyle/>
                    <a:p>
                      <a:endParaRPr lang="en-US" sz="1500" dirty="0"/>
                    </a:p>
                  </a:txBody>
                  <a:tcPr marL="83410" marR="83410" marT="41705" marB="41705"/>
                </a:tc>
                <a:tc>
                  <a:txBody>
                    <a:bodyPr/>
                    <a:lstStyle/>
                    <a:p>
                      <a:r>
                        <a:rPr lang="en-US" sz="1500" dirty="0"/>
                        <a:t>Product Manager</a:t>
                      </a:r>
                    </a:p>
                  </a:txBody>
                  <a:tcPr marL="83410" marR="83410" marT="41705" marB="41705"/>
                </a:tc>
                <a:tc>
                  <a:txBody>
                    <a:bodyPr/>
                    <a:lstStyle/>
                    <a:p>
                      <a:r>
                        <a:rPr lang="en-US" sz="1500" dirty="0"/>
                        <a:t>Project Manager</a:t>
                      </a:r>
                    </a:p>
                  </a:txBody>
                  <a:tcPr marL="83410" marR="83410" marT="41705" marB="41705"/>
                </a:tc>
                <a:tc>
                  <a:txBody>
                    <a:bodyPr/>
                    <a:lstStyle/>
                    <a:p>
                      <a:r>
                        <a:rPr lang="en-US" sz="1500" dirty="0"/>
                        <a:t>Product Architect</a:t>
                      </a:r>
                    </a:p>
                  </a:txBody>
                  <a:tcPr marL="83410" marR="83410" marT="41705" marB="41705"/>
                </a:tc>
                <a:tc>
                  <a:txBody>
                    <a:bodyPr/>
                    <a:lstStyle/>
                    <a:p>
                      <a:r>
                        <a:rPr lang="en-US" sz="1500" dirty="0"/>
                        <a:t>UI Designer</a:t>
                      </a:r>
                    </a:p>
                  </a:txBody>
                  <a:tcPr marL="83410" marR="83410" marT="41705" marB="41705"/>
                </a:tc>
                <a:tc>
                  <a:txBody>
                    <a:bodyPr/>
                    <a:lstStyle/>
                    <a:p>
                      <a:r>
                        <a:rPr lang="en-US" sz="1500" dirty="0"/>
                        <a:t>Product Manager</a:t>
                      </a:r>
                    </a:p>
                  </a:txBody>
                  <a:tcPr marL="83410" marR="83410" marT="41705" marB="41705"/>
                </a:tc>
                <a:tc>
                  <a:txBody>
                    <a:bodyPr/>
                    <a:lstStyle/>
                    <a:p>
                      <a:r>
                        <a:rPr lang="en-US" sz="1500" dirty="0"/>
                        <a:t>Project Manager</a:t>
                      </a:r>
                    </a:p>
                  </a:txBody>
                  <a:tcPr marL="83410" marR="83410" marT="41705" marB="41705"/>
                </a:tc>
                <a:tc>
                  <a:txBody>
                    <a:bodyPr/>
                    <a:lstStyle/>
                    <a:p>
                      <a:r>
                        <a:rPr lang="en-US" sz="1500" dirty="0"/>
                        <a:t>Product Architect</a:t>
                      </a:r>
                    </a:p>
                  </a:txBody>
                  <a:tcPr marL="83410" marR="83410" marT="41705" marB="41705"/>
                </a:tc>
                <a:tc>
                  <a:txBody>
                    <a:bodyPr/>
                    <a:lstStyle/>
                    <a:p>
                      <a:r>
                        <a:rPr lang="en-US" sz="1500" dirty="0"/>
                        <a:t>UI Designer</a:t>
                      </a:r>
                    </a:p>
                  </a:txBody>
                  <a:tcPr marL="83410" marR="83410" marT="41705" marB="41705"/>
                </a:tc>
                <a:extLst>
                  <a:ext uri="{0D108BD9-81ED-4DB2-BD59-A6C34878D82A}">
                    <a16:rowId xmlns:a16="http://schemas.microsoft.com/office/drawing/2014/main" val="642487120"/>
                  </a:ext>
                </a:extLst>
              </a:tr>
              <a:tr h="370840">
                <a:tc>
                  <a:txBody>
                    <a:bodyPr/>
                    <a:lstStyle/>
                    <a:p>
                      <a:r>
                        <a:rPr lang="en-US" dirty="0"/>
                        <a:t>Sprint 8</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074240917"/>
                  </a:ext>
                </a:extLst>
              </a:tr>
            </a:tbl>
          </a:graphicData>
        </a:graphic>
      </p:graphicFrame>
    </p:spTree>
    <p:extLst>
      <p:ext uri="{BB962C8B-B14F-4D97-AF65-F5344CB8AC3E}">
        <p14:creationId xmlns:p14="http://schemas.microsoft.com/office/powerpoint/2010/main" val="36237601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2913779"/>
          </a:xfrm>
        </p:spPr>
        <p:txBody>
          <a:bodyPr>
            <a:normAutofit/>
          </a:bodyPr>
          <a:lstStyle/>
          <a:p>
            <a:r>
              <a:rPr lang="en-US" sz="4800" dirty="0"/>
              <a:t>End of Session</a:t>
            </a:r>
          </a:p>
        </p:txBody>
      </p:sp>
    </p:spTree>
    <p:extLst>
      <p:ext uri="{BB962C8B-B14F-4D97-AF65-F5344CB8AC3E}">
        <p14:creationId xmlns:p14="http://schemas.microsoft.com/office/powerpoint/2010/main" val="1130818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560495"/>
          </a:xfrm>
        </p:spPr>
        <p:txBody>
          <a:bodyPr>
            <a:normAutofit fontScale="90000"/>
          </a:bodyPr>
          <a:lstStyle/>
          <a:p>
            <a:r>
              <a:rPr lang="en-US" sz="3600" dirty="0"/>
              <a:t>Sprint 8</a:t>
            </a:r>
          </a:p>
        </p:txBody>
      </p:sp>
      <p:sp>
        <p:nvSpPr>
          <p:cNvPr id="3" name="Content Placeholder 2">
            <a:extLst>
              <a:ext uri="{FF2B5EF4-FFF2-40B4-BE49-F238E27FC236}">
                <a16:creationId xmlns:a16="http://schemas.microsoft.com/office/drawing/2014/main" id="{7F0D9CC6-F863-4989-ACD0-19B81BBAC5FE}"/>
              </a:ext>
            </a:extLst>
          </p:cNvPr>
          <p:cNvSpPr>
            <a:spLocks noGrp="1"/>
          </p:cNvSpPr>
          <p:nvPr>
            <p:ph idx="1"/>
          </p:nvPr>
        </p:nvSpPr>
        <p:spPr>
          <a:xfrm>
            <a:off x="838200" y="1028700"/>
            <a:ext cx="10515600" cy="5148263"/>
          </a:xfrm>
        </p:spPr>
        <p:txBody>
          <a:bodyPr>
            <a:normAutofit/>
          </a:bodyPr>
          <a:lstStyle/>
          <a:p>
            <a:pPr marL="457200" lvl="1" indent="0">
              <a:spcBef>
                <a:spcPts val="1200"/>
              </a:spcBef>
              <a:buNone/>
            </a:pPr>
            <a:endParaRPr lang="en-US" sz="2000" u="sng" dirty="0"/>
          </a:p>
          <a:p>
            <a:pPr marL="457200" lvl="1" indent="0">
              <a:spcBef>
                <a:spcPts val="1200"/>
              </a:spcBef>
              <a:buNone/>
            </a:pPr>
            <a:r>
              <a:rPr lang="en-US" sz="2000" dirty="0"/>
              <a:t>April 28 at 9am through May 8 at 9am</a:t>
            </a:r>
          </a:p>
          <a:p>
            <a:pPr marL="457200" lvl="1" indent="0">
              <a:spcBef>
                <a:spcPts val="1200"/>
              </a:spcBef>
              <a:buNone/>
            </a:pPr>
            <a:r>
              <a:rPr lang="en-US" sz="2000" dirty="0"/>
              <a:t>Last regular class will be May 3</a:t>
            </a:r>
            <a:r>
              <a:rPr lang="en-US" sz="2000" baseline="30000" dirty="0"/>
              <a:t>rd</a:t>
            </a:r>
            <a:endParaRPr lang="en-US" sz="2000" dirty="0"/>
          </a:p>
          <a:p>
            <a:pPr marL="457200" lvl="1" indent="0">
              <a:spcBef>
                <a:spcPts val="1200"/>
              </a:spcBef>
              <a:buNone/>
            </a:pPr>
            <a:r>
              <a:rPr lang="en-US" sz="2000" dirty="0"/>
              <a:t>Final will be May 8</a:t>
            </a:r>
            <a:r>
              <a:rPr lang="en-US" sz="2000" baseline="30000" dirty="0"/>
              <a:t>th</a:t>
            </a:r>
            <a:r>
              <a:rPr lang="en-US" sz="2000" dirty="0"/>
              <a:t> from 10:30 to 12:30 in our regular room… very similar to mid-term</a:t>
            </a:r>
          </a:p>
          <a:p>
            <a:pPr marL="457200" lvl="1" indent="0">
              <a:spcBef>
                <a:spcPts val="1200"/>
              </a:spcBef>
              <a:buNone/>
            </a:pPr>
            <a:endParaRPr lang="en-US" sz="2000" dirty="0"/>
          </a:p>
          <a:p>
            <a:pPr marL="457200" lvl="1" indent="0">
              <a:spcBef>
                <a:spcPts val="1200"/>
              </a:spcBef>
              <a:buNone/>
            </a:pPr>
            <a:r>
              <a:rPr lang="en-US" sz="2000" dirty="0"/>
              <a:t>Final projects will be due May 3</a:t>
            </a:r>
            <a:r>
              <a:rPr lang="en-US" sz="2000" baseline="30000" dirty="0"/>
              <a:t>rd</a:t>
            </a:r>
            <a:r>
              <a:rPr lang="en-US" sz="2000" dirty="0"/>
              <a:t> at 9am with presentations for final projects to be on May 3 during class</a:t>
            </a:r>
          </a:p>
          <a:p>
            <a:pPr marL="457200" lvl="1" indent="0">
              <a:spcBef>
                <a:spcPts val="1200"/>
              </a:spcBef>
              <a:buNone/>
            </a:pPr>
            <a:endParaRPr lang="en-US" sz="2000" dirty="0"/>
          </a:p>
          <a:p>
            <a:pPr marL="457200" lvl="1" indent="0">
              <a:spcBef>
                <a:spcPts val="1200"/>
              </a:spcBef>
              <a:buNone/>
            </a:pPr>
            <a:r>
              <a:rPr lang="en-US" sz="2000" dirty="0"/>
              <a:t>The final projects are expected to be quite small even though at least two teams will be working on them</a:t>
            </a:r>
          </a:p>
          <a:p>
            <a:pPr marL="457200" lvl="1" indent="0">
              <a:spcBef>
                <a:spcPts val="1200"/>
              </a:spcBef>
              <a:buNone/>
            </a:pPr>
            <a:endParaRPr lang="en-US" sz="2000" dirty="0"/>
          </a:p>
        </p:txBody>
      </p:sp>
    </p:spTree>
    <p:extLst>
      <p:ext uri="{BB962C8B-B14F-4D97-AF65-F5344CB8AC3E}">
        <p14:creationId xmlns:p14="http://schemas.microsoft.com/office/powerpoint/2010/main" val="936001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E9FEF95-40D9-491D-BBF3-B8997D72FE45}"/>
              </a:ext>
            </a:extLst>
          </p:cNvPr>
          <p:cNvPicPr>
            <a:picLocks noChangeAspect="1"/>
          </p:cNvPicPr>
          <p:nvPr/>
        </p:nvPicPr>
        <p:blipFill>
          <a:blip r:embed="rId3"/>
          <a:stretch>
            <a:fillRect/>
          </a:stretch>
        </p:blipFill>
        <p:spPr>
          <a:xfrm>
            <a:off x="4082302" y="3429000"/>
            <a:ext cx="7636257" cy="2869820"/>
          </a:xfrm>
          <a:prstGeom prst="rect">
            <a:avLst/>
          </a:prstGeom>
          <a:ln w="12700">
            <a:solidFill>
              <a:schemeClr val="tx1"/>
            </a:solidFill>
          </a:ln>
        </p:spPr>
      </p:pic>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Roles and Schedule</a:t>
            </a:r>
          </a:p>
        </p:txBody>
      </p:sp>
      <p:graphicFrame>
        <p:nvGraphicFramePr>
          <p:cNvPr id="9" name="Table 8">
            <a:extLst>
              <a:ext uri="{FF2B5EF4-FFF2-40B4-BE49-F238E27FC236}">
                <a16:creationId xmlns:a16="http://schemas.microsoft.com/office/drawing/2014/main" id="{51A9A21A-C2C0-4A1D-B254-387FC1FEB88F}"/>
              </a:ext>
            </a:extLst>
          </p:cNvPr>
          <p:cNvGraphicFramePr>
            <a:graphicFrameLocks noGrp="1"/>
          </p:cNvGraphicFramePr>
          <p:nvPr>
            <p:extLst>
              <p:ext uri="{D42A27DB-BD31-4B8C-83A1-F6EECF244321}">
                <p14:modId xmlns:p14="http://schemas.microsoft.com/office/powerpoint/2010/main" val="3780976488"/>
              </p:ext>
            </p:extLst>
          </p:nvPr>
        </p:nvGraphicFramePr>
        <p:xfrm>
          <a:off x="838200" y="1736413"/>
          <a:ext cx="9498110" cy="1361092"/>
        </p:xfrm>
        <a:graphic>
          <a:graphicData uri="http://schemas.openxmlformats.org/drawingml/2006/table">
            <a:tbl>
              <a:tblPr firstRow="1" bandRow="1">
                <a:tableStyleId>{5C22544A-7EE6-4342-B048-85BDC9FD1C3A}</a:tableStyleId>
              </a:tblPr>
              <a:tblGrid>
                <a:gridCol w="1550437">
                  <a:extLst>
                    <a:ext uri="{9D8B030D-6E8A-4147-A177-3AD203B41FA5}">
                      <a16:colId xmlns:a16="http://schemas.microsoft.com/office/drawing/2014/main" val="3176287496"/>
                    </a:ext>
                  </a:extLst>
                </a:gridCol>
                <a:gridCol w="2034073">
                  <a:extLst>
                    <a:ext uri="{9D8B030D-6E8A-4147-A177-3AD203B41FA5}">
                      <a16:colId xmlns:a16="http://schemas.microsoft.com/office/drawing/2014/main" val="184866708"/>
                    </a:ext>
                  </a:extLst>
                </a:gridCol>
                <a:gridCol w="1940768">
                  <a:extLst>
                    <a:ext uri="{9D8B030D-6E8A-4147-A177-3AD203B41FA5}">
                      <a16:colId xmlns:a16="http://schemas.microsoft.com/office/drawing/2014/main" val="1665691578"/>
                    </a:ext>
                  </a:extLst>
                </a:gridCol>
                <a:gridCol w="1987420">
                  <a:extLst>
                    <a:ext uri="{9D8B030D-6E8A-4147-A177-3AD203B41FA5}">
                      <a16:colId xmlns:a16="http://schemas.microsoft.com/office/drawing/2014/main" val="4230300785"/>
                    </a:ext>
                  </a:extLst>
                </a:gridCol>
                <a:gridCol w="1985412">
                  <a:extLst>
                    <a:ext uri="{9D8B030D-6E8A-4147-A177-3AD203B41FA5}">
                      <a16:colId xmlns:a16="http://schemas.microsoft.com/office/drawing/2014/main" val="987859751"/>
                    </a:ext>
                  </a:extLst>
                </a:gridCol>
              </a:tblGrid>
              <a:tr h="340273">
                <a:tc>
                  <a:txBody>
                    <a:bodyPr/>
                    <a:lstStyle/>
                    <a:p>
                      <a:endParaRPr lang="en-US" sz="1500" dirty="0"/>
                    </a:p>
                  </a:txBody>
                  <a:tcPr marL="83410" marR="83410" marT="41705" marB="41705"/>
                </a:tc>
                <a:tc>
                  <a:txBody>
                    <a:bodyPr/>
                    <a:lstStyle/>
                    <a:p>
                      <a:r>
                        <a:rPr lang="en-US" sz="1500" dirty="0"/>
                        <a:t>Product Manager</a:t>
                      </a:r>
                    </a:p>
                  </a:txBody>
                  <a:tcPr marL="83410" marR="83410" marT="41705" marB="41705"/>
                </a:tc>
                <a:tc>
                  <a:txBody>
                    <a:bodyPr/>
                    <a:lstStyle/>
                    <a:p>
                      <a:r>
                        <a:rPr lang="en-US" sz="1500" dirty="0"/>
                        <a:t>Project Manager</a:t>
                      </a:r>
                    </a:p>
                  </a:txBody>
                  <a:tcPr marL="83410" marR="83410" marT="41705" marB="41705"/>
                </a:tc>
                <a:tc>
                  <a:txBody>
                    <a:bodyPr/>
                    <a:lstStyle/>
                    <a:p>
                      <a:r>
                        <a:rPr lang="en-US" sz="1500" dirty="0"/>
                        <a:t>Product Architect</a:t>
                      </a:r>
                    </a:p>
                  </a:txBody>
                  <a:tcPr marL="83410" marR="83410" marT="41705" marB="41705"/>
                </a:tc>
                <a:tc>
                  <a:txBody>
                    <a:bodyPr/>
                    <a:lstStyle/>
                    <a:p>
                      <a:r>
                        <a:rPr lang="en-US" sz="1500" dirty="0"/>
                        <a:t>UI Designer</a:t>
                      </a:r>
                    </a:p>
                  </a:txBody>
                  <a:tcPr marL="83410" marR="83410" marT="41705" marB="41705"/>
                </a:tc>
                <a:extLst>
                  <a:ext uri="{0D108BD9-81ED-4DB2-BD59-A6C34878D82A}">
                    <a16:rowId xmlns:a16="http://schemas.microsoft.com/office/drawing/2014/main" val="3651987118"/>
                  </a:ext>
                </a:extLst>
              </a:tr>
              <a:tr h="340273">
                <a:tc>
                  <a:txBody>
                    <a:bodyPr/>
                    <a:lstStyle/>
                    <a:p>
                      <a:r>
                        <a:rPr lang="en-US" sz="1500" b="0" dirty="0"/>
                        <a:t>Sprint 6</a:t>
                      </a:r>
                    </a:p>
                  </a:txBody>
                  <a:tcPr marL="83410" marR="83410" marT="41705" marB="41705"/>
                </a:tc>
                <a:tc>
                  <a:txBody>
                    <a:bodyPr/>
                    <a:lstStyle/>
                    <a:p>
                      <a:r>
                        <a:rPr lang="en-US" sz="1500" b="0" dirty="0"/>
                        <a:t>Louie (Lorenzo)</a:t>
                      </a:r>
                    </a:p>
                  </a:txBody>
                  <a:tcPr marL="83410" marR="83410" marT="41705" marB="41705"/>
                </a:tc>
                <a:tc>
                  <a:txBody>
                    <a:bodyPr/>
                    <a:lstStyle/>
                    <a:p>
                      <a:r>
                        <a:rPr lang="en-US" sz="1500" b="0" dirty="0"/>
                        <a:t>Tyler (Kummer)</a:t>
                      </a:r>
                    </a:p>
                  </a:txBody>
                  <a:tcPr marL="83410" marR="83410" marT="41705" marB="41705"/>
                </a:tc>
                <a:tc>
                  <a:txBody>
                    <a:bodyPr/>
                    <a:lstStyle/>
                    <a:p>
                      <a:r>
                        <a:rPr lang="en-US" sz="1500" b="0" dirty="0"/>
                        <a:t>Thad (Albert)</a:t>
                      </a:r>
                    </a:p>
                  </a:txBody>
                  <a:tcPr marL="83410" marR="83410" marT="41705" marB="41705"/>
                </a:tc>
                <a:tc>
                  <a:txBody>
                    <a:bodyPr/>
                    <a:lstStyle/>
                    <a:p>
                      <a:r>
                        <a:rPr lang="en-US" sz="1500" b="0" dirty="0"/>
                        <a:t>Michael (Pedzimaz)</a:t>
                      </a:r>
                    </a:p>
                  </a:txBody>
                  <a:tcPr marL="83410" marR="83410" marT="41705" marB="41705"/>
                </a:tc>
                <a:extLst>
                  <a:ext uri="{0D108BD9-81ED-4DB2-BD59-A6C34878D82A}">
                    <a16:rowId xmlns:a16="http://schemas.microsoft.com/office/drawing/2014/main" val="2574240619"/>
                  </a:ext>
                </a:extLst>
              </a:tr>
              <a:tr h="340273">
                <a:tc>
                  <a:txBody>
                    <a:bodyPr/>
                    <a:lstStyle/>
                    <a:p>
                      <a:r>
                        <a:rPr lang="en-US" sz="1500" b="1" dirty="0"/>
                        <a:t>Sprint 7</a:t>
                      </a:r>
                    </a:p>
                  </a:txBody>
                  <a:tcPr marL="83410" marR="83410" marT="41705" marB="41705"/>
                </a:tc>
                <a:tc>
                  <a:txBody>
                    <a:bodyPr/>
                    <a:lstStyle/>
                    <a:p>
                      <a:r>
                        <a:rPr lang="en-US" sz="1500" b="1" dirty="0"/>
                        <a:t>Alex (Espinal)</a:t>
                      </a:r>
                    </a:p>
                  </a:txBody>
                  <a:tcPr marL="83410" marR="83410" marT="41705" marB="41705"/>
                </a:tc>
                <a:tc>
                  <a:txBody>
                    <a:bodyPr/>
                    <a:lstStyle/>
                    <a:p>
                      <a:r>
                        <a:rPr lang="en-US" sz="1500" b="1" dirty="0"/>
                        <a:t>Juan (Dasco)</a:t>
                      </a:r>
                    </a:p>
                  </a:txBody>
                  <a:tcPr marL="83410" marR="83410" marT="41705" marB="41705"/>
                </a:tc>
                <a:tc>
                  <a:txBody>
                    <a:bodyPr/>
                    <a:lstStyle/>
                    <a:p>
                      <a:r>
                        <a:rPr lang="en-US" sz="1500" b="1" dirty="0"/>
                        <a:t>Ryan (Clark)</a:t>
                      </a:r>
                    </a:p>
                  </a:txBody>
                  <a:tcPr marL="83410" marR="83410" marT="41705" marB="41705"/>
                </a:tc>
                <a:tc>
                  <a:txBody>
                    <a:bodyPr/>
                    <a:lstStyle/>
                    <a:p>
                      <a:r>
                        <a:rPr lang="en-US" sz="1500" b="1" dirty="0"/>
                        <a:t>Karol (Orszulak)</a:t>
                      </a:r>
                    </a:p>
                  </a:txBody>
                  <a:tcPr marL="83410" marR="83410" marT="41705" marB="41705"/>
                </a:tc>
                <a:extLst>
                  <a:ext uri="{0D108BD9-81ED-4DB2-BD59-A6C34878D82A}">
                    <a16:rowId xmlns:a16="http://schemas.microsoft.com/office/drawing/2014/main" val="2072291674"/>
                  </a:ext>
                </a:extLst>
              </a:tr>
              <a:tr h="340273">
                <a:tc>
                  <a:txBody>
                    <a:bodyPr/>
                    <a:lstStyle/>
                    <a:p>
                      <a:r>
                        <a:rPr lang="en-US" sz="1500" b="1" dirty="0"/>
                        <a:t>Sprint 8</a:t>
                      </a:r>
                    </a:p>
                  </a:txBody>
                  <a:tcPr marL="83410" marR="83410" marT="41705" marB="41705"/>
                </a:tc>
                <a:tc>
                  <a:txBody>
                    <a:bodyPr/>
                    <a:lstStyle/>
                    <a:p>
                      <a:r>
                        <a:rPr lang="en-US" sz="1500" b="1" dirty="0"/>
                        <a:t>Marissa (Koronkiewicz)</a:t>
                      </a:r>
                    </a:p>
                  </a:txBody>
                  <a:tcPr marL="83410" marR="83410" marT="41705" marB="41705"/>
                </a:tc>
                <a:tc>
                  <a:txBody>
                    <a:bodyPr/>
                    <a:lstStyle/>
                    <a:p>
                      <a:r>
                        <a:rPr lang="en-US" sz="1500" b="1" dirty="0"/>
                        <a:t>Lenny (Florez)*</a:t>
                      </a:r>
                    </a:p>
                  </a:txBody>
                  <a:tcPr marL="83410" marR="83410" marT="41705" marB="41705"/>
                </a:tc>
                <a:tc>
                  <a:txBody>
                    <a:bodyPr/>
                    <a:lstStyle/>
                    <a:p>
                      <a:r>
                        <a:rPr lang="en-US" sz="1500" b="1" dirty="0"/>
                        <a:t>Ali (Kazmi)</a:t>
                      </a:r>
                    </a:p>
                  </a:txBody>
                  <a:tcPr marL="83410" marR="83410" marT="41705" marB="41705"/>
                </a:tc>
                <a:tc>
                  <a:txBody>
                    <a:bodyPr/>
                    <a:lstStyle/>
                    <a:p>
                      <a:r>
                        <a:rPr lang="en-US" sz="1500" b="1" dirty="0"/>
                        <a:t>Cris (Serrano)</a:t>
                      </a:r>
                    </a:p>
                  </a:txBody>
                  <a:tcPr marL="83410" marR="83410" marT="41705" marB="41705"/>
                </a:tc>
                <a:extLst>
                  <a:ext uri="{0D108BD9-81ED-4DB2-BD59-A6C34878D82A}">
                    <a16:rowId xmlns:a16="http://schemas.microsoft.com/office/drawing/2014/main" val="175105533"/>
                  </a:ext>
                </a:extLst>
              </a:tr>
            </a:tbl>
          </a:graphicData>
        </a:graphic>
      </p:graphicFrame>
    </p:spTree>
    <p:extLst>
      <p:ext uri="{BB962C8B-B14F-4D97-AF65-F5344CB8AC3E}">
        <p14:creationId xmlns:p14="http://schemas.microsoft.com/office/powerpoint/2010/main" val="3470056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Sprint 7 Product Backlog</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369325"/>
            <a:ext cx="10515601" cy="5338174"/>
          </a:xfrm>
        </p:spPr>
        <p:txBody>
          <a:bodyPr>
            <a:normAutofit fontScale="92500" lnSpcReduction="10000"/>
          </a:bodyPr>
          <a:lstStyle/>
          <a:p>
            <a:pPr marL="457200" indent="-457200">
              <a:spcBef>
                <a:spcPts val="600"/>
              </a:spcBef>
              <a:buFont typeface="+mj-lt"/>
              <a:buAutoNum type="arabicPeriod"/>
            </a:pPr>
            <a:r>
              <a:rPr lang="en-US" sz="1900" u="sng" dirty="0"/>
              <a:t>Verifiably</a:t>
            </a:r>
            <a:r>
              <a:rPr lang="en-US" sz="1900" dirty="0"/>
              <a:t> complete all Agile Rituals (including Demos) and Metrics (including at least one team level metric)</a:t>
            </a:r>
          </a:p>
          <a:p>
            <a:pPr marL="457200" indent="-457200">
              <a:spcBef>
                <a:spcPts val="600"/>
              </a:spcBef>
              <a:buFont typeface="+mj-lt"/>
              <a:buAutoNum type="arabicPeriod"/>
            </a:pPr>
            <a:r>
              <a:rPr lang="en-US" sz="1900" dirty="0"/>
              <a:t>Complete Sprint 7 Assignment</a:t>
            </a:r>
          </a:p>
          <a:p>
            <a:pPr marL="457200" indent="-457200">
              <a:spcBef>
                <a:spcPts val="600"/>
              </a:spcBef>
              <a:buFont typeface="+mj-lt"/>
              <a:buAutoNum type="arabicPeriod"/>
            </a:pPr>
            <a:r>
              <a:rPr lang="en-US" sz="1900" dirty="0"/>
              <a:t>Read and be prepared to discuss Chapter 10</a:t>
            </a:r>
          </a:p>
          <a:p>
            <a:pPr marL="457200" indent="-457200">
              <a:spcBef>
                <a:spcPts val="600"/>
              </a:spcBef>
              <a:buFont typeface="+mj-lt"/>
              <a:buAutoNum type="arabicPeriod"/>
            </a:pPr>
            <a:r>
              <a:rPr lang="en-US" sz="1900" dirty="0"/>
              <a:t>Create User Stories that will deliver a Klump </a:t>
            </a:r>
            <a:r>
              <a:rPr lang="en-US" sz="1900" u="sng" dirty="0"/>
              <a:t>tutorial</a:t>
            </a:r>
            <a:r>
              <a:rPr lang="en-US" sz="1900" dirty="0"/>
              <a:t> based on your team’s Klump implementation. Requirements include:</a:t>
            </a:r>
          </a:p>
          <a:p>
            <a:pPr lvl="1">
              <a:spcBef>
                <a:spcPts val="600"/>
              </a:spcBef>
            </a:pPr>
            <a:r>
              <a:rPr lang="en-US" sz="1500" dirty="0"/>
              <a:t>Allow a future team should be able to effectively install the product on Azure and make a minor enhancement to your product in less than </a:t>
            </a:r>
            <a:r>
              <a:rPr lang="en-US" sz="1500" u="sng" dirty="0"/>
              <a:t>one hour</a:t>
            </a:r>
            <a:r>
              <a:rPr lang="en-US" sz="1500" dirty="0"/>
              <a:t> by following the tutorial</a:t>
            </a:r>
          </a:p>
          <a:p>
            <a:pPr lvl="1">
              <a:spcBef>
                <a:spcPts val="600"/>
              </a:spcBef>
            </a:pPr>
            <a:r>
              <a:rPr lang="en-US" sz="1500" dirty="0"/>
              <a:t>Include a single zip file named klump-sp18-[your-team-name].zip with all product assets submitted on a USB drive that will be provided to your team  </a:t>
            </a:r>
          </a:p>
          <a:p>
            <a:pPr lvl="1">
              <a:spcBef>
                <a:spcPts val="600"/>
              </a:spcBef>
            </a:pPr>
            <a:r>
              <a:rPr lang="en-US" sz="1500" dirty="0"/>
              <a:t>Include an appropriate license file</a:t>
            </a:r>
          </a:p>
          <a:p>
            <a:pPr lvl="1">
              <a:spcBef>
                <a:spcPts val="600"/>
              </a:spcBef>
            </a:pPr>
            <a:r>
              <a:rPr lang="en-US" sz="1500" dirty="0"/>
              <a:t>Include a Readme.txt or Readme.md file in the root folder of the zip file that represents the starting point for the tutorial</a:t>
            </a:r>
          </a:p>
          <a:p>
            <a:pPr lvl="1">
              <a:spcBef>
                <a:spcPts val="600"/>
              </a:spcBef>
            </a:pPr>
            <a:r>
              <a:rPr lang="en-US" sz="1500" dirty="0"/>
              <a:t>Assume or require only prerequisites that the tutorial participant should have an MS Azure account and knowledge equivalent to taking this software development class</a:t>
            </a:r>
          </a:p>
          <a:p>
            <a:pPr marL="457200" indent="-457200">
              <a:spcBef>
                <a:spcPts val="600"/>
              </a:spcBef>
              <a:buFont typeface="+mj-lt"/>
              <a:buAutoNum type="arabicPeriod"/>
            </a:pPr>
            <a:r>
              <a:rPr lang="en-US" sz="1900" dirty="0"/>
              <a:t>Deliver the above tutorial by completing the user stories</a:t>
            </a:r>
          </a:p>
          <a:p>
            <a:pPr marL="457200" indent="-457200">
              <a:spcBef>
                <a:spcPts val="600"/>
              </a:spcBef>
              <a:buFont typeface="+mj-lt"/>
              <a:buAutoNum type="arabicPeriod"/>
            </a:pPr>
            <a:r>
              <a:rPr lang="en-US" sz="1900" dirty="0"/>
              <a:t>Prepare a </a:t>
            </a:r>
            <a:r>
              <a:rPr lang="en-US" sz="1900" u="sng" dirty="0"/>
              <a:t>video recording</a:t>
            </a:r>
            <a:r>
              <a:rPr lang="en-US" sz="1900" dirty="0"/>
              <a:t> that demonstrates completing your tutorial within 30 minutes… the video can substitute for a presentation for the individual(s) who record it</a:t>
            </a:r>
          </a:p>
          <a:p>
            <a:pPr marL="457200" indent="-457200">
              <a:spcBef>
                <a:spcPts val="600"/>
              </a:spcBef>
              <a:buFont typeface="+mj-lt"/>
              <a:buAutoNum type="arabicPeriod"/>
            </a:pPr>
            <a:r>
              <a:rPr lang="en-US" sz="1900" dirty="0"/>
              <a:t>Prepare for Sprint 8 by creating a proposal for a final project… the final should include at least two teams working together </a:t>
            </a:r>
          </a:p>
          <a:p>
            <a:pPr marL="457200" indent="-457200">
              <a:spcBef>
                <a:spcPts val="600"/>
              </a:spcBef>
              <a:buFont typeface="+mj-lt"/>
              <a:buAutoNum type="arabicPeriod"/>
            </a:pPr>
            <a:r>
              <a:rPr lang="en-US" sz="1900" dirty="0">
                <a:solidFill>
                  <a:schemeClr val="bg1">
                    <a:lumMod val="75000"/>
                  </a:schemeClr>
                </a:solidFill>
              </a:rPr>
              <a:t>Read and be prepared to discuss Chapter 11</a:t>
            </a:r>
          </a:p>
          <a:p>
            <a:pPr marL="457200" indent="-457200">
              <a:spcBef>
                <a:spcPts val="600"/>
              </a:spcBef>
              <a:buFont typeface="+mj-lt"/>
              <a:buAutoNum type="arabicPeriod"/>
            </a:pPr>
            <a:r>
              <a:rPr lang="en-US" sz="1900" dirty="0">
                <a:solidFill>
                  <a:schemeClr val="bg1">
                    <a:lumMod val="75000"/>
                  </a:schemeClr>
                </a:solidFill>
              </a:rPr>
              <a:t>Read and be prepared to discuss Chapter 12</a:t>
            </a:r>
          </a:p>
        </p:txBody>
      </p:sp>
      <p:cxnSp>
        <p:nvCxnSpPr>
          <p:cNvPr id="6" name="Straight Connector 5">
            <a:extLst>
              <a:ext uri="{FF2B5EF4-FFF2-40B4-BE49-F238E27FC236}">
                <a16:creationId xmlns:a16="http://schemas.microsoft.com/office/drawing/2014/main" id="{0F502D46-9837-469B-978C-DB18C3C09E89}"/>
              </a:ext>
            </a:extLst>
          </p:cNvPr>
          <p:cNvCxnSpPr>
            <a:cxnSpLocks/>
          </p:cNvCxnSpPr>
          <p:nvPr/>
        </p:nvCxnSpPr>
        <p:spPr>
          <a:xfrm>
            <a:off x="776284" y="6049402"/>
            <a:ext cx="10515602"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D4488CC8-129D-40A2-B055-4DFC8D8A6000}"/>
              </a:ext>
            </a:extLst>
          </p:cNvPr>
          <p:cNvSpPr/>
          <p:nvPr/>
        </p:nvSpPr>
        <p:spPr>
          <a:xfrm>
            <a:off x="776282" y="5538793"/>
            <a:ext cx="10515601" cy="510596"/>
          </a:xfrm>
          <a:prstGeom prst="rect">
            <a:avLst/>
          </a:prstGeom>
          <a:noFill/>
          <a:ln w="254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0100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A1211-FC36-4363-9004-3F2A6A658878}"/>
              </a:ext>
            </a:extLst>
          </p:cNvPr>
          <p:cNvSpPr>
            <a:spLocks noGrp="1"/>
          </p:cNvSpPr>
          <p:nvPr>
            <p:ph type="title"/>
          </p:nvPr>
        </p:nvSpPr>
        <p:spPr/>
        <p:txBody>
          <a:bodyPr/>
          <a:lstStyle/>
          <a:p>
            <a:r>
              <a:rPr lang="en-US" dirty="0"/>
              <a:t>Scrum-of-Scrums Report-out</a:t>
            </a:r>
          </a:p>
        </p:txBody>
      </p:sp>
      <p:sp>
        <p:nvSpPr>
          <p:cNvPr id="3" name="Content Placeholder 2">
            <a:extLst>
              <a:ext uri="{FF2B5EF4-FFF2-40B4-BE49-F238E27FC236}">
                <a16:creationId xmlns:a16="http://schemas.microsoft.com/office/drawing/2014/main" id="{3AC1B704-DD28-49B8-BA82-BF8622854AA9}"/>
              </a:ext>
            </a:extLst>
          </p:cNvPr>
          <p:cNvSpPr>
            <a:spLocks noGrp="1"/>
          </p:cNvSpPr>
          <p:nvPr>
            <p:ph idx="1"/>
          </p:nvPr>
        </p:nvSpPr>
        <p:spPr/>
        <p:txBody>
          <a:bodyPr>
            <a:normAutofit/>
          </a:bodyPr>
          <a:lstStyle/>
          <a:p>
            <a:pPr marL="0" indent="0">
              <a:buNone/>
            </a:pPr>
            <a:r>
              <a:rPr lang="en-US" sz="2000" dirty="0"/>
              <a:t>The “daily” scrum meeting is not used as a problem-solving or issue resolution meeting. Issues that are raised are taken offline and usually dealt with by the relevant subgroup immediately after the meeting. During the daily scrum, each team member answers the following three questions:</a:t>
            </a:r>
          </a:p>
          <a:p>
            <a:pPr marL="0" indent="0">
              <a:buNone/>
            </a:pPr>
            <a:endParaRPr lang="en-US" sz="2000" dirty="0"/>
          </a:p>
          <a:p>
            <a:pPr marL="0" indent="0">
              <a:buNone/>
            </a:pPr>
            <a:r>
              <a:rPr lang="en-US" sz="2000" dirty="0"/>
              <a:t>What did you do since our last standup?</a:t>
            </a:r>
          </a:p>
          <a:p>
            <a:pPr marL="0" indent="0">
              <a:buNone/>
            </a:pPr>
            <a:r>
              <a:rPr lang="en-US" sz="2000" dirty="0"/>
              <a:t>What will you do before our next standup?</a:t>
            </a:r>
          </a:p>
          <a:p>
            <a:pPr marL="0" indent="0">
              <a:buNone/>
            </a:pPr>
            <a:r>
              <a:rPr lang="en-US" sz="2000" dirty="0"/>
              <a:t>Are there any impediments in your way that you need help from outside the team to resolve? </a:t>
            </a:r>
          </a:p>
        </p:txBody>
      </p:sp>
    </p:spTree>
    <p:extLst>
      <p:ext uri="{BB962C8B-B14F-4D97-AF65-F5344CB8AC3E}">
        <p14:creationId xmlns:p14="http://schemas.microsoft.com/office/powerpoint/2010/main" val="3187090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4EC0EAD6-A47F-4C4F-B776-3A0C5E875955}"/>
              </a:ext>
            </a:extLst>
          </p:cNvPr>
          <p:cNvSpPr txBox="1">
            <a:spLocks/>
          </p:cNvSpPr>
          <p:nvPr/>
        </p:nvSpPr>
        <p:spPr>
          <a:xfrm>
            <a:off x="1502406" y="2264494"/>
            <a:ext cx="10427658" cy="4326806"/>
          </a:xfrm>
          <a:prstGeom prst="rect">
            <a:avLst/>
          </a:prstGeom>
          <a:solidFill>
            <a:schemeClr val="bg1"/>
          </a:solidFill>
          <a:ln w="12700">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buFont typeface="Arial" panose="020B0604020202020204" pitchFamily="34" charset="0"/>
              <a:buNone/>
            </a:pPr>
            <a:r>
              <a:rPr lang="en-US" sz="2000" dirty="0"/>
              <a:t>Deliver a Klump tutorial based on your team’s Klump implementation. Requirements include:</a:t>
            </a:r>
          </a:p>
          <a:p>
            <a:pPr marL="457200" indent="-457200">
              <a:spcBef>
                <a:spcPts val="600"/>
              </a:spcBef>
              <a:buFont typeface="+mj-lt"/>
              <a:buAutoNum type="arabicPeriod"/>
            </a:pPr>
            <a:r>
              <a:rPr lang="en-US" sz="2000" dirty="0"/>
              <a:t>Allow a future team should be able to effectively install the product on Azure and make a minor enhancement to your product in less than one hour by following the tutorial</a:t>
            </a:r>
          </a:p>
          <a:p>
            <a:pPr marL="457200" indent="-457200">
              <a:spcBef>
                <a:spcPts val="600"/>
              </a:spcBef>
              <a:buFont typeface="+mj-lt"/>
              <a:buAutoNum type="arabicPeriod"/>
            </a:pPr>
            <a:r>
              <a:rPr lang="en-US" sz="2000" dirty="0"/>
              <a:t>Include a single zip file named klump-sp18-[your-team-name].zip with all product assets submitted on a USB drive that will be provided to your team  </a:t>
            </a:r>
          </a:p>
          <a:p>
            <a:pPr marL="457200" indent="-457200">
              <a:spcBef>
                <a:spcPts val="600"/>
              </a:spcBef>
              <a:buFont typeface="+mj-lt"/>
              <a:buAutoNum type="arabicPeriod"/>
            </a:pPr>
            <a:r>
              <a:rPr lang="en-US" sz="2000" dirty="0"/>
              <a:t>Include an appropriate license file… explain the license requirements in your video</a:t>
            </a:r>
          </a:p>
          <a:p>
            <a:pPr marL="457200" indent="-457200">
              <a:spcBef>
                <a:spcPts val="600"/>
              </a:spcBef>
              <a:buFont typeface="+mj-lt"/>
              <a:buAutoNum type="arabicPeriod"/>
            </a:pPr>
            <a:r>
              <a:rPr lang="en-US" sz="2000" dirty="0"/>
              <a:t>Include a “README.txt” or “README.md” file in the root folder of the zip file that represents the starting point for the tutorial</a:t>
            </a:r>
          </a:p>
          <a:p>
            <a:pPr marL="457200" indent="-457200">
              <a:spcBef>
                <a:spcPts val="600"/>
              </a:spcBef>
              <a:buFont typeface="+mj-lt"/>
              <a:buAutoNum type="arabicPeriod"/>
            </a:pPr>
            <a:r>
              <a:rPr lang="en-US" sz="2000" dirty="0"/>
              <a:t>Assume or require only prerequisites that the tutorial participant should have an MS Azure account and knowledge equivalent to starting this software development class</a:t>
            </a:r>
          </a:p>
          <a:p>
            <a:pPr marL="457200" indent="-457200">
              <a:spcBef>
                <a:spcPts val="600"/>
              </a:spcBef>
              <a:buFont typeface="+mj-lt"/>
              <a:buAutoNum type="arabicPeriod"/>
            </a:pPr>
            <a:r>
              <a:rPr lang="en-US" sz="2000" dirty="0"/>
              <a:t>Prepare a video recording that demonstrates completing your tutorial within 30 minutes… the video can substitute for a presentation for the individual(s) who record it</a:t>
            </a:r>
          </a:p>
          <a:p>
            <a:pPr marL="457200" indent="-457200">
              <a:spcBef>
                <a:spcPts val="600"/>
              </a:spcBef>
              <a:buFont typeface="+mj-lt"/>
              <a:buAutoNum type="arabicPeriod"/>
            </a:pPr>
            <a:r>
              <a:rPr lang="en-US" sz="2000" dirty="0"/>
              <a:t>The video should be include in the zip file as well</a:t>
            </a:r>
          </a:p>
        </p:txBody>
      </p:sp>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560495"/>
          </a:xfrm>
        </p:spPr>
        <p:txBody>
          <a:bodyPr>
            <a:normAutofit fontScale="90000"/>
          </a:bodyPr>
          <a:lstStyle/>
          <a:p>
            <a:r>
              <a:rPr lang="en-US" sz="3600" dirty="0"/>
              <a:t>Product Team Q&amp;A Session: Klump Requirements</a:t>
            </a:r>
          </a:p>
        </p:txBody>
      </p:sp>
      <p:graphicFrame>
        <p:nvGraphicFramePr>
          <p:cNvPr id="9" name="Table 8">
            <a:extLst>
              <a:ext uri="{FF2B5EF4-FFF2-40B4-BE49-F238E27FC236}">
                <a16:creationId xmlns:a16="http://schemas.microsoft.com/office/drawing/2014/main" id="{51A9A21A-C2C0-4A1D-B254-387FC1FEB88F}"/>
              </a:ext>
            </a:extLst>
          </p:cNvPr>
          <p:cNvGraphicFramePr>
            <a:graphicFrameLocks noGrp="1"/>
          </p:cNvGraphicFramePr>
          <p:nvPr>
            <p:extLst/>
          </p:nvPr>
        </p:nvGraphicFramePr>
        <p:xfrm>
          <a:off x="838200" y="965804"/>
          <a:ext cx="7313690" cy="1048060"/>
        </p:xfrm>
        <a:graphic>
          <a:graphicData uri="http://schemas.openxmlformats.org/drawingml/2006/table">
            <a:tbl>
              <a:tblPr firstRow="1" bandRow="1">
                <a:tableStyleId>{5C22544A-7EE6-4342-B048-85BDC9FD1C3A}</a:tableStyleId>
              </a:tblPr>
              <a:tblGrid>
                <a:gridCol w="1462738">
                  <a:extLst>
                    <a:ext uri="{9D8B030D-6E8A-4147-A177-3AD203B41FA5}">
                      <a16:colId xmlns:a16="http://schemas.microsoft.com/office/drawing/2014/main" val="3176287496"/>
                    </a:ext>
                  </a:extLst>
                </a:gridCol>
                <a:gridCol w="1462738">
                  <a:extLst>
                    <a:ext uri="{9D8B030D-6E8A-4147-A177-3AD203B41FA5}">
                      <a16:colId xmlns:a16="http://schemas.microsoft.com/office/drawing/2014/main" val="184866708"/>
                    </a:ext>
                  </a:extLst>
                </a:gridCol>
                <a:gridCol w="1462738">
                  <a:extLst>
                    <a:ext uri="{9D8B030D-6E8A-4147-A177-3AD203B41FA5}">
                      <a16:colId xmlns:a16="http://schemas.microsoft.com/office/drawing/2014/main" val="1665691578"/>
                    </a:ext>
                  </a:extLst>
                </a:gridCol>
                <a:gridCol w="1462738">
                  <a:extLst>
                    <a:ext uri="{9D8B030D-6E8A-4147-A177-3AD203B41FA5}">
                      <a16:colId xmlns:a16="http://schemas.microsoft.com/office/drawing/2014/main" val="4230300785"/>
                    </a:ext>
                  </a:extLst>
                </a:gridCol>
                <a:gridCol w="1462738">
                  <a:extLst>
                    <a:ext uri="{9D8B030D-6E8A-4147-A177-3AD203B41FA5}">
                      <a16:colId xmlns:a16="http://schemas.microsoft.com/office/drawing/2014/main" val="987859751"/>
                    </a:ext>
                  </a:extLst>
                </a:gridCol>
              </a:tblGrid>
              <a:tr h="262015">
                <a:tc>
                  <a:txBody>
                    <a:bodyPr/>
                    <a:lstStyle/>
                    <a:p>
                      <a:endParaRPr lang="en-US" sz="1200" dirty="0"/>
                    </a:p>
                  </a:txBody>
                  <a:tcPr marL="64227" marR="64227" marT="32113" marB="32113"/>
                </a:tc>
                <a:tc>
                  <a:txBody>
                    <a:bodyPr/>
                    <a:lstStyle/>
                    <a:p>
                      <a:r>
                        <a:rPr lang="en-US" sz="1200" dirty="0"/>
                        <a:t>Product Manager</a:t>
                      </a:r>
                    </a:p>
                  </a:txBody>
                  <a:tcPr marL="64227" marR="64227" marT="32113" marB="32113"/>
                </a:tc>
                <a:tc>
                  <a:txBody>
                    <a:bodyPr/>
                    <a:lstStyle/>
                    <a:p>
                      <a:r>
                        <a:rPr lang="en-US" sz="1200" dirty="0"/>
                        <a:t>Project Manager</a:t>
                      </a:r>
                    </a:p>
                  </a:txBody>
                  <a:tcPr marL="64227" marR="64227" marT="32113" marB="32113"/>
                </a:tc>
                <a:tc>
                  <a:txBody>
                    <a:bodyPr/>
                    <a:lstStyle/>
                    <a:p>
                      <a:r>
                        <a:rPr lang="en-US" sz="1200" dirty="0"/>
                        <a:t>Product Architect</a:t>
                      </a:r>
                    </a:p>
                  </a:txBody>
                  <a:tcPr marL="64227" marR="64227" marT="32113" marB="32113"/>
                </a:tc>
                <a:tc>
                  <a:txBody>
                    <a:bodyPr/>
                    <a:lstStyle/>
                    <a:p>
                      <a:r>
                        <a:rPr lang="en-US" sz="1200" dirty="0"/>
                        <a:t>UI Designer</a:t>
                      </a:r>
                    </a:p>
                  </a:txBody>
                  <a:tcPr marL="64227" marR="64227" marT="32113" marB="32113"/>
                </a:tc>
                <a:extLst>
                  <a:ext uri="{0D108BD9-81ED-4DB2-BD59-A6C34878D82A}">
                    <a16:rowId xmlns:a16="http://schemas.microsoft.com/office/drawing/2014/main" val="3651987118"/>
                  </a:ext>
                </a:extLst>
              </a:tr>
              <a:tr h="262015">
                <a:tc>
                  <a:txBody>
                    <a:bodyPr/>
                    <a:lstStyle/>
                    <a:p>
                      <a:r>
                        <a:rPr lang="en-US" sz="1200" dirty="0"/>
                        <a:t>Sprint 5</a:t>
                      </a:r>
                    </a:p>
                  </a:txBody>
                  <a:tcPr marL="64227" marR="64227" marT="32113" marB="32113"/>
                </a:tc>
                <a:tc>
                  <a:txBody>
                    <a:bodyPr/>
                    <a:lstStyle/>
                    <a:p>
                      <a:r>
                        <a:rPr lang="en-US" sz="1200" dirty="0"/>
                        <a:t>Joe (Van Luyk)</a:t>
                      </a:r>
                    </a:p>
                  </a:txBody>
                  <a:tcPr marL="64227" marR="64227" marT="32113" marB="32113"/>
                </a:tc>
                <a:tc>
                  <a:txBody>
                    <a:bodyPr/>
                    <a:lstStyle/>
                    <a:p>
                      <a:r>
                        <a:rPr lang="en-US" sz="1200" dirty="0"/>
                        <a:t>Jordon (Elmer)</a:t>
                      </a:r>
                    </a:p>
                  </a:txBody>
                  <a:tcPr marL="64227" marR="64227" marT="32113" marB="32113"/>
                </a:tc>
                <a:tc>
                  <a:txBody>
                    <a:bodyPr/>
                    <a:lstStyle/>
                    <a:p>
                      <a:r>
                        <a:rPr lang="en-US" sz="1200" dirty="0"/>
                        <a:t>Quinn (Stratton)</a:t>
                      </a:r>
                    </a:p>
                  </a:txBody>
                  <a:tcPr marL="64227" marR="64227" marT="32113" marB="32113"/>
                </a:tc>
                <a:tc>
                  <a:txBody>
                    <a:bodyPr/>
                    <a:lstStyle/>
                    <a:p>
                      <a:r>
                        <a:rPr lang="en-US" sz="1200" dirty="0"/>
                        <a:t>Jace (Horner)</a:t>
                      </a:r>
                    </a:p>
                  </a:txBody>
                  <a:tcPr marL="64227" marR="64227" marT="32113" marB="32113"/>
                </a:tc>
                <a:extLst>
                  <a:ext uri="{0D108BD9-81ED-4DB2-BD59-A6C34878D82A}">
                    <a16:rowId xmlns:a16="http://schemas.microsoft.com/office/drawing/2014/main" val="2574240619"/>
                  </a:ext>
                </a:extLst>
              </a:tr>
              <a:tr h="262015">
                <a:tc>
                  <a:txBody>
                    <a:bodyPr/>
                    <a:lstStyle/>
                    <a:p>
                      <a:r>
                        <a:rPr lang="en-US" sz="1200" b="1" dirty="0"/>
                        <a:t>Sprint 6</a:t>
                      </a:r>
                    </a:p>
                  </a:txBody>
                  <a:tcPr marL="64227" marR="64227" marT="32113" marB="32113"/>
                </a:tc>
                <a:tc>
                  <a:txBody>
                    <a:bodyPr/>
                    <a:lstStyle/>
                    <a:p>
                      <a:r>
                        <a:rPr lang="en-US" sz="1200" b="1" dirty="0"/>
                        <a:t>Louie (Lorenzo)</a:t>
                      </a:r>
                    </a:p>
                  </a:txBody>
                  <a:tcPr marL="64227" marR="64227" marT="32113" marB="32113"/>
                </a:tc>
                <a:tc>
                  <a:txBody>
                    <a:bodyPr/>
                    <a:lstStyle/>
                    <a:p>
                      <a:r>
                        <a:rPr lang="en-US" sz="1200" b="1" dirty="0"/>
                        <a:t>Tyler (Kummer)</a:t>
                      </a:r>
                    </a:p>
                  </a:txBody>
                  <a:tcPr marL="64227" marR="64227" marT="32113" marB="32113"/>
                </a:tc>
                <a:tc>
                  <a:txBody>
                    <a:bodyPr/>
                    <a:lstStyle/>
                    <a:p>
                      <a:r>
                        <a:rPr lang="en-US" sz="1200" b="1" dirty="0"/>
                        <a:t>Thad (Albert)</a:t>
                      </a:r>
                    </a:p>
                  </a:txBody>
                  <a:tcPr marL="64227" marR="64227" marT="32113" marB="32113"/>
                </a:tc>
                <a:tc>
                  <a:txBody>
                    <a:bodyPr/>
                    <a:lstStyle/>
                    <a:p>
                      <a:r>
                        <a:rPr lang="en-US" sz="1200" b="1" dirty="0"/>
                        <a:t>Michael (Pedzimaz)</a:t>
                      </a:r>
                    </a:p>
                  </a:txBody>
                  <a:tcPr marL="64227" marR="64227" marT="32113" marB="32113"/>
                </a:tc>
                <a:extLst>
                  <a:ext uri="{0D108BD9-81ED-4DB2-BD59-A6C34878D82A}">
                    <a16:rowId xmlns:a16="http://schemas.microsoft.com/office/drawing/2014/main" val="2072291674"/>
                  </a:ext>
                </a:extLst>
              </a:tr>
              <a:tr h="262015">
                <a:tc>
                  <a:txBody>
                    <a:bodyPr/>
                    <a:lstStyle/>
                    <a:p>
                      <a:r>
                        <a:rPr lang="en-US" sz="1200" dirty="0"/>
                        <a:t>Sprint 7</a:t>
                      </a:r>
                    </a:p>
                  </a:txBody>
                  <a:tcPr marL="64227" marR="64227" marT="32113" marB="32113"/>
                </a:tc>
                <a:tc>
                  <a:txBody>
                    <a:bodyPr/>
                    <a:lstStyle/>
                    <a:p>
                      <a:r>
                        <a:rPr lang="en-US" sz="1200" dirty="0"/>
                        <a:t>Alex (Espinal)</a:t>
                      </a:r>
                    </a:p>
                  </a:txBody>
                  <a:tcPr marL="64227" marR="64227" marT="32113" marB="32113"/>
                </a:tc>
                <a:tc>
                  <a:txBody>
                    <a:bodyPr/>
                    <a:lstStyle/>
                    <a:p>
                      <a:r>
                        <a:rPr lang="en-US" sz="1200" dirty="0"/>
                        <a:t>Juan (Dasco)</a:t>
                      </a:r>
                    </a:p>
                  </a:txBody>
                  <a:tcPr marL="64227" marR="64227" marT="32113" marB="32113"/>
                </a:tc>
                <a:tc>
                  <a:txBody>
                    <a:bodyPr/>
                    <a:lstStyle/>
                    <a:p>
                      <a:r>
                        <a:rPr lang="en-US" sz="1200" dirty="0"/>
                        <a:t>Ryan (Clark)</a:t>
                      </a:r>
                    </a:p>
                  </a:txBody>
                  <a:tcPr marL="64227" marR="64227" marT="32113" marB="32113"/>
                </a:tc>
                <a:tc>
                  <a:txBody>
                    <a:bodyPr/>
                    <a:lstStyle/>
                    <a:p>
                      <a:r>
                        <a:rPr lang="en-US" sz="1200" dirty="0"/>
                        <a:t>Karol (Orszulak)</a:t>
                      </a:r>
                    </a:p>
                  </a:txBody>
                  <a:tcPr marL="64227" marR="64227" marT="32113" marB="32113"/>
                </a:tc>
                <a:extLst>
                  <a:ext uri="{0D108BD9-81ED-4DB2-BD59-A6C34878D82A}">
                    <a16:rowId xmlns:a16="http://schemas.microsoft.com/office/drawing/2014/main" val="175105533"/>
                  </a:ext>
                </a:extLst>
              </a:tr>
            </a:tbl>
          </a:graphicData>
        </a:graphic>
      </p:graphicFrame>
      <p:graphicFrame>
        <p:nvGraphicFramePr>
          <p:cNvPr id="7" name="Table 6">
            <a:extLst>
              <a:ext uri="{FF2B5EF4-FFF2-40B4-BE49-F238E27FC236}">
                <a16:creationId xmlns:a16="http://schemas.microsoft.com/office/drawing/2014/main" id="{F0E99C45-F33D-4C6B-95B7-1FA14E4275D7}"/>
              </a:ext>
            </a:extLst>
          </p:cNvPr>
          <p:cNvGraphicFramePr>
            <a:graphicFrameLocks noGrp="1"/>
          </p:cNvGraphicFramePr>
          <p:nvPr>
            <p:extLst>
              <p:ext uri="{D42A27DB-BD31-4B8C-83A1-F6EECF244321}">
                <p14:modId xmlns:p14="http://schemas.microsoft.com/office/powerpoint/2010/main" val="2723773384"/>
              </p:ext>
            </p:extLst>
          </p:nvPr>
        </p:nvGraphicFramePr>
        <p:xfrm>
          <a:off x="838199" y="965804"/>
          <a:ext cx="7313670" cy="1048060"/>
        </p:xfrm>
        <a:graphic>
          <a:graphicData uri="http://schemas.openxmlformats.org/drawingml/2006/table">
            <a:tbl>
              <a:tblPr firstRow="1" bandRow="1">
                <a:tableStyleId>{5C22544A-7EE6-4342-B048-85BDC9FD1C3A}</a:tableStyleId>
              </a:tblPr>
              <a:tblGrid>
                <a:gridCol w="1193857">
                  <a:extLst>
                    <a:ext uri="{9D8B030D-6E8A-4147-A177-3AD203B41FA5}">
                      <a16:colId xmlns:a16="http://schemas.microsoft.com/office/drawing/2014/main" val="3176287496"/>
                    </a:ext>
                  </a:extLst>
                </a:gridCol>
                <a:gridCol w="1566263">
                  <a:extLst>
                    <a:ext uri="{9D8B030D-6E8A-4147-A177-3AD203B41FA5}">
                      <a16:colId xmlns:a16="http://schemas.microsoft.com/office/drawing/2014/main" val="184866708"/>
                    </a:ext>
                  </a:extLst>
                </a:gridCol>
                <a:gridCol w="1494417">
                  <a:extLst>
                    <a:ext uri="{9D8B030D-6E8A-4147-A177-3AD203B41FA5}">
                      <a16:colId xmlns:a16="http://schemas.microsoft.com/office/drawing/2014/main" val="1665691578"/>
                    </a:ext>
                  </a:extLst>
                </a:gridCol>
                <a:gridCol w="1530340">
                  <a:extLst>
                    <a:ext uri="{9D8B030D-6E8A-4147-A177-3AD203B41FA5}">
                      <a16:colId xmlns:a16="http://schemas.microsoft.com/office/drawing/2014/main" val="4230300785"/>
                    </a:ext>
                  </a:extLst>
                </a:gridCol>
                <a:gridCol w="1528793">
                  <a:extLst>
                    <a:ext uri="{9D8B030D-6E8A-4147-A177-3AD203B41FA5}">
                      <a16:colId xmlns:a16="http://schemas.microsoft.com/office/drawing/2014/main" val="987859751"/>
                    </a:ext>
                  </a:extLst>
                </a:gridCol>
              </a:tblGrid>
              <a:tr h="262015">
                <a:tc>
                  <a:txBody>
                    <a:bodyPr/>
                    <a:lstStyle/>
                    <a:p>
                      <a:endParaRPr lang="en-US" sz="1100" dirty="0"/>
                    </a:p>
                  </a:txBody>
                  <a:tcPr marL="64227" marR="64227" marT="32113" marB="32113"/>
                </a:tc>
                <a:tc>
                  <a:txBody>
                    <a:bodyPr/>
                    <a:lstStyle/>
                    <a:p>
                      <a:r>
                        <a:rPr lang="en-US" sz="1100" dirty="0"/>
                        <a:t>Product Manager</a:t>
                      </a:r>
                    </a:p>
                  </a:txBody>
                  <a:tcPr marL="64227" marR="64227" marT="32113" marB="32113"/>
                </a:tc>
                <a:tc>
                  <a:txBody>
                    <a:bodyPr/>
                    <a:lstStyle/>
                    <a:p>
                      <a:r>
                        <a:rPr lang="en-US" sz="1100" dirty="0"/>
                        <a:t>Project Manager</a:t>
                      </a:r>
                    </a:p>
                  </a:txBody>
                  <a:tcPr marL="64227" marR="64227" marT="32113" marB="32113"/>
                </a:tc>
                <a:tc>
                  <a:txBody>
                    <a:bodyPr/>
                    <a:lstStyle/>
                    <a:p>
                      <a:r>
                        <a:rPr lang="en-US" sz="1100" dirty="0"/>
                        <a:t>Product Architect</a:t>
                      </a:r>
                    </a:p>
                  </a:txBody>
                  <a:tcPr marL="64227" marR="64227" marT="32113" marB="32113"/>
                </a:tc>
                <a:tc>
                  <a:txBody>
                    <a:bodyPr/>
                    <a:lstStyle/>
                    <a:p>
                      <a:r>
                        <a:rPr lang="en-US" sz="1100" dirty="0"/>
                        <a:t>UI Designer</a:t>
                      </a:r>
                    </a:p>
                  </a:txBody>
                  <a:tcPr marL="64227" marR="64227" marT="32113" marB="32113"/>
                </a:tc>
                <a:extLst>
                  <a:ext uri="{0D108BD9-81ED-4DB2-BD59-A6C34878D82A}">
                    <a16:rowId xmlns:a16="http://schemas.microsoft.com/office/drawing/2014/main" val="3651987118"/>
                  </a:ext>
                </a:extLst>
              </a:tr>
              <a:tr h="262015">
                <a:tc>
                  <a:txBody>
                    <a:bodyPr/>
                    <a:lstStyle/>
                    <a:p>
                      <a:r>
                        <a:rPr lang="en-US" sz="1100" b="0" dirty="0"/>
                        <a:t>Sprint 6</a:t>
                      </a:r>
                    </a:p>
                  </a:txBody>
                  <a:tcPr marL="64227" marR="64227" marT="32113" marB="32113"/>
                </a:tc>
                <a:tc>
                  <a:txBody>
                    <a:bodyPr/>
                    <a:lstStyle/>
                    <a:p>
                      <a:r>
                        <a:rPr lang="en-US" sz="1100" b="0" dirty="0"/>
                        <a:t>Louie (Lorenzo)</a:t>
                      </a:r>
                    </a:p>
                  </a:txBody>
                  <a:tcPr marL="64227" marR="64227" marT="32113" marB="32113"/>
                </a:tc>
                <a:tc>
                  <a:txBody>
                    <a:bodyPr/>
                    <a:lstStyle/>
                    <a:p>
                      <a:r>
                        <a:rPr lang="en-US" sz="1100" b="0" dirty="0"/>
                        <a:t>Tyler (Kummer)</a:t>
                      </a:r>
                    </a:p>
                  </a:txBody>
                  <a:tcPr marL="64227" marR="64227" marT="32113" marB="32113"/>
                </a:tc>
                <a:tc>
                  <a:txBody>
                    <a:bodyPr/>
                    <a:lstStyle/>
                    <a:p>
                      <a:r>
                        <a:rPr lang="en-US" sz="1100" b="0" dirty="0"/>
                        <a:t>Thad (Albert)</a:t>
                      </a:r>
                    </a:p>
                  </a:txBody>
                  <a:tcPr marL="64227" marR="64227" marT="32113" marB="32113"/>
                </a:tc>
                <a:tc>
                  <a:txBody>
                    <a:bodyPr/>
                    <a:lstStyle/>
                    <a:p>
                      <a:r>
                        <a:rPr lang="en-US" sz="1100" b="0" dirty="0"/>
                        <a:t>Michael (Pedzimaz)</a:t>
                      </a:r>
                    </a:p>
                  </a:txBody>
                  <a:tcPr marL="64227" marR="64227" marT="32113" marB="32113"/>
                </a:tc>
                <a:extLst>
                  <a:ext uri="{0D108BD9-81ED-4DB2-BD59-A6C34878D82A}">
                    <a16:rowId xmlns:a16="http://schemas.microsoft.com/office/drawing/2014/main" val="2574240619"/>
                  </a:ext>
                </a:extLst>
              </a:tr>
              <a:tr h="262015">
                <a:tc>
                  <a:txBody>
                    <a:bodyPr/>
                    <a:lstStyle/>
                    <a:p>
                      <a:r>
                        <a:rPr lang="en-US" sz="1100" b="1" dirty="0"/>
                        <a:t>Sprint 7</a:t>
                      </a:r>
                    </a:p>
                  </a:txBody>
                  <a:tcPr marL="64227" marR="64227" marT="32113" marB="32113"/>
                </a:tc>
                <a:tc>
                  <a:txBody>
                    <a:bodyPr/>
                    <a:lstStyle/>
                    <a:p>
                      <a:r>
                        <a:rPr lang="en-US" sz="1100" b="1" dirty="0"/>
                        <a:t>Alex (Espinal)</a:t>
                      </a:r>
                    </a:p>
                  </a:txBody>
                  <a:tcPr marL="64227" marR="64227" marT="32113" marB="32113"/>
                </a:tc>
                <a:tc>
                  <a:txBody>
                    <a:bodyPr/>
                    <a:lstStyle/>
                    <a:p>
                      <a:r>
                        <a:rPr lang="en-US" sz="1100" b="1" dirty="0"/>
                        <a:t>Juan (Dasco)</a:t>
                      </a:r>
                    </a:p>
                  </a:txBody>
                  <a:tcPr marL="64227" marR="64227" marT="32113" marB="32113"/>
                </a:tc>
                <a:tc>
                  <a:txBody>
                    <a:bodyPr/>
                    <a:lstStyle/>
                    <a:p>
                      <a:r>
                        <a:rPr lang="en-US" sz="1100" b="1" dirty="0"/>
                        <a:t>Ryan (Clark)</a:t>
                      </a:r>
                    </a:p>
                  </a:txBody>
                  <a:tcPr marL="64227" marR="64227" marT="32113" marB="32113"/>
                </a:tc>
                <a:tc>
                  <a:txBody>
                    <a:bodyPr/>
                    <a:lstStyle/>
                    <a:p>
                      <a:r>
                        <a:rPr lang="en-US" sz="1100" b="1" dirty="0"/>
                        <a:t>Karol (Orszulak)</a:t>
                      </a:r>
                    </a:p>
                  </a:txBody>
                  <a:tcPr marL="64227" marR="64227" marT="32113" marB="32113"/>
                </a:tc>
                <a:extLst>
                  <a:ext uri="{0D108BD9-81ED-4DB2-BD59-A6C34878D82A}">
                    <a16:rowId xmlns:a16="http://schemas.microsoft.com/office/drawing/2014/main" val="2072291674"/>
                  </a:ext>
                </a:extLst>
              </a:tr>
              <a:tr h="262015">
                <a:tc>
                  <a:txBody>
                    <a:bodyPr/>
                    <a:lstStyle/>
                    <a:p>
                      <a:r>
                        <a:rPr lang="en-US" sz="1100" dirty="0"/>
                        <a:t>Sprint 8</a:t>
                      </a:r>
                    </a:p>
                  </a:txBody>
                  <a:tcPr marL="64227" marR="64227" marT="32113" marB="32113"/>
                </a:tc>
                <a:tc>
                  <a:txBody>
                    <a:bodyPr/>
                    <a:lstStyle/>
                    <a:p>
                      <a:r>
                        <a:rPr lang="en-US" sz="1100" dirty="0"/>
                        <a:t>Marissa (Koronkiewicz)</a:t>
                      </a:r>
                    </a:p>
                  </a:txBody>
                  <a:tcPr marL="64227" marR="64227" marT="32113" marB="32113"/>
                </a:tc>
                <a:tc>
                  <a:txBody>
                    <a:bodyPr/>
                    <a:lstStyle/>
                    <a:p>
                      <a:r>
                        <a:rPr lang="en-US" sz="1100" dirty="0"/>
                        <a:t>Lenny (Florez)*</a:t>
                      </a:r>
                    </a:p>
                  </a:txBody>
                  <a:tcPr marL="64227" marR="64227" marT="32113" marB="32113"/>
                </a:tc>
                <a:tc>
                  <a:txBody>
                    <a:bodyPr/>
                    <a:lstStyle/>
                    <a:p>
                      <a:r>
                        <a:rPr lang="en-US" sz="1100" dirty="0"/>
                        <a:t>Ali (Kazmi)</a:t>
                      </a:r>
                    </a:p>
                  </a:txBody>
                  <a:tcPr marL="64227" marR="64227" marT="32113" marB="32113"/>
                </a:tc>
                <a:tc>
                  <a:txBody>
                    <a:bodyPr/>
                    <a:lstStyle/>
                    <a:p>
                      <a:r>
                        <a:rPr lang="en-US" sz="1100" dirty="0"/>
                        <a:t>Cris (Serrano)</a:t>
                      </a:r>
                    </a:p>
                  </a:txBody>
                  <a:tcPr marL="64227" marR="64227" marT="32113" marB="32113"/>
                </a:tc>
                <a:extLst>
                  <a:ext uri="{0D108BD9-81ED-4DB2-BD59-A6C34878D82A}">
                    <a16:rowId xmlns:a16="http://schemas.microsoft.com/office/drawing/2014/main" val="175105533"/>
                  </a:ext>
                </a:extLst>
              </a:tr>
            </a:tbl>
          </a:graphicData>
        </a:graphic>
      </p:graphicFrame>
    </p:spTree>
    <p:extLst>
      <p:ext uri="{BB962C8B-B14F-4D97-AF65-F5344CB8AC3E}">
        <p14:creationId xmlns:p14="http://schemas.microsoft.com/office/powerpoint/2010/main" val="2897239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Demos, Presentations, and Roles Review</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9" y="4457699"/>
            <a:ext cx="10515600" cy="2306949"/>
          </a:xfrm>
        </p:spPr>
        <p:txBody>
          <a:bodyPr>
            <a:normAutofit/>
          </a:bodyPr>
          <a:lstStyle/>
          <a:p>
            <a:pPr marL="457200" indent="-457200">
              <a:spcBef>
                <a:spcPts val="600"/>
              </a:spcBef>
              <a:buFont typeface="+mj-lt"/>
              <a:buAutoNum type="arabicPeriod"/>
            </a:pPr>
            <a:r>
              <a:rPr lang="en-US" sz="1900" dirty="0"/>
              <a:t>Going forward, complete your Demo or Presentation assignment </a:t>
            </a:r>
            <a:r>
              <a:rPr lang="en-US" sz="1900" u="sng" dirty="0"/>
              <a:t>before</a:t>
            </a:r>
            <a:r>
              <a:rPr lang="en-US" sz="1900" dirty="0"/>
              <a:t> you deliver you Demo or Presentation… those demoing and presenting today have until tomorrow evening to complete</a:t>
            </a:r>
          </a:p>
          <a:p>
            <a:pPr marL="457200" indent="-457200">
              <a:spcBef>
                <a:spcPts val="600"/>
              </a:spcBef>
              <a:buFont typeface="+mj-lt"/>
              <a:buAutoNum type="arabicPeriod"/>
            </a:pPr>
            <a:r>
              <a:rPr lang="en-US" sz="1900" dirty="0"/>
              <a:t>At the start of Sprint 8, I will be marking all incomplete Demo, Presentation, and Roles assignments zero (0) to help us make sure that we complete them all… I will grade them normally once the are submitted</a:t>
            </a:r>
          </a:p>
          <a:p>
            <a:pPr marL="457200" indent="-457200">
              <a:spcBef>
                <a:spcPts val="600"/>
              </a:spcBef>
              <a:buFont typeface="+mj-lt"/>
              <a:buAutoNum type="arabicPeriod"/>
            </a:pPr>
            <a:r>
              <a:rPr lang="en-US" sz="1900" dirty="0"/>
              <a:t>Note that at the end of our last class session they will actually be zeros</a:t>
            </a:r>
          </a:p>
          <a:p>
            <a:pPr marL="457200" indent="-457200">
              <a:spcBef>
                <a:spcPts val="600"/>
              </a:spcBef>
              <a:buFont typeface="+mj-lt"/>
              <a:buAutoNum type="arabicPeriod"/>
            </a:pPr>
            <a:endParaRPr lang="en-US" sz="1900" dirty="0">
              <a:solidFill>
                <a:schemeClr val="bg1">
                  <a:lumMod val="75000"/>
                </a:schemeClr>
              </a:solidFill>
            </a:endParaRPr>
          </a:p>
        </p:txBody>
      </p:sp>
      <p:pic>
        <p:nvPicPr>
          <p:cNvPr id="7" name="Picture 6">
            <a:extLst>
              <a:ext uri="{FF2B5EF4-FFF2-40B4-BE49-F238E27FC236}">
                <a16:creationId xmlns:a16="http://schemas.microsoft.com/office/drawing/2014/main" id="{B827A8C0-5C8A-4F72-9901-A2A2DCF551CB}"/>
              </a:ext>
            </a:extLst>
          </p:cNvPr>
          <p:cNvPicPr>
            <a:picLocks noChangeAspect="1"/>
          </p:cNvPicPr>
          <p:nvPr/>
        </p:nvPicPr>
        <p:blipFill>
          <a:blip r:embed="rId3"/>
          <a:stretch>
            <a:fillRect/>
          </a:stretch>
        </p:blipFill>
        <p:spPr>
          <a:xfrm>
            <a:off x="2907505" y="1298100"/>
            <a:ext cx="6376985" cy="3058476"/>
          </a:xfrm>
          <a:prstGeom prst="rect">
            <a:avLst/>
          </a:prstGeom>
          <a:ln w="12700">
            <a:solidFill>
              <a:schemeClr val="tx1"/>
            </a:solidFill>
          </a:ln>
        </p:spPr>
      </p:pic>
    </p:spTree>
    <p:extLst>
      <p:ext uri="{BB962C8B-B14F-4D97-AF65-F5344CB8AC3E}">
        <p14:creationId xmlns:p14="http://schemas.microsoft.com/office/powerpoint/2010/main" val="2850834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560495"/>
          </a:xfrm>
        </p:spPr>
        <p:txBody>
          <a:bodyPr>
            <a:normAutofit fontScale="90000"/>
          </a:bodyPr>
          <a:lstStyle/>
          <a:p>
            <a:r>
              <a:rPr lang="en-US" sz="3600" dirty="0"/>
              <a:t>Presentations</a:t>
            </a:r>
          </a:p>
        </p:txBody>
      </p:sp>
      <p:sp>
        <p:nvSpPr>
          <p:cNvPr id="3" name="Content Placeholder 2">
            <a:extLst>
              <a:ext uri="{FF2B5EF4-FFF2-40B4-BE49-F238E27FC236}">
                <a16:creationId xmlns:a16="http://schemas.microsoft.com/office/drawing/2014/main" id="{7F0D9CC6-F863-4989-ACD0-19B81BBAC5FE}"/>
              </a:ext>
            </a:extLst>
          </p:cNvPr>
          <p:cNvSpPr>
            <a:spLocks noGrp="1"/>
          </p:cNvSpPr>
          <p:nvPr>
            <p:ph idx="1"/>
          </p:nvPr>
        </p:nvSpPr>
        <p:spPr>
          <a:xfrm>
            <a:off x="838200" y="1028700"/>
            <a:ext cx="10515600" cy="5148263"/>
          </a:xfrm>
        </p:spPr>
        <p:txBody>
          <a:bodyPr>
            <a:normAutofit/>
          </a:bodyPr>
          <a:lstStyle/>
          <a:p>
            <a:pPr marL="457200" lvl="1" indent="0">
              <a:spcBef>
                <a:spcPts val="1200"/>
              </a:spcBef>
              <a:buNone/>
            </a:pPr>
            <a:r>
              <a:rPr lang="en-US" sz="2000" dirty="0"/>
              <a:t>Software Product Licensing – Marissa (Koronkiewicz)</a:t>
            </a:r>
          </a:p>
          <a:p>
            <a:pPr marL="457200" lvl="1" indent="0">
              <a:spcBef>
                <a:spcPts val="1200"/>
              </a:spcBef>
              <a:buNone/>
            </a:pPr>
            <a:r>
              <a:rPr lang="en-US" sz="2000" dirty="0"/>
              <a:t>Web RTC – Jace (Horner)</a:t>
            </a:r>
          </a:p>
          <a:p>
            <a:pPr marL="457200" lvl="1" indent="0">
              <a:spcBef>
                <a:spcPts val="1200"/>
              </a:spcBef>
              <a:buNone/>
            </a:pPr>
            <a:r>
              <a:rPr lang="en-US" sz="2000" dirty="0"/>
              <a:t>Software Product Licensing – Julian (Moses)</a:t>
            </a:r>
          </a:p>
          <a:p>
            <a:pPr marL="457200" lvl="1" indent="0">
              <a:spcBef>
                <a:spcPts val="1200"/>
              </a:spcBef>
              <a:buNone/>
            </a:pPr>
            <a:r>
              <a:rPr lang="en-US" sz="2000" dirty="0"/>
              <a:t>Creating a Video Demo – Tyler (Kummer)</a:t>
            </a:r>
          </a:p>
          <a:p>
            <a:pPr marL="457200" lvl="1" indent="0">
              <a:spcBef>
                <a:spcPts val="1200"/>
              </a:spcBef>
              <a:buNone/>
            </a:pPr>
            <a:endParaRPr lang="en-US" sz="2000" dirty="0"/>
          </a:p>
          <a:p>
            <a:pPr marL="457200" lvl="1" indent="0">
              <a:spcBef>
                <a:spcPts val="1200"/>
              </a:spcBef>
              <a:buNone/>
            </a:pPr>
            <a:endParaRPr lang="en-US" sz="2000" dirty="0"/>
          </a:p>
          <a:p>
            <a:pPr marL="457200" lvl="1" indent="0">
              <a:spcBef>
                <a:spcPts val="1200"/>
              </a:spcBef>
              <a:buNone/>
            </a:pPr>
            <a:endParaRPr lang="en-US" sz="2000" dirty="0"/>
          </a:p>
          <a:p>
            <a:pPr marL="457200" lvl="1" indent="0">
              <a:spcBef>
                <a:spcPts val="1200"/>
              </a:spcBef>
              <a:buNone/>
            </a:pPr>
            <a:endParaRPr lang="en-US" sz="2000" dirty="0"/>
          </a:p>
          <a:p>
            <a:pPr marL="457200" lvl="1" indent="0">
              <a:spcBef>
                <a:spcPts val="1200"/>
              </a:spcBef>
              <a:buNone/>
            </a:pPr>
            <a:endParaRPr lang="en-US" sz="2000" dirty="0"/>
          </a:p>
          <a:p>
            <a:pPr marL="457200" lvl="1" indent="0">
              <a:spcBef>
                <a:spcPts val="1200"/>
              </a:spcBef>
              <a:buNone/>
            </a:pPr>
            <a:endParaRPr lang="en-US" sz="2000" dirty="0"/>
          </a:p>
          <a:p>
            <a:pPr marL="457200" lvl="1" indent="0">
              <a:spcBef>
                <a:spcPts val="1200"/>
              </a:spcBef>
              <a:buNone/>
            </a:pPr>
            <a:r>
              <a:rPr lang="en-US" sz="2000" dirty="0"/>
              <a:t>Note: We will need to start our lab session by 11:40am. Some presentations may carry over to Tuesday. </a:t>
            </a:r>
          </a:p>
          <a:p>
            <a:pPr marL="457200" lvl="1" indent="0">
              <a:spcBef>
                <a:spcPts val="1200"/>
              </a:spcBef>
              <a:buNone/>
            </a:pPr>
            <a:endParaRPr lang="en-US" sz="2000" dirty="0"/>
          </a:p>
          <a:p>
            <a:pPr marL="457200" lvl="1" indent="0">
              <a:spcBef>
                <a:spcPts val="1200"/>
              </a:spcBef>
              <a:buNone/>
            </a:pPr>
            <a:endParaRPr lang="en-US" sz="2000" u="sng" dirty="0"/>
          </a:p>
        </p:txBody>
      </p:sp>
    </p:spTree>
    <p:extLst>
      <p:ext uri="{BB962C8B-B14F-4D97-AF65-F5344CB8AC3E}">
        <p14:creationId xmlns:p14="http://schemas.microsoft.com/office/powerpoint/2010/main" val="1978639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560495"/>
          </a:xfrm>
        </p:spPr>
        <p:txBody>
          <a:bodyPr>
            <a:normAutofit fontScale="90000"/>
          </a:bodyPr>
          <a:lstStyle/>
          <a:p>
            <a:r>
              <a:rPr lang="en-US" sz="3600" dirty="0"/>
              <a:t>Final Project Proposals Schedule for Thursday, April 19</a:t>
            </a:r>
          </a:p>
        </p:txBody>
      </p:sp>
      <p:sp>
        <p:nvSpPr>
          <p:cNvPr id="3" name="Content Placeholder 2">
            <a:extLst>
              <a:ext uri="{FF2B5EF4-FFF2-40B4-BE49-F238E27FC236}">
                <a16:creationId xmlns:a16="http://schemas.microsoft.com/office/drawing/2014/main" id="{7F0D9CC6-F863-4989-ACD0-19B81BBAC5FE}"/>
              </a:ext>
            </a:extLst>
          </p:cNvPr>
          <p:cNvSpPr>
            <a:spLocks noGrp="1"/>
          </p:cNvSpPr>
          <p:nvPr>
            <p:ph idx="1"/>
          </p:nvPr>
        </p:nvSpPr>
        <p:spPr>
          <a:xfrm>
            <a:off x="838200" y="1028700"/>
            <a:ext cx="10515600" cy="5148263"/>
          </a:xfrm>
        </p:spPr>
        <p:txBody>
          <a:bodyPr>
            <a:normAutofit/>
          </a:bodyPr>
          <a:lstStyle/>
          <a:p>
            <a:pPr marL="457200" lvl="1" indent="0">
              <a:spcBef>
                <a:spcPts val="1200"/>
              </a:spcBef>
              <a:buNone/>
            </a:pPr>
            <a:endParaRPr lang="en-US" sz="2000" u="sng" dirty="0"/>
          </a:p>
          <a:p>
            <a:pPr marL="457200" lvl="1" indent="0">
              <a:spcBef>
                <a:spcPts val="1200"/>
              </a:spcBef>
              <a:buNone/>
            </a:pPr>
            <a:r>
              <a:rPr lang="en-US" sz="2000" u="sng" dirty="0"/>
              <a:t>Lewis Honey Badgers</a:t>
            </a:r>
            <a:endParaRPr lang="en-US" sz="2000" dirty="0"/>
          </a:p>
          <a:p>
            <a:pPr marL="457200" lvl="1" indent="0">
              <a:spcBef>
                <a:spcPts val="1200"/>
              </a:spcBef>
              <a:buNone/>
            </a:pPr>
            <a:endParaRPr lang="en-US" sz="2000" u="sng" dirty="0"/>
          </a:p>
          <a:p>
            <a:pPr marL="457200" lvl="1" indent="0">
              <a:spcBef>
                <a:spcPts val="1200"/>
              </a:spcBef>
              <a:buNone/>
            </a:pPr>
            <a:r>
              <a:rPr lang="en-US" sz="2000" u="sng" dirty="0"/>
              <a:t>Back Row Bandicoots &amp; Flamingos </a:t>
            </a:r>
            <a:endParaRPr lang="en-US" sz="2000" dirty="0"/>
          </a:p>
          <a:p>
            <a:pPr marL="457200" lvl="1" indent="0">
              <a:spcBef>
                <a:spcPts val="1200"/>
              </a:spcBef>
              <a:buNone/>
            </a:pPr>
            <a:endParaRPr lang="en-US" sz="2000" u="sng" dirty="0"/>
          </a:p>
          <a:p>
            <a:pPr marL="457200" lvl="1" indent="0">
              <a:spcBef>
                <a:spcPts val="1200"/>
              </a:spcBef>
              <a:buNone/>
            </a:pPr>
            <a:r>
              <a:rPr lang="en-US" sz="2000" u="sng" dirty="0"/>
              <a:t>Great White Buffalos</a:t>
            </a:r>
          </a:p>
          <a:p>
            <a:pPr marL="457200" lvl="1" indent="0">
              <a:spcBef>
                <a:spcPts val="1200"/>
              </a:spcBef>
              <a:buNone/>
            </a:pPr>
            <a:endParaRPr lang="en-US" sz="2000" u="sng" dirty="0"/>
          </a:p>
          <a:p>
            <a:pPr marL="457200" lvl="1" indent="0">
              <a:spcBef>
                <a:spcPts val="1200"/>
              </a:spcBef>
              <a:buNone/>
            </a:pPr>
            <a:r>
              <a:rPr lang="en-US" sz="2000" u="sng"/>
              <a:t>Ocelots</a:t>
            </a:r>
            <a:endParaRPr lang="en-US" sz="2000" dirty="0"/>
          </a:p>
        </p:txBody>
      </p:sp>
    </p:spTree>
    <p:extLst>
      <p:ext uri="{BB962C8B-B14F-4D97-AF65-F5344CB8AC3E}">
        <p14:creationId xmlns:p14="http://schemas.microsoft.com/office/powerpoint/2010/main" val="2363799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5"/>
            <a:ext cx="9144000" cy="1704812"/>
          </a:xfrm>
        </p:spPr>
        <p:txBody>
          <a:bodyPr>
            <a:normAutofit/>
          </a:bodyPr>
          <a:lstStyle/>
          <a:p>
            <a:r>
              <a:rPr lang="en-US" sz="4800" dirty="0"/>
              <a:t>Sprint 8 Preparation</a:t>
            </a:r>
            <a:br>
              <a:rPr lang="en-US" sz="4800" dirty="0"/>
            </a:br>
            <a:endParaRPr lang="en-US" sz="4800" dirty="0"/>
          </a:p>
        </p:txBody>
      </p:sp>
      <p:pic>
        <p:nvPicPr>
          <p:cNvPr id="3" name="Picture 2">
            <a:extLst>
              <a:ext uri="{FF2B5EF4-FFF2-40B4-BE49-F238E27FC236}">
                <a16:creationId xmlns:a16="http://schemas.microsoft.com/office/drawing/2014/main" id="{2E6E242F-1F70-4666-BD5F-2EEDB5A539C8}"/>
              </a:ext>
            </a:extLst>
          </p:cNvPr>
          <p:cNvPicPr>
            <a:picLocks noChangeAspect="1"/>
          </p:cNvPicPr>
          <p:nvPr/>
        </p:nvPicPr>
        <p:blipFill>
          <a:blip r:embed="rId3"/>
          <a:stretch>
            <a:fillRect/>
          </a:stretch>
        </p:blipFill>
        <p:spPr>
          <a:xfrm>
            <a:off x="2317295" y="2705878"/>
            <a:ext cx="8210550" cy="3105150"/>
          </a:xfrm>
          <a:prstGeom prst="rect">
            <a:avLst/>
          </a:prstGeom>
        </p:spPr>
      </p:pic>
    </p:spTree>
    <p:extLst>
      <p:ext uri="{BB962C8B-B14F-4D97-AF65-F5344CB8AC3E}">
        <p14:creationId xmlns:p14="http://schemas.microsoft.com/office/powerpoint/2010/main" val="16742651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3561</TotalTime>
  <Words>2414</Words>
  <Application>Microsoft Office PowerPoint</Application>
  <PresentationFormat>Widescreen</PresentationFormat>
  <Paragraphs>259</Paragraphs>
  <Slides>14</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Software Engineering Session: Sprint 7 Session 4 Instructor: Eric Pogue</vt:lpstr>
      <vt:lpstr>Roles and Schedule</vt:lpstr>
      <vt:lpstr>Sprint 7 Product Backlog</vt:lpstr>
      <vt:lpstr>Scrum-of-Scrums Report-out</vt:lpstr>
      <vt:lpstr>Product Team Q&amp;A Session: Klump Requirements</vt:lpstr>
      <vt:lpstr>Demos, Presentations, and Roles Review</vt:lpstr>
      <vt:lpstr>Presentations</vt:lpstr>
      <vt:lpstr>Final Project Proposals Schedule for Thursday, April 19</vt:lpstr>
      <vt:lpstr>Sprint 8 Preparation </vt:lpstr>
      <vt:lpstr>Sprint 7 Product Backlog</vt:lpstr>
      <vt:lpstr>Final Project</vt:lpstr>
      <vt:lpstr>Lab: Final Project Product Teams plus Feature Backlog Grooming</vt:lpstr>
      <vt:lpstr>End of Session</vt:lpstr>
      <vt:lpstr>Sprint 8</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and Distributed Programming Session: Week 1 Session 1  Instructor: Eric Pogue</dc:title>
  <dc:creator>Eric Pogue</dc:creator>
  <cp:lastModifiedBy>Eric Pogue</cp:lastModifiedBy>
  <cp:revision>301</cp:revision>
  <cp:lastPrinted>2018-04-12T12:59:16Z</cp:lastPrinted>
  <dcterms:created xsi:type="dcterms:W3CDTF">2017-08-24T13:36:27Z</dcterms:created>
  <dcterms:modified xsi:type="dcterms:W3CDTF">2018-04-19T12:53:25Z</dcterms:modified>
</cp:coreProperties>
</file>