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433" r:id="rId3"/>
    <p:sldId id="329" r:id="rId4"/>
    <p:sldId id="447" r:id="rId5"/>
    <p:sldId id="451" r:id="rId6"/>
    <p:sldId id="413" r:id="rId7"/>
    <p:sldId id="421" r:id="rId8"/>
    <p:sldId id="445" r:id="rId9"/>
    <p:sldId id="448" r:id="rId10"/>
    <p:sldId id="449" r:id="rId11"/>
    <p:sldId id="442" r:id="rId12"/>
    <p:sldId id="426" r:id="rId13"/>
    <p:sldId id="450" r:id="rId14"/>
    <p:sldId id="446" r:id="rId15"/>
    <p:sldId id="263"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7365" autoAdjust="0"/>
  </p:normalViewPr>
  <p:slideViewPr>
    <p:cSldViewPr snapToGrid="0">
      <p:cViewPr varScale="1">
        <p:scale>
          <a:sx n="201" d="100"/>
          <a:sy n="201" d="100"/>
        </p:scale>
        <p:origin x="2112" y="1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4/24/2018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248552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448903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25212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039917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10235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53221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681441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B99BB9-C7F6-43B3-A122-46088ABB3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268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25035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787310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814360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9195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4/24/2018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4/24/2018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8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with limited Report-out (blocking items only)… Turn in USB drives</a:t>
            </a:r>
          </a:p>
          <a:p>
            <a:pPr marL="457200" indent="-457200">
              <a:buFont typeface="+mj-lt"/>
              <a:buAutoNum type="arabicPeriod"/>
            </a:pPr>
            <a:r>
              <a:rPr lang="en-US" sz="2000" dirty="0"/>
              <a:t>Final Project Presentation Schedule</a:t>
            </a:r>
          </a:p>
          <a:p>
            <a:pPr marL="457200" indent="-457200">
              <a:buFont typeface="+mj-lt"/>
              <a:buAutoNum type="arabicPeriod"/>
            </a:pPr>
            <a:r>
              <a:rPr lang="en-US" sz="2000" u="sng" dirty="0"/>
              <a:t>Portfolio</a:t>
            </a:r>
            <a:r>
              <a:rPr lang="en-US" sz="2000" dirty="0"/>
              <a:t> Level Planning Report-out</a:t>
            </a:r>
          </a:p>
          <a:p>
            <a:pPr marL="457200" indent="-457200">
              <a:buFont typeface="+mj-lt"/>
              <a:buAutoNum type="arabicPeriod"/>
            </a:pPr>
            <a:r>
              <a:rPr lang="en-US" sz="2000" dirty="0"/>
              <a:t>Lab: Sprint 8 </a:t>
            </a:r>
            <a:r>
              <a:rPr lang="en-US" sz="2000" u="sng" dirty="0"/>
              <a:t>Program Team</a:t>
            </a:r>
            <a:r>
              <a:rPr lang="en-US" sz="2000" dirty="0"/>
              <a:t> and </a:t>
            </a:r>
            <a:r>
              <a:rPr lang="en-US" sz="2000" u="sng" dirty="0"/>
              <a:t>Sprint Team</a:t>
            </a:r>
            <a:r>
              <a:rPr lang="en-US" sz="2000" dirty="0"/>
              <a:t> Planning &amp; Report-out</a:t>
            </a:r>
          </a:p>
          <a:p>
            <a:pPr marL="457200" indent="-457200">
              <a:buFont typeface="+mj-lt"/>
              <a:buAutoNum type="arabicPeriod"/>
            </a:pPr>
            <a:r>
              <a:rPr lang="en-US" sz="2000" dirty="0"/>
              <a:t>Portfolio Level Report-out by Sprint 8 Program Teams</a:t>
            </a:r>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mms.businesswire.com/media/20130805005402/en/377993/5/SAFeBigPicChart.jpg?download=1">
            <a:extLst>
              <a:ext uri="{FF2B5EF4-FFF2-40B4-BE49-F238E27FC236}">
                <a16:creationId xmlns:a16="http://schemas.microsoft.com/office/drawing/2014/main" id="{0AEF1F8A-3C56-481F-A799-FAD39EEE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925" y="1319213"/>
            <a:ext cx="5392621" cy="41667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Sprint 8 Portfolio Level Scaled Agile Planning</a:t>
            </a:r>
          </a:p>
        </p:txBody>
      </p:sp>
      <p:sp>
        <p:nvSpPr>
          <p:cNvPr id="2" name="TextBox 1">
            <a:extLst>
              <a:ext uri="{FF2B5EF4-FFF2-40B4-BE49-F238E27FC236}">
                <a16:creationId xmlns:a16="http://schemas.microsoft.com/office/drawing/2014/main" id="{1C14D1BC-7815-49A4-962B-CC512A9403FC}"/>
              </a:ext>
            </a:extLst>
          </p:cNvPr>
          <p:cNvSpPr txBox="1"/>
          <p:nvPr/>
        </p:nvSpPr>
        <p:spPr>
          <a:xfrm>
            <a:off x="971550" y="1319213"/>
            <a:ext cx="5224463" cy="5355312"/>
          </a:xfrm>
          <a:prstGeom prst="rect">
            <a:avLst/>
          </a:prstGeom>
          <a:noFill/>
        </p:spPr>
        <p:txBody>
          <a:bodyPr wrap="square" rtlCol="0">
            <a:spAutoFit/>
          </a:bodyPr>
          <a:lstStyle/>
          <a:p>
            <a:r>
              <a:rPr lang="en-US" dirty="0"/>
              <a:t>Portfolio Responsibilities:</a:t>
            </a:r>
          </a:p>
          <a:p>
            <a:pPr marL="285750" indent="-285750">
              <a:buFont typeface="Arial" panose="020B0604020202020204" pitchFamily="34" charset="0"/>
              <a:buChar char="•"/>
            </a:pPr>
            <a:r>
              <a:rPr lang="en-US" dirty="0"/>
              <a:t>Investment &amp; Staffing</a:t>
            </a:r>
          </a:p>
          <a:p>
            <a:pPr marL="285750" indent="-285750">
              <a:buFont typeface="Arial" panose="020B0604020202020204" pitchFamily="34" charset="0"/>
              <a:buChar char="•"/>
            </a:pPr>
            <a:r>
              <a:rPr lang="en-US" dirty="0"/>
              <a:t>Program Team Dependencies</a:t>
            </a:r>
          </a:p>
          <a:p>
            <a:pPr marL="285750" indent="-285750">
              <a:buFont typeface="Arial" panose="020B0604020202020204" pitchFamily="34" charset="0"/>
              <a:buChar char="•"/>
            </a:pPr>
            <a:r>
              <a:rPr lang="en-US" dirty="0"/>
              <a:t>Epic Backlog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u="sng" dirty="0"/>
              <a:t>Investment &amp; Staffing:</a:t>
            </a:r>
          </a:p>
          <a:p>
            <a:r>
              <a:rPr lang="en-US" dirty="0"/>
              <a:t>Klump Speak – Three Scrum Teams</a:t>
            </a:r>
          </a:p>
          <a:p>
            <a:r>
              <a:rPr lang="en-US" dirty="0"/>
              <a:t>Image Formatting Program (IFP) – Two Scrum Teams</a:t>
            </a:r>
          </a:p>
          <a:p>
            <a:endParaRPr lang="en-US" dirty="0"/>
          </a:p>
          <a:p>
            <a:r>
              <a:rPr lang="en-US" u="sng" dirty="0"/>
              <a:t>Program Team Dependencies:</a:t>
            </a:r>
          </a:p>
          <a:p>
            <a:r>
              <a:rPr lang="en-US" dirty="0"/>
              <a:t>No cross-program dependencies required or allowed</a:t>
            </a:r>
          </a:p>
          <a:p>
            <a:endParaRPr lang="en-US" dirty="0"/>
          </a:p>
          <a:p>
            <a:r>
              <a:rPr lang="en-US" u="sng" dirty="0"/>
              <a:t>Epic Backlog:</a:t>
            </a:r>
          </a:p>
          <a:p>
            <a:pPr marL="342900" indent="-342900">
              <a:buFont typeface="+mj-lt"/>
              <a:buAutoNum type="arabicPeriod"/>
            </a:pPr>
            <a:r>
              <a:rPr lang="en-US" dirty="0"/>
              <a:t>Deliver Klump Speak v1 &amp; IFP v1 by May 3, 2018 at 9am</a:t>
            </a:r>
          </a:p>
          <a:p>
            <a:pPr marL="342900" indent="-342900">
              <a:buFont typeface="+mj-lt"/>
              <a:buAutoNum type="arabicPeriod"/>
            </a:pPr>
            <a:r>
              <a:rPr lang="en-US" dirty="0"/>
              <a:t>Prepare for final on May 8, 2018 at 10:30am</a:t>
            </a:r>
          </a:p>
          <a:p>
            <a:endParaRPr lang="en-US" dirty="0"/>
          </a:p>
          <a:p>
            <a:endParaRPr lang="en-US" dirty="0"/>
          </a:p>
        </p:txBody>
      </p:sp>
    </p:spTree>
    <p:extLst>
      <p:ext uri="{BB962C8B-B14F-4D97-AF65-F5344CB8AC3E}">
        <p14:creationId xmlns:p14="http://schemas.microsoft.com/office/powerpoint/2010/main" val="169339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Program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r>
              <a:rPr lang="en-US" sz="1900" dirty="0"/>
              <a:t>Complete Sprint 8 Assignment</a:t>
            </a:r>
          </a:p>
          <a:p>
            <a:pPr marL="457200" indent="-457200">
              <a:spcBef>
                <a:spcPts val="600"/>
              </a:spcBef>
              <a:buFont typeface="+mj-lt"/>
              <a:buAutoNum type="arabicPeriod"/>
            </a:pPr>
            <a:r>
              <a:rPr lang="en-US" sz="1900" dirty="0"/>
              <a:t>Deliver Final Project… “Klump Speak” or “IFP” that:</a:t>
            </a:r>
          </a:p>
          <a:p>
            <a:pPr marL="914400" lvl="1" indent="-457200">
              <a:spcBef>
                <a:spcPts val="600"/>
              </a:spcBef>
              <a:buFont typeface="+mj-lt"/>
              <a:buAutoNum type="alphaLcParenR"/>
            </a:pPr>
            <a:r>
              <a:rPr lang="en-US" sz="1400" dirty="0"/>
              <a:t>Include either two or three Scrum teams with each Product Team</a:t>
            </a:r>
          </a:p>
          <a:p>
            <a:pPr marL="914400" lvl="1" indent="-457200">
              <a:spcBef>
                <a:spcPts val="600"/>
              </a:spcBef>
              <a:buFont typeface="+mj-lt"/>
              <a:buAutoNum type="alphaLcParenR"/>
            </a:pPr>
            <a:r>
              <a:rPr lang="en-US" sz="1400" dirty="0"/>
              <a:t>Includes all Scaled Agile and Scrum roles</a:t>
            </a:r>
          </a:p>
          <a:p>
            <a:pPr marL="914400" lvl="1" indent="-457200">
              <a:spcBef>
                <a:spcPts val="600"/>
              </a:spcBef>
              <a:buFont typeface="+mj-lt"/>
              <a:buAutoNum type="alphaLcParenR"/>
            </a:pPr>
            <a:r>
              <a:rPr lang="en-US" sz="1400" dirty="0"/>
              <a:t>Verifiably completes all Team Level Agile Rituals and Metrics… Sprint planning, user stories, metrics, retrospectives, demos, etc. </a:t>
            </a:r>
          </a:p>
          <a:p>
            <a:pPr marL="914400" lvl="1" indent="-457200">
              <a:spcBef>
                <a:spcPts val="600"/>
              </a:spcBef>
              <a:buFont typeface="+mj-lt"/>
              <a:buAutoNum type="alphaLcParenR"/>
            </a:pPr>
            <a:r>
              <a:rPr lang="en-US" sz="1400" dirty="0"/>
              <a:t>Verifiably completes some Product Level Rituals including Product Team Stand-up, prioritized </a:t>
            </a:r>
            <a:r>
              <a:rPr lang="en-US" sz="1400" u="sng" dirty="0"/>
              <a:t>Feature Backlog </a:t>
            </a:r>
            <a:r>
              <a:rPr lang="en-US" sz="1400" dirty="0"/>
              <a:t>and Say-Do ratio </a:t>
            </a:r>
          </a:p>
          <a:p>
            <a:pPr marL="914400" lvl="1" indent="-457200">
              <a:spcBef>
                <a:spcPts val="600"/>
              </a:spcBef>
              <a:buFont typeface="+mj-lt"/>
              <a:buAutoNum type="alphaLcParenR"/>
            </a:pPr>
            <a:r>
              <a:rPr lang="en-US" sz="1400" dirty="0"/>
              <a:t>Be deployed in a cloud environment in both test and production environments</a:t>
            </a:r>
          </a:p>
          <a:p>
            <a:pPr marL="914400" lvl="1" indent="-457200">
              <a:spcBef>
                <a:spcPts val="600"/>
              </a:spcBef>
              <a:buFont typeface="+mj-lt"/>
              <a:buAutoNum type="alphaLcParenR"/>
            </a:pPr>
            <a:r>
              <a:rPr lang="en-US" sz="1400" dirty="0"/>
              <a:t>Be deployed to each team members desktop</a:t>
            </a:r>
          </a:p>
          <a:p>
            <a:pPr marL="914400" lvl="1" indent="-457200">
              <a:spcBef>
                <a:spcPts val="600"/>
              </a:spcBef>
              <a:buFont typeface="+mj-lt"/>
              <a:buAutoNum type="alphaLcParenR"/>
            </a:pPr>
            <a:r>
              <a:rPr lang="en-US" sz="1400" dirty="0"/>
              <a:t>Include GitHub source code control that has each individual in each team contribute </a:t>
            </a:r>
            <a:r>
              <a:rPr lang="en-US" sz="1400" u="sng" dirty="0"/>
              <a:t>something</a:t>
            </a:r>
            <a:r>
              <a:rPr lang="en-US" sz="1400" dirty="0"/>
              <a:t> to the product… you will need to give me access the repository as well</a:t>
            </a:r>
          </a:p>
          <a:p>
            <a:pPr marL="914400" lvl="1" indent="-457200">
              <a:spcBef>
                <a:spcPts val="600"/>
              </a:spcBef>
              <a:buFont typeface="+mj-lt"/>
              <a:buAutoNum type="alphaLcParenR"/>
            </a:pPr>
            <a:r>
              <a:rPr lang="en-US" sz="1400" dirty="0"/>
              <a:t>Implement branching to control test and production deployments</a:t>
            </a:r>
          </a:p>
          <a:p>
            <a:pPr marL="457200" indent="-457200">
              <a:spcBef>
                <a:spcPts val="600"/>
              </a:spcBef>
              <a:buFont typeface="+mj-lt"/>
              <a:buAutoNum type="arabicPeriod"/>
            </a:pPr>
            <a:r>
              <a:rPr lang="en-US" sz="1900" dirty="0"/>
              <a:t>Read and be prepared to discuss selected sections of Chapter 11 plus two sections of Chapter 12 (12.3 and 12.9)… this can be done after May 3</a:t>
            </a:r>
            <a:r>
              <a:rPr lang="en-US" sz="1900" baseline="30000" dirty="0"/>
              <a:t>rd</a:t>
            </a:r>
            <a:r>
              <a:rPr lang="en-US" sz="1900" dirty="0"/>
              <a:t>. </a:t>
            </a:r>
          </a:p>
        </p:txBody>
      </p:sp>
      <p:graphicFrame>
        <p:nvGraphicFramePr>
          <p:cNvPr id="7" name="Content Placeholder 3">
            <a:extLst>
              <a:ext uri="{FF2B5EF4-FFF2-40B4-BE49-F238E27FC236}">
                <a16:creationId xmlns:a16="http://schemas.microsoft.com/office/drawing/2014/main" id="{2EBBC345-1F39-4CCF-9166-AE1555A41093}"/>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Tree>
    <p:extLst>
      <p:ext uri="{BB962C8B-B14F-4D97-AF65-F5344CB8AC3E}">
        <p14:creationId xmlns:p14="http://schemas.microsoft.com/office/powerpoint/2010/main" val="343854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mms.businesswire.com/media/20130805005402/en/377993/5/SAFeBigPicChart.jpg?download=1">
            <a:extLst>
              <a:ext uri="{FF2B5EF4-FFF2-40B4-BE49-F238E27FC236}">
                <a16:creationId xmlns:a16="http://schemas.microsoft.com/office/drawing/2014/main" id="{0AEF1F8A-3C56-481F-A799-FAD39EEE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828" y="925620"/>
            <a:ext cx="7576344" cy="585401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Sprint 8 </a:t>
            </a:r>
            <a:r>
              <a:rPr lang="en-US" sz="3600" u="sng" dirty="0"/>
              <a:t>Portfolio</a:t>
            </a:r>
            <a:r>
              <a:rPr lang="en-US" sz="3600" dirty="0"/>
              <a:t> Level Report-out… 12:05am CST</a:t>
            </a:r>
          </a:p>
        </p:txBody>
      </p:sp>
    </p:spTree>
    <p:extLst>
      <p:ext uri="{BB962C8B-B14F-4D97-AF65-F5344CB8AC3E}">
        <p14:creationId xmlns:p14="http://schemas.microsoft.com/office/powerpoint/2010/main" val="94386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Sprint 8 </a:t>
            </a:r>
            <a:r>
              <a:rPr lang="en-US" sz="4800" u="sng" dirty="0"/>
              <a:t>Program Team</a:t>
            </a:r>
            <a:r>
              <a:rPr lang="en-US" sz="4800" dirty="0"/>
              <a:t> and </a:t>
            </a:r>
            <a:r>
              <a:rPr lang="en-US" sz="4800" u="sng" dirty="0"/>
              <a:t>Sprint Team</a:t>
            </a:r>
            <a:r>
              <a:rPr lang="en-US" sz="4800" dirty="0"/>
              <a:t> Planning &amp; Report-out</a:t>
            </a:r>
            <a:br>
              <a:rPr lang="en-US" sz="4800" dirty="0"/>
            </a:br>
            <a:endParaRPr lang="en-US" sz="4800" dirty="0"/>
          </a:p>
        </p:txBody>
      </p:sp>
    </p:spTree>
    <p:extLst>
      <p:ext uri="{BB962C8B-B14F-4D97-AF65-F5344CB8AC3E}">
        <p14:creationId xmlns:p14="http://schemas.microsoft.com/office/powerpoint/2010/main" val="173489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68015"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5" name="Content Placeholder 3">
            <a:extLst>
              <a:ext uri="{FF2B5EF4-FFF2-40B4-BE49-F238E27FC236}">
                <a16:creationId xmlns:a16="http://schemas.microsoft.com/office/drawing/2014/main" id="{1799AD57-564E-4062-B105-1AC4C4BCF615}"/>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
        <p:nvSpPr>
          <p:cNvPr id="3" name="TextBox 2">
            <a:extLst>
              <a:ext uri="{FF2B5EF4-FFF2-40B4-BE49-F238E27FC236}">
                <a16:creationId xmlns:a16="http://schemas.microsoft.com/office/drawing/2014/main" id="{2C60DCC2-881D-4952-8561-61DDA1F35250}"/>
              </a:ext>
            </a:extLst>
          </p:cNvPr>
          <p:cNvSpPr txBox="1"/>
          <p:nvPr/>
        </p:nvSpPr>
        <p:spPr>
          <a:xfrm rot="21122151">
            <a:off x="5210175" y="5810108"/>
            <a:ext cx="1340945" cy="369332"/>
          </a:xfrm>
          <a:prstGeom prst="rect">
            <a:avLst/>
          </a:prstGeom>
          <a:solidFill>
            <a:schemeClr val="bg1"/>
          </a:solidFill>
          <a:ln w="12700">
            <a:solidFill>
              <a:schemeClr val="tx1"/>
            </a:solidFill>
          </a:ln>
        </p:spPr>
        <p:txBody>
          <a:bodyPr wrap="none" rtlCol="0">
            <a:spAutoFit/>
          </a:bodyPr>
          <a:lstStyle/>
          <a:p>
            <a:r>
              <a:rPr lang="en-US" dirty="0"/>
              <a:t>May 3, 2018</a:t>
            </a:r>
          </a:p>
        </p:txBody>
      </p:sp>
    </p:spTree>
    <p:extLst>
      <p:ext uri="{BB962C8B-B14F-4D97-AF65-F5344CB8AC3E}">
        <p14:creationId xmlns:p14="http://schemas.microsoft.com/office/powerpoint/2010/main" val="277626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EC0EAD6-A47F-4C4F-B776-3A0C5E875955}"/>
              </a:ext>
            </a:extLst>
          </p:cNvPr>
          <p:cNvSpPr txBox="1">
            <a:spLocks/>
          </p:cNvSpPr>
          <p:nvPr/>
        </p:nvSpPr>
        <p:spPr>
          <a:xfrm>
            <a:off x="1502406" y="2264494"/>
            <a:ext cx="10427658" cy="4326806"/>
          </a:xfrm>
          <a:prstGeom prst="rect">
            <a:avLst/>
          </a:prstGeom>
          <a:solidFill>
            <a:schemeClr val="bg1"/>
          </a:solidFill>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2000" dirty="0"/>
              <a:t>Deliver a Klump tutorial based on your team’s Klump implementation. Requirements include:</a:t>
            </a:r>
          </a:p>
          <a:p>
            <a:pPr marL="457200" indent="-457200">
              <a:spcBef>
                <a:spcPts val="600"/>
              </a:spcBef>
              <a:buFont typeface="+mj-lt"/>
              <a:buAutoNum type="arabicPeriod"/>
            </a:pPr>
            <a:r>
              <a:rPr lang="en-US" sz="2000" dirty="0"/>
              <a:t>Allow a future team should be able to effectively install the product on Azure and make a minor enhancement to your product in less than one hour by following the tutorial</a:t>
            </a:r>
          </a:p>
          <a:p>
            <a:pPr marL="457200" indent="-457200">
              <a:spcBef>
                <a:spcPts val="600"/>
              </a:spcBef>
              <a:buFont typeface="+mj-lt"/>
              <a:buAutoNum type="arabicPeriod"/>
            </a:pPr>
            <a:r>
              <a:rPr lang="en-US" sz="2000" dirty="0"/>
              <a:t>Include a single zip file named klump-sp18-[your-team-name].zip with all product assets submitted on a USB drive that will be provided to your team  </a:t>
            </a:r>
          </a:p>
          <a:p>
            <a:pPr marL="457200" indent="-457200">
              <a:spcBef>
                <a:spcPts val="600"/>
              </a:spcBef>
              <a:buFont typeface="+mj-lt"/>
              <a:buAutoNum type="arabicPeriod"/>
            </a:pPr>
            <a:r>
              <a:rPr lang="en-US" sz="2000" dirty="0"/>
              <a:t>Include an appropriate license file… explain the license requirements in your video</a:t>
            </a:r>
          </a:p>
          <a:p>
            <a:pPr marL="457200" indent="-457200">
              <a:spcBef>
                <a:spcPts val="600"/>
              </a:spcBef>
              <a:buFont typeface="+mj-lt"/>
              <a:buAutoNum type="arabicPeriod"/>
            </a:pPr>
            <a:r>
              <a:rPr lang="en-US" sz="2000" dirty="0"/>
              <a:t>Include a “README.txt” or “README.md” file in the root folder of the zip file that represents the starting point for the tutorial</a:t>
            </a:r>
          </a:p>
          <a:p>
            <a:pPr marL="457200" indent="-457200">
              <a:spcBef>
                <a:spcPts val="600"/>
              </a:spcBef>
              <a:buFont typeface="+mj-lt"/>
              <a:buAutoNum type="arabicPeriod"/>
            </a:pPr>
            <a:r>
              <a:rPr lang="en-US" sz="2000" dirty="0"/>
              <a:t>Assume or require only prerequisites that the tutorial participant should have an MS Azure account and knowledge equivalent to starting this software development class</a:t>
            </a:r>
          </a:p>
          <a:p>
            <a:pPr marL="457200" indent="-457200">
              <a:spcBef>
                <a:spcPts val="600"/>
              </a:spcBef>
              <a:buFont typeface="+mj-lt"/>
              <a:buAutoNum type="arabicPeriod"/>
            </a:pPr>
            <a:r>
              <a:rPr lang="en-US" sz="2000" dirty="0"/>
              <a:t>Prepare a video recording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2000" dirty="0"/>
              <a:t>The video should be include in the zip file as well</a:t>
            </a:r>
          </a:p>
        </p:txBody>
      </p:sp>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Product Team Q&amp;A Session: Klump Requirements</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nvPr>
        </p:nvGraphicFramePr>
        <p:xfrm>
          <a:off x="838200" y="965804"/>
          <a:ext cx="7313690" cy="1048060"/>
        </p:xfrm>
        <a:graphic>
          <a:graphicData uri="http://schemas.openxmlformats.org/drawingml/2006/table">
            <a:tbl>
              <a:tblPr firstRow="1" bandRow="1">
                <a:tableStyleId>{5C22544A-7EE6-4342-B048-85BDC9FD1C3A}</a:tableStyleId>
              </a:tblPr>
              <a:tblGrid>
                <a:gridCol w="1462738">
                  <a:extLst>
                    <a:ext uri="{9D8B030D-6E8A-4147-A177-3AD203B41FA5}">
                      <a16:colId xmlns:a16="http://schemas.microsoft.com/office/drawing/2014/main" val="3176287496"/>
                    </a:ext>
                  </a:extLst>
                </a:gridCol>
                <a:gridCol w="1462738">
                  <a:extLst>
                    <a:ext uri="{9D8B030D-6E8A-4147-A177-3AD203B41FA5}">
                      <a16:colId xmlns:a16="http://schemas.microsoft.com/office/drawing/2014/main" val="184866708"/>
                    </a:ext>
                  </a:extLst>
                </a:gridCol>
                <a:gridCol w="1462738">
                  <a:extLst>
                    <a:ext uri="{9D8B030D-6E8A-4147-A177-3AD203B41FA5}">
                      <a16:colId xmlns:a16="http://schemas.microsoft.com/office/drawing/2014/main" val="1665691578"/>
                    </a:ext>
                  </a:extLst>
                </a:gridCol>
                <a:gridCol w="1462738">
                  <a:extLst>
                    <a:ext uri="{9D8B030D-6E8A-4147-A177-3AD203B41FA5}">
                      <a16:colId xmlns:a16="http://schemas.microsoft.com/office/drawing/2014/main" val="4230300785"/>
                    </a:ext>
                  </a:extLst>
                </a:gridCol>
                <a:gridCol w="1462738">
                  <a:extLst>
                    <a:ext uri="{9D8B030D-6E8A-4147-A177-3AD203B41FA5}">
                      <a16:colId xmlns:a16="http://schemas.microsoft.com/office/drawing/2014/main" val="987859751"/>
                    </a:ext>
                  </a:extLst>
                </a:gridCol>
              </a:tblGrid>
              <a:tr h="262015">
                <a:tc>
                  <a:txBody>
                    <a:bodyPr/>
                    <a:lstStyle/>
                    <a:p>
                      <a:endParaRPr lang="en-US" sz="1200" dirty="0"/>
                    </a:p>
                  </a:txBody>
                  <a:tcPr marL="64227" marR="64227" marT="32113" marB="32113"/>
                </a:tc>
                <a:tc>
                  <a:txBody>
                    <a:bodyPr/>
                    <a:lstStyle/>
                    <a:p>
                      <a:r>
                        <a:rPr lang="en-US" sz="1200" dirty="0"/>
                        <a:t>Product Manager</a:t>
                      </a:r>
                    </a:p>
                  </a:txBody>
                  <a:tcPr marL="64227" marR="64227" marT="32113" marB="32113"/>
                </a:tc>
                <a:tc>
                  <a:txBody>
                    <a:bodyPr/>
                    <a:lstStyle/>
                    <a:p>
                      <a:r>
                        <a:rPr lang="en-US" sz="1200" dirty="0"/>
                        <a:t>Project Manager</a:t>
                      </a:r>
                    </a:p>
                  </a:txBody>
                  <a:tcPr marL="64227" marR="64227" marT="32113" marB="32113"/>
                </a:tc>
                <a:tc>
                  <a:txBody>
                    <a:bodyPr/>
                    <a:lstStyle/>
                    <a:p>
                      <a:r>
                        <a:rPr lang="en-US" sz="1200" dirty="0"/>
                        <a:t>Product Architect</a:t>
                      </a:r>
                    </a:p>
                  </a:txBody>
                  <a:tcPr marL="64227" marR="64227" marT="32113" marB="32113"/>
                </a:tc>
                <a:tc>
                  <a:txBody>
                    <a:bodyPr/>
                    <a:lstStyle/>
                    <a:p>
                      <a:r>
                        <a:rPr lang="en-US" sz="12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200" dirty="0"/>
                        <a:t>Sprint 5</a:t>
                      </a:r>
                    </a:p>
                  </a:txBody>
                  <a:tcPr marL="64227" marR="64227" marT="32113" marB="32113"/>
                </a:tc>
                <a:tc>
                  <a:txBody>
                    <a:bodyPr/>
                    <a:lstStyle/>
                    <a:p>
                      <a:r>
                        <a:rPr lang="en-US" sz="1200" dirty="0"/>
                        <a:t>Joe (Van Luyk)</a:t>
                      </a:r>
                    </a:p>
                  </a:txBody>
                  <a:tcPr marL="64227" marR="64227" marT="32113" marB="32113"/>
                </a:tc>
                <a:tc>
                  <a:txBody>
                    <a:bodyPr/>
                    <a:lstStyle/>
                    <a:p>
                      <a:r>
                        <a:rPr lang="en-US" sz="1200" dirty="0"/>
                        <a:t>Jordon (Elmer)</a:t>
                      </a:r>
                    </a:p>
                  </a:txBody>
                  <a:tcPr marL="64227" marR="64227" marT="32113" marB="32113"/>
                </a:tc>
                <a:tc>
                  <a:txBody>
                    <a:bodyPr/>
                    <a:lstStyle/>
                    <a:p>
                      <a:r>
                        <a:rPr lang="en-US" sz="1200" dirty="0"/>
                        <a:t>Quinn (Stratton)</a:t>
                      </a:r>
                    </a:p>
                  </a:txBody>
                  <a:tcPr marL="64227" marR="64227" marT="32113" marB="32113"/>
                </a:tc>
                <a:tc>
                  <a:txBody>
                    <a:bodyPr/>
                    <a:lstStyle/>
                    <a:p>
                      <a:r>
                        <a:rPr lang="en-US" sz="1200" dirty="0"/>
                        <a:t>Jace (Horner)</a:t>
                      </a:r>
                    </a:p>
                  </a:txBody>
                  <a:tcPr marL="64227" marR="64227" marT="32113" marB="32113"/>
                </a:tc>
                <a:extLst>
                  <a:ext uri="{0D108BD9-81ED-4DB2-BD59-A6C34878D82A}">
                    <a16:rowId xmlns:a16="http://schemas.microsoft.com/office/drawing/2014/main" val="2574240619"/>
                  </a:ext>
                </a:extLst>
              </a:tr>
              <a:tr h="262015">
                <a:tc>
                  <a:txBody>
                    <a:bodyPr/>
                    <a:lstStyle/>
                    <a:p>
                      <a:r>
                        <a:rPr lang="en-US" sz="1200" b="1" dirty="0"/>
                        <a:t>Sprint 6</a:t>
                      </a:r>
                    </a:p>
                  </a:txBody>
                  <a:tcPr marL="64227" marR="64227" marT="32113" marB="32113"/>
                </a:tc>
                <a:tc>
                  <a:txBody>
                    <a:bodyPr/>
                    <a:lstStyle/>
                    <a:p>
                      <a:r>
                        <a:rPr lang="en-US" sz="1200" b="1" dirty="0"/>
                        <a:t>Louie (Lorenzo)</a:t>
                      </a:r>
                    </a:p>
                  </a:txBody>
                  <a:tcPr marL="64227" marR="64227" marT="32113" marB="32113"/>
                </a:tc>
                <a:tc>
                  <a:txBody>
                    <a:bodyPr/>
                    <a:lstStyle/>
                    <a:p>
                      <a:r>
                        <a:rPr lang="en-US" sz="1200" b="1" dirty="0"/>
                        <a:t>Tyler (Kummer)</a:t>
                      </a:r>
                    </a:p>
                  </a:txBody>
                  <a:tcPr marL="64227" marR="64227" marT="32113" marB="32113"/>
                </a:tc>
                <a:tc>
                  <a:txBody>
                    <a:bodyPr/>
                    <a:lstStyle/>
                    <a:p>
                      <a:r>
                        <a:rPr lang="en-US" sz="1200" b="1" dirty="0"/>
                        <a:t>Thad (Albert)</a:t>
                      </a:r>
                    </a:p>
                  </a:txBody>
                  <a:tcPr marL="64227" marR="64227" marT="32113" marB="32113"/>
                </a:tc>
                <a:tc>
                  <a:txBody>
                    <a:bodyPr/>
                    <a:lstStyle/>
                    <a:p>
                      <a:r>
                        <a:rPr lang="en-US" sz="1200" b="1" dirty="0"/>
                        <a:t>Michael (Pedzimaz)</a:t>
                      </a:r>
                    </a:p>
                  </a:txBody>
                  <a:tcPr marL="64227" marR="64227" marT="32113" marB="32113"/>
                </a:tc>
                <a:extLst>
                  <a:ext uri="{0D108BD9-81ED-4DB2-BD59-A6C34878D82A}">
                    <a16:rowId xmlns:a16="http://schemas.microsoft.com/office/drawing/2014/main" val="2072291674"/>
                  </a:ext>
                </a:extLst>
              </a:tr>
              <a:tr h="262015">
                <a:tc>
                  <a:txBody>
                    <a:bodyPr/>
                    <a:lstStyle/>
                    <a:p>
                      <a:r>
                        <a:rPr lang="en-US" sz="1200" dirty="0"/>
                        <a:t>Sprint 7</a:t>
                      </a:r>
                    </a:p>
                  </a:txBody>
                  <a:tcPr marL="64227" marR="64227" marT="32113" marB="32113"/>
                </a:tc>
                <a:tc>
                  <a:txBody>
                    <a:bodyPr/>
                    <a:lstStyle/>
                    <a:p>
                      <a:r>
                        <a:rPr lang="en-US" sz="1200" dirty="0"/>
                        <a:t>Alex (Espinal)</a:t>
                      </a:r>
                    </a:p>
                  </a:txBody>
                  <a:tcPr marL="64227" marR="64227" marT="32113" marB="32113"/>
                </a:tc>
                <a:tc>
                  <a:txBody>
                    <a:bodyPr/>
                    <a:lstStyle/>
                    <a:p>
                      <a:r>
                        <a:rPr lang="en-US" sz="1200" dirty="0"/>
                        <a:t>Juan (Dasco)</a:t>
                      </a:r>
                    </a:p>
                  </a:txBody>
                  <a:tcPr marL="64227" marR="64227" marT="32113" marB="32113"/>
                </a:tc>
                <a:tc>
                  <a:txBody>
                    <a:bodyPr/>
                    <a:lstStyle/>
                    <a:p>
                      <a:r>
                        <a:rPr lang="en-US" sz="1200" dirty="0"/>
                        <a:t>Ryan (Clark)</a:t>
                      </a:r>
                    </a:p>
                  </a:txBody>
                  <a:tcPr marL="64227" marR="64227" marT="32113" marB="32113"/>
                </a:tc>
                <a:tc>
                  <a:txBody>
                    <a:bodyPr/>
                    <a:lstStyle/>
                    <a:p>
                      <a:r>
                        <a:rPr lang="en-US" sz="1200" dirty="0"/>
                        <a:t>Karol (Orszulak)</a:t>
                      </a:r>
                    </a:p>
                  </a:txBody>
                  <a:tcPr marL="64227" marR="64227" marT="32113" marB="32113"/>
                </a:tc>
                <a:extLst>
                  <a:ext uri="{0D108BD9-81ED-4DB2-BD59-A6C34878D82A}">
                    <a16:rowId xmlns:a16="http://schemas.microsoft.com/office/drawing/2014/main" val="175105533"/>
                  </a:ext>
                </a:extLst>
              </a:tr>
            </a:tbl>
          </a:graphicData>
        </a:graphic>
      </p:graphicFrame>
      <p:graphicFrame>
        <p:nvGraphicFramePr>
          <p:cNvPr id="7" name="Table 6">
            <a:extLst>
              <a:ext uri="{FF2B5EF4-FFF2-40B4-BE49-F238E27FC236}">
                <a16:creationId xmlns:a16="http://schemas.microsoft.com/office/drawing/2014/main" id="{F0E99C45-F33D-4C6B-95B7-1FA14E4275D7}"/>
              </a:ext>
            </a:extLst>
          </p:cNvPr>
          <p:cNvGraphicFramePr>
            <a:graphicFrameLocks noGrp="1"/>
          </p:cNvGraphicFramePr>
          <p:nvPr>
            <p:extLst>
              <p:ext uri="{D42A27DB-BD31-4B8C-83A1-F6EECF244321}">
                <p14:modId xmlns:p14="http://schemas.microsoft.com/office/powerpoint/2010/main" val="2737165082"/>
              </p:ext>
            </p:extLst>
          </p:nvPr>
        </p:nvGraphicFramePr>
        <p:xfrm>
          <a:off x="838199" y="965804"/>
          <a:ext cx="7313670" cy="1048060"/>
        </p:xfrm>
        <a:graphic>
          <a:graphicData uri="http://schemas.openxmlformats.org/drawingml/2006/table">
            <a:tbl>
              <a:tblPr firstRow="1" bandRow="1">
                <a:tableStyleId>{5C22544A-7EE6-4342-B048-85BDC9FD1C3A}</a:tableStyleId>
              </a:tblPr>
              <a:tblGrid>
                <a:gridCol w="1193857">
                  <a:extLst>
                    <a:ext uri="{9D8B030D-6E8A-4147-A177-3AD203B41FA5}">
                      <a16:colId xmlns:a16="http://schemas.microsoft.com/office/drawing/2014/main" val="3176287496"/>
                    </a:ext>
                  </a:extLst>
                </a:gridCol>
                <a:gridCol w="1566263">
                  <a:extLst>
                    <a:ext uri="{9D8B030D-6E8A-4147-A177-3AD203B41FA5}">
                      <a16:colId xmlns:a16="http://schemas.microsoft.com/office/drawing/2014/main" val="184866708"/>
                    </a:ext>
                  </a:extLst>
                </a:gridCol>
                <a:gridCol w="1494417">
                  <a:extLst>
                    <a:ext uri="{9D8B030D-6E8A-4147-A177-3AD203B41FA5}">
                      <a16:colId xmlns:a16="http://schemas.microsoft.com/office/drawing/2014/main" val="1665691578"/>
                    </a:ext>
                  </a:extLst>
                </a:gridCol>
                <a:gridCol w="1530340">
                  <a:extLst>
                    <a:ext uri="{9D8B030D-6E8A-4147-A177-3AD203B41FA5}">
                      <a16:colId xmlns:a16="http://schemas.microsoft.com/office/drawing/2014/main" val="4230300785"/>
                    </a:ext>
                  </a:extLst>
                </a:gridCol>
                <a:gridCol w="1528793">
                  <a:extLst>
                    <a:ext uri="{9D8B030D-6E8A-4147-A177-3AD203B41FA5}">
                      <a16:colId xmlns:a16="http://schemas.microsoft.com/office/drawing/2014/main" val="987859751"/>
                    </a:ext>
                  </a:extLst>
                </a:gridCol>
              </a:tblGrid>
              <a:tr h="262015">
                <a:tc>
                  <a:txBody>
                    <a:bodyPr/>
                    <a:lstStyle/>
                    <a:p>
                      <a:endParaRPr lang="en-US" sz="1100" dirty="0"/>
                    </a:p>
                  </a:txBody>
                  <a:tcPr marL="64227" marR="64227" marT="32113" marB="32113"/>
                </a:tc>
                <a:tc>
                  <a:txBody>
                    <a:bodyPr/>
                    <a:lstStyle/>
                    <a:p>
                      <a:r>
                        <a:rPr lang="en-US" sz="1100" dirty="0"/>
                        <a:t>Product Manager</a:t>
                      </a:r>
                    </a:p>
                  </a:txBody>
                  <a:tcPr marL="64227" marR="64227" marT="32113" marB="32113"/>
                </a:tc>
                <a:tc>
                  <a:txBody>
                    <a:bodyPr/>
                    <a:lstStyle/>
                    <a:p>
                      <a:r>
                        <a:rPr lang="en-US" sz="1100" dirty="0"/>
                        <a:t>Project Manager</a:t>
                      </a:r>
                    </a:p>
                  </a:txBody>
                  <a:tcPr marL="64227" marR="64227" marT="32113" marB="32113"/>
                </a:tc>
                <a:tc>
                  <a:txBody>
                    <a:bodyPr/>
                    <a:lstStyle/>
                    <a:p>
                      <a:r>
                        <a:rPr lang="en-US" sz="1100" dirty="0"/>
                        <a:t>Product Architect</a:t>
                      </a:r>
                    </a:p>
                  </a:txBody>
                  <a:tcPr marL="64227" marR="64227" marT="32113" marB="32113"/>
                </a:tc>
                <a:tc>
                  <a:txBody>
                    <a:bodyPr/>
                    <a:lstStyle/>
                    <a:p>
                      <a:r>
                        <a:rPr lang="en-US" sz="1100" dirty="0"/>
                        <a:t>UI Designer</a:t>
                      </a:r>
                    </a:p>
                  </a:txBody>
                  <a:tcPr marL="64227" marR="64227" marT="32113" marB="32113"/>
                </a:tc>
                <a:extLst>
                  <a:ext uri="{0D108BD9-81ED-4DB2-BD59-A6C34878D82A}">
                    <a16:rowId xmlns:a16="http://schemas.microsoft.com/office/drawing/2014/main" val="3651987118"/>
                  </a:ext>
                </a:extLst>
              </a:tr>
              <a:tr h="262015">
                <a:tc>
                  <a:txBody>
                    <a:bodyPr/>
                    <a:lstStyle/>
                    <a:p>
                      <a:r>
                        <a:rPr lang="en-US" sz="1100" b="0" dirty="0"/>
                        <a:t>Sprint 6</a:t>
                      </a:r>
                    </a:p>
                  </a:txBody>
                  <a:tcPr marL="64227" marR="64227" marT="32113" marB="32113"/>
                </a:tc>
                <a:tc>
                  <a:txBody>
                    <a:bodyPr/>
                    <a:lstStyle/>
                    <a:p>
                      <a:r>
                        <a:rPr lang="en-US" sz="1100" b="0" dirty="0"/>
                        <a:t>Louie (Lorenzo)</a:t>
                      </a:r>
                    </a:p>
                  </a:txBody>
                  <a:tcPr marL="64227" marR="64227" marT="32113" marB="32113"/>
                </a:tc>
                <a:tc>
                  <a:txBody>
                    <a:bodyPr/>
                    <a:lstStyle/>
                    <a:p>
                      <a:r>
                        <a:rPr lang="en-US" sz="1100" b="0" dirty="0"/>
                        <a:t>Tyler (Kummer)</a:t>
                      </a:r>
                    </a:p>
                  </a:txBody>
                  <a:tcPr marL="64227" marR="64227" marT="32113" marB="32113"/>
                </a:tc>
                <a:tc>
                  <a:txBody>
                    <a:bodyPr/>
                    <a:lstStyle/>
                    <a:p>
                      <a:r>
                        <a:rPr lang="en-US" sz="1100" b="0" dirty="0"/>
                        <a:t>Thad (Albert)</a:t>
                      </a:r>
                    </a:p>
                  </a:txBody>
                  <a:tcPr marL="64227" marR="64227" marT="32113" marB="32113"/>
                </a:tc>
                <a:tc>
                  <a:txBody>
                    <a:bodyPr/>
                    <a:lstStyle/>
                    <a:p>
                      <a:r>
                        <a:rPr lang="en-US" sz="1100" b="0" dirty="0"/>
                        <a:t>Michael (Pedzimaz)</a:t>
                      </a:r>
                    </a:p>
                  </a:txBody>
                  <a:tcPr marL="64227" marR="64227" marT="32113" marB="32113"/>
                </a:tc>
                <a:extLst>
                  <a:ext uri="{0D108BD9-81ED-4DB2-BD59-A6C34878D82A}">
                    <a16:rowId xmlns:a16="http://schemas.microsoft.com/office/drawing/2014/main" val="2574240619"/>
                  </a:ext>
                </a:extLst>
              </a:tr>
              <a:tr h="262015">
                <a:tc>
                  <a:txBody>
                    <a:bodyPr/>
                    <a:lstStyle/>
                    <a:p>
                      <a:r>
                        <a:rPr lang="en-US" sz="1100" b="1" dirty="0"/>
                        <a:t>Sprint 7</a:t>
                      </a:r>
                    </a:p>
                  </a:txBody>
                  <a:tcPr marL="64227" marR="64227" marT="32113" marB="32113"/>
                </a:tc>
                <a:tc>
                  <a:txBody>
                    <a:bodyPr/>
                    <a:lstStyle/>
                    <a:p>
                      <a:r>
                        <a:rPr lang="en-US" sz="1100" b="1" dirty="0"/>
                        <a:t>Alex (Espinal)</a:t>
                      </a:r>
                    </a:p>
                  </a:txBody>
                  <a:tcPr marL="64227" marR="64227" marT="32113" marB="32113"/>
                </a:tc>
                <a:tc>
                  <a:txBody>
                    <a:bodyPr/>
                    <a:lstStyle/>
                    <a:p>
                      <a:r>
                        <a:rPr lang="en-US" sz="1100" b="1" dirty="0"/>
                        <a:t>Juan (Dasco)</a:t>
                      </a:r>
                    </a:p>
                  </a:txBody>
                  <a:tcPr marL="64227" marR="64227" marT="32113" marB="32113"/>
                </a:tc>
                <a:tc>
                  <a:txBody>
                    <a:bodyPr/>
                    <a:lstStyle/>
                    <a:p>
                      <a:r>
                        <a:rPr lang="en-US" sz="1100" b="1" dirty="0"/>
                        <a:t>Ryan (Clark)</a:t>
                      </a:r>
                    </a:p>
                  </a:txBody>
                  <a:tcPr marL="64227" marR="64227" marT="32113" marB="32113"/>
                </a:tc>
                <a:tc>
                  <a:txBody>
                    <a:bodyPr/>
                    <a:lstStyle/>
                    <a:p>
                      <a:r>
                        <a:rPr lang="en-US" sz="1100" b="1" dirty="0"/>
                        <a:t>Karol (Orszulak)</a:t>
                      </a:r>
                    </a:p>
                  </a:txBody>
                  <a:tcPr marL="64227" marR="64227" marT="32113" marB="32113"/>
                </a:tc>
                <a:extLst>
                  <a:ext uri="{0D108BD9-81ED-4DB2-BD59-A6C34878D82A}">
                    <a16:rowId xmlns:a16="http://schemas.microsoft.com/office/drawing/2014/main" val="2072291674"/>
                  </a:ext>
                </a:extLst>
              </a:tr>
              <a:tr h="262015">
                <a:tc>
                  <a:txBody>
                    <a:bodyPr/>
                    <a:lstStyle/>
                    <a:p>
                      <a:r>
                        <a:rPr lang="en-US" sz="1100" dirty="0"/>
                        <a:t>Sprint 8</a:t>
                      </a:r>
                    </a:p>
                  </a:txBody>
                  <a:tcPr marL="64227" marR="64227" marT="32113" marB="32113"/>
                </a:tc>
                <a:tc>
                  <a:txBody>
                    <a:bodyPr/>
                    <a:lstStyle/>
                    <a:p>
                      <a:r>
                        <a:rPr lang="en-US" sz="1100" dirty="0"/>
                        <a:t>Marissa (Koronkiewicz)</a:t>
                      </a:r>
                    </a:p>
                  </a:txBody>
                  <a:tcPr marL="64227" marR="64227" marT="32113" marB="32113"/>
                </a:tc>
                <a:tc>
                  <a:txBody>
                    <a:bodyPr/>
                    <a:lstStyle/>
                    <a:p>
                      <a:r>
                        <a:rPr lang="en-US" sz="1100" dirty="0"/>
                        <a:t>Lenny (Florez)</a:t>
                      </a:r>
                    </a:p>
                  </a:txBody>
                  <a:tcPr marL="64227" marR="64227" marT="32113" marB="32113"/>
                </a:tc>
                <a:tc>
                  <a:txBody>
                    <a:bodyPr/>
                    <a:lstStyle/>
                    <a:p>
                      <a:r>
                        <a:rPr lang="en-US" sz="1100" dirty="0"/>
                        <a:t>Ali (Kazmi)</a:t>
                      </a:r>
                    </a:p>
                  </a:txBody>
                  <a:tcPr marL="64227" marR="64227" marT="32113" marB="32113"/>
                </a:tc>
                <a:tc>
                  <a:txBody>
                    <a:bodyPr/>
                    <a:lstStyle/>
                    <a:p>
                      <a:r>
                        <a:rPr lang="en-US" sz="1100" dirty="0"/>
                        <a:t>Cris (Serrano)</a:t>
                      </a:r>
                    </a:p>
                  </a:txBody>
                  <a:tcPr marL="64227" marR="64227" marT="32113" marB="32113"/>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89723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Sprint 7 is done!</a:t>
            </a:r>
            <a:br>
              <a:rPr lang="en-US" sz="4800" dirty="0"/>
            </a:br>
            <a:endParaRPr lang="en-US" sz="4800" dirty="0"/>
          </a:p>
        </p:txBody>
      </p:sp>
    </p:spTree>
    <p:extLst>
      <p:ext uri="{BB962C8B-B14F-4D97-AF65-F5344CB8AC3E}">
        <p14:creationId xmlns:p14="http://schemas.microsoft.com/office/powerpoint/2010/main" val="38797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Sprint 8 Starts </a:t>
            </a:r>
            <a:r>
              <a:rPr lang="en-US" sz="4800" u="sng" dirty="0"/>
              <a:t>Now</a:t>
            </a:r>
            <a:br>
              <a:rPr lang="en-US" sz="4800" dirty="0"/>
            </a:br>
            <a:r>
              <a:rPr lang="en-US" sz="4800" dirty="0"/>
              <a:t>Change seating location for Sprint 8 and today’s Planning… yes, now.</a:t>
            </a:r>
          </a:p>
        </p:txBody>
      </p:sp>
    </p:spTree>
    <p:extLst>
      <p:ext uri="{BB962C8B-B14F-4D97-AF65-F5344CB8AC3E}">
        <p14:creationId xmlns:p14="http://schemas.microsoft.com/office/powerpoint/2010/main" val="249057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68015"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Roles and Schedule</a:t>
            </a:r>
          </a:p>
        </p:txBody>
      </p:sp>
      <p:graphicFrame>
        <p:nvGraphicFramePr>
          <p:cNvPr id="5" name="Content Placeholder 3">
            <a:extLst>
              <a:ext uri="{FF2B5EF4-FFF2-40B4-BE49-F238E27FC236}">
                <a16:creationId xmlns:a16="http://schemas.microsoft.com/office/drawing/2014/main" id="{1799AD57-564E-4062-B105-1AC4C4BCF615}"/>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
        <p:nvSpPr>
          <p:cNvPr id="3" name="TextBox 2">
            <a:extLst>
              <a:ext uri="{FF2B5EF4-FFF2-40B4-BE49-F238E27FC236}">
                <a16:creationId xmlns:a16="http://schemas.microsoft.com/office/drawing/2014/main" id="{2C60DCC2-881D-4952-8561-61DDA1F35250}"/>
              </a:ext>
            </a:extLst>
          </p:cNvPr>
          <p:cNvSpPr txBox="1"/>
          <p:nvPr/>
        </p:nvSpPr>
        <p:spPr>
          <a:xfrm rot="21122151">
            <a:off x="5210175" y="5810108"/>
            <a:ext cx="1340945" cy="369332"/>
          </a:xfrm>
          <a:prstGeom prst="rect">
            <a:avLst/>
          </a:prstGeom>
          <a:solidFill>
            <a:schemeClr val="bg1"/>
          </a:solid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May 3, 2018</a:t>
            </a:r>
          </a:p>
        </p:txBody>
      </p:sp>
    </p:spTree>
    <p:extLst>
      <p:ext uri="{BB962C8B-B14F-4D97-AF65-F5344CB8AC3E}">
        <p14:creationId xmlns:p14="http://schemas.microsoft.com/office/powerpoint/2010/main" val="110566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Presentations Schedule for Thursday, May 3</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Trump Speak</a:t>
            </a:r>
            <a:endParaRPr lang="en-US" sz="2000" dirty="0"/>
          </a:p>
          <a:p>
            <a:pPr marL="457200" lvl="1" indent="0">
              <a:spcBef>
                <a:spcPts val="1200"/>
              </a:spcBef>
              <a:buNone/>
            </a:pPr>
            <a:endParaRPr lang="en-US" sz="2000" u="sng" dirty="0"/>
          </a:p>
          <a:p>
            <a:pPr marL="457200" lvl="1" indent="0">
              <a:spcBef>
                <a:spcPts val="1200"/>
              </a:spcBef>
              <a:buNone/>
            </a:pPr>
            <a:r>
              <a:rPr lang="en-US" sz="2000" u="sng" dirty="0"/>
              <a:t>Image Formatting Program (IFP)</a:t>
            </a:r>
            <a:endParaRPr lang="en-US" sz="2000" dirty="0"/>
          </a:p>
        </p:txBody>
      </p:sp>
    </p:spTree>
    <p:extLst>
      <p:ext uri="{BB962C8B-B14F-4D97-AF65-F5344CB8AC3E}">
        <p14:creationId xmlns:p14="http://schemas.microsoft.com/office/powerpoint/2010/main" val="236379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Portfolio Level Planning</a:t>
            </a:r>
            <a:br>
              <a:rPr lang="en-US" sz="4800" dirty="0"/>
            </a:br>
            <a:endParaRPr lang="en-US" sz="4800" dirty="0"/>
          </a:p>
        </p:txBody>
      </p:sp>
    </p:spTree>
    <p:extLst>
      <p:ext uri="{BB962C8B-B14F-4D97-AF65-F5344CB8AC3E}">
        <p14:creationId xmlns:p14="http://schemas.microsoft.com/office/powerpoint/2010/main" val="359418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mms.businesswire.com/media/20130805005402/en/377993/5/SAFeBigPicChart.jpg?download=1">
            <a:extLst>
              <a:ext uri="{FF2B5EF4-FFF2-40B4-BE49-F238E27FC236}">
                <a16:creationId xmlns:a16="http://schemas.microsoft.com/office/drawing/2014/main" id="{0AEF1F8A-3C56-481F-A799-FAD39EEE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903" y="927315"/>
            <a:ext cx="7576344" cy="585401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Sprint 8 </a:t>
            </a:r>
            <a:r>
              <a:rPr lang="en-US" sz="3600" u="sng" dirty="0"/>
              <a:t>Portfolio</a:t>
            </a:r>
            <a:r>
              <a:rPr lang="en-US" sz="3600" dirty="0"/>
              <a:t> Level Scaled Agile Planning</a:t>
            </a:r>
          </a:p>
        </p:txBody>
      </p:sp>
      <p:sp>
        <p:nvSpPr>
          <p:cNvPr id="2" name="TextBox 1">
            <a:extLst>
              <a:ext uri="{FF2B5EF4-FFF2-40B4-BE49-F238E27FC236}">
                <a16:creationId xmlns:a16="http://schemas.microsoft.com/office/drawing/2014/main" id="{1C14D1BC-7815-49A4-962B-CC512A9403FC}"/>
              </a:ext>
            </a:extLst>
          </p:cNvPr>
          <p:cNvSpPr txBox="1"/>
          <p:nvPr/>
        </p:nvSpPr>
        <p:spPr>
          <a:xfrm>
            <a:off x="971550" y="1319213"/>
            <a:ext cx="3190875" cy="1477328"/>
          </a:xfrm>
          <a:prstGeom prst="rect">
            <a:avLst/>
          </a:prstGeom>
          <a:noFill/>
        </p:spPr>
        <p:txBody>
          <a:bodyPr wrap="square" rtlCol="0">
            <a:spAutoFit/>
          </a:bodyPr>
          <a:lstStyle/>
          <a:p>
            <a:r>
              <a:rPr lang="en-US" dirty="0"/>
              <a:t>Portfolio Responsibilities:</a:t>
            </a:r>
          </a:p>
          <a:p>
            <a:pPr marL="285750" indent="-285750">
              <a:buFont typeface="Arial" panose="020B0604020202020204" pitchFamily="34" charset="0"/>
              <a:buChar char="•"/>
            </a:pPr>
            <a:r>
              <a:rPr lang="en-US" dirty="0"/>
              <a:t>Release Schedule</a:t>
            </a:r>
          </a:p>
          <a:p>
            <a:pPr marL="285750" indent="-285750">
              <a:buFont typeface="Arial" panose="020B0604020202020204" pitchFamily="34" charset="0"/>
              <a:buChar char="•"/>
            </a:pPr>
            <a:r>
              <a:rPr lang="en-US" dirty="0"/>
              <a:t>Investment &amp; Staffing</a:t>
            </a:r>
          </a:p>
          <a:p>
            <a:pPr marL="285750" indent="-285750">
              <a:buFont typeface="Arial" panose="020B0604020202020204" pitchFamily="34" charset="0"/>
              <a:buChar char="•"/>
            </a:pPr>
            <a:r>
              <a:rPr lang="en-US" dirty="0"/>
              <a:t>Program Team Dependencies</a:t>
            </a:r>
          </a:p>
          <a:p>
            <a:pPr marL="285750" indent="-285750">
              <a:buFont typeface="Arial" panose="020B0604020202020204" pitchFamily="34" charset="0"/>
              <a:buChar char="•"/>
            </a:pPr>
            <a:r>
              <a:rPr lang="en-US" dirty="0"/>
              <a:t>Epic Backlog</a:t>
            </a:r>
          </a:p>
        </p:txBody>
      </p:sp>
    </p:spTree>
    <p:extLst>
      <p:ext uri="{BB962C8B-B14F-4D97-AF65-F5344CB8AC3E}">
        <p14:creationId xmlns:p14="http://schemas.microsoft.com/office/powerpoint/2010/main" val="342354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3703</TotalTime>
  <Words>1344</Words>
  <Application>Microsoft Office PowerPoint</Application>
  <PresentationFormat>Widescreen</PresentationFormat>
  <Paragraphs>217</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Software Engineering Session: Sprint 8 Session 1 Instructor: Eric Pogue</vt:lpstr>
      <vt:lpstr>Product Team Q&amp;A Session: Klump Requirements</vt:lpstr>
      <vt:lpstr>Scrum-of-Scrums Report-out</vt:lpstr>
      <vt:lpstr>Sprint 7 is done! </vt:lpstr>
      <vt:lpstr>Sprint 8 Starts Now Change seating location for Sprint 8 and today’s Planning… yes, now.</vt:lpstr>
      <vt:lpstr>Sprint 8 Roles and Schedule</vt:lpstr>
      <vt:lpstr>Final Project Presentations Schedule for Thursday, May 3</vt:lpstr>
      <vt:lpstr>Portfolio Level Planning </vt:lpstr>
      <vt:lpstr>PowerPoint Presentation</vt:lpstr>
      <vt:lpstr>PowerPoint Presentation</vt:lpstr>
      <vt:lpstr>Sprint 8 Program Backlog</vt:lpstr>
      <vt:lpstr>PowerPoint Presentation</vt:lpstr>
      <vt:lpstr>Lab: Sprint 8 Program Team and Sprint Team Planning &amp; Report-out </vt:lpstr>
      <vt:lpstr>Roles and Schedule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315</cp:revision>
  <cp:lastPrinted>2018-04-24T13:02:50Z</cp:lastPrinted>
  <dcterms:created xsi:type="dcterms:W3CDTF">2017-08-24T13:36:27Z</dcterms:created>
  <dcterms:modified xsi:type="dcterms:W3CDTF">2018-04-24T13:46:09Z</dcterms:modified>
</cp:coreProperties>
</file>