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452" r:id="rId3"/>
    <p:sldId id="329" r:id="rId4"/>
    <p:sldId id="421" r:id="rId5"/>
    <p:sldId id="436" r:id="rId6"/>
    <p:sldId id="457" r:id="rId7"/>
    <p:sldId id="450" r:id="rId8"/>
    <p:sldId id="405" r:id="rId9"/>
    <p:sldId id="453" r:id="rId10"/>
    <p:sldId id="456" r:id="rId11"/>
    <p:sldId id="455" r:id="rId12"/>
    <p:sldId id="442" r:id="rId13"/>
    <p:sldId id="263"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55" d="100"/>
          <a:sy n="55" d="100"/>
        </p:scale>
        <p:origin x="1122" y="7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0590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224855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B99BB9-C7F6-43B3-A122-46088ABB3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47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25035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403414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06236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25212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physics of getting work done help the team(s) self organize/optimize</a:t>
            </a:r>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79492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66064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83381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8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Portfolio Standup Scrum of Scrums</a:t>
            </a:r>
          </a:p>
          <a:p>
            <a:pPr lvl="1"/>
            <a:r>
              <a:rPr lang="en-US" sz="1600" dirty="0"/>
              <a:t>Klump Speak Program: Scrum of Scrums Standup with limited Report-out (blocking items only)</a:t>
            </a:r>
          </a:p>
          <a:p>
            <a:pPr lvl="1"/>
            <a:r>
              <a:rPr lang="en-US" sz="1600" dirty="0"/>
              <a:t>Image Filter Program: Scrum of Scrums Standup with limited Report-out (blocking items only)</a:t>
            </a:r>
          </a:p>
          <a:p>
            <a:pPr marL="457200" indent="-457200">
              <a:buFont typeface="+mj-lt"/>
              <a:buAutoNum type="arabicPeriod"/>
            </a:pPr>
            <a:r>
              <a:rPr lang="en-US" sz="2000" dirty="0"/>
              <a:t>Final Project Presentation Schedule</a:t>
            </a:r>
          </a:p>
          <a:p>
            <a:pPr marL="457200" indent="-457200">
              <a:buFont typeface="+mj-lt"/>
              <a:buAutoNum type="arabicPeriod"/>
            </a:pPr>
            <a:r>
              <a:rPr lang="en-US" sz="2000" dirty="0"/>
              <a:t>Demos, Presentations, and Roles Assignments Reminder</a:t>
            </a:r>
          </a:p>
          <a:p>
            <a:pPr marL="457200" indent="-457200">
              <a:buFont typeface="+mj-lt"/>
              <a:buAutoNum type="arabicPeriod"/>
            </a:pPr>
            <a:r>
              <a:rPr lang="en-US" sz="2000" dirty="0"/>
              <a:t>Review Assignment 8 and Discussion Board 8</a:t>
            </a:r>
          </a:p>
          <a:p>
            <a:pPr marL="457200" indent="-457200">
              <a:buFont typeface="+mj-lt"/>
              <a:buAutoNum type="arabicPeriod"/>
            </a:pPr>
            <a:r>
              <a:rPr lang="en-US" sz="2000" dirty="0"/>
              <a:t>Lab: Working on Final Project</a:t>
            </a:r>
          </a:p>
          <a:p>
            <a:pPr marL="0" indent="0">
              <a:buNone/>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mms.businesswire.com/media/20130805005402/en/377993/5/SAFeBigPicChart.jpg?download=1">
            <a:extLst>
              <a:ext uri="{FF2B5EF4-FFF2-40B4-BE49-F238E27FC236}">
                <a16:creationId xmlns:a16="http://schemas.microsoft.com/office/drawing/2014/main" id="{0AEF1F8A-3C56-481F-A799-FAD39EEE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537" y="47625"/>
            <a:ext cx="5392621" cy="41667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Portfolio Responsibilities</a:t>
            </a:r>
          </a:p>
        </p:txBody>
      </p:sp>
      <p:sp>
        <p:nvSpPr>
          <p:cNvPr id="2" name="TextBox 1">
            <a:extLst>
              <a:ext uri="{FF2B5EF4-FFF2-40B4-BE49-F238E27FC236}">
                <a16:creationId xmlns:a16="http://schemas.microsoft.com/office/drawing/2014/main" id="{1C14D1BC-7815-49A4-962B-CC512A9403FC}"/>
              </a:ext>
            </a:extLst>
          </p:cNvPr>
          <p:cNvSpPr txBox="1"/>
          <p:nvPr/>
        </p:nvSpPr>
        <p:spPr>
          <a:xfrm>
            <a:off x="838200" y="925620"/>
            <a:ext cx="5224463" cy="3693319"/>
          </a:xfrm>
          <a:prstGeom prst="rect">
            <a:avLst/>
          </a:prstGeom>
          <a:noFill/>
        </p:spPr>
        <p:txBody>
          <a:bodyPr wrap="square" rtlCol="0">
            <a:spAutoFit/>
          </a:bodyPr>
          <a:lstStyle/>
          <a:p>
            <a:r>
              <a:rPr lang="en-US" u="sng" dirty="0"/>
              <a:t>Investment &amp; Staffing:</a:t>
            </a:r>
          </a:p>
          <a:p>
            <a:r>
              <a:rPr lang="en-US" dirty="0"/>
              <a:t>Klump Speak – Three Scrum Teams</a:t>
            </a:r>
          </a:p>
          <a:p>
            <a:r>
              <a:rPr lang="en-US" dirty="0"/>
              <a:t>Image Filter Program (IFP) – Two Scrum Teams</a:t>
            </a:r>
          </a:p>
          <a:p>
            <a:endParaRPr lang="en-US" dirty="0"/>
          </a:p>
          <a:p>
            <a:r>
              <a:rPr lang="en-US" u="sng" dirty="0"/>
              <a:t>Program Team Dependencies:</a:t>
            </a:r>
          </a:p>
          <a:p>
            <a:r>
              <a:rPr lang="en-US" dirty="0"/>
              <a:t>No cross-program dependencies required or allowed</a:t>
            </a:r>
          </a:p>
          <a:p>
            <a:endParaRPr lang="en-US" dirty="0"/>
          </a:p>
          <a:p>
            <a:r>
              <a:rPr lang="en-US" u="sng" dirty="0"/>
              <a:t>Epic Backlog:</a:t>
            </a:r>
          </a:p>
          <a:p>
            <a:pPr marL="342900" indent="-342900">
              <a:buFont typeface="+mj-lt"/>
              <a:buAutoNum type="arabicPeriod"/>
            </a:pPr>
            <a:r>
              <a:rPr lang="en-US" dirty="0"/>
              <a:t>Deliver Klump Speak v1 &amp; IFP v1 by May 3, 2018 at 9am</a:t>
            </a:r>
          </a:p>
          <a:p>
            <a:pPr marL="342900" indent="-342900">
              <a:buFont typeface="+mj-lt"/>
              <a:buAutoNum type="arabicPeriod"/>
            </a:pPr>
            <a:r>
              <a:rPr lang="en-US" dirty="0"/>
              <a:t>Prepare for final by May 8, 2018 at 10:30am</a:t>
            </a:r>
          </a:p>
          <a:p>
            <a:endParaRPr lang="en-US" dirty="0"/>
          </a:p>
          <a:p>
            <a:endParaRPr lang="en-US" dirty="0"/>
          </a:p>
        </p:txBody>
      </p:sp>
    </p:spTree>
    <p:extLst>
      <p:ext uri="{BB962C8B-B14F-4D97-AF65-F5344CB8AC3E}">
        <p14:creationId xmlns:p14="http://schemas.microsoft.com/office/powerpoint/2010/main" val="168589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u="sng" dirty="0"/>
              <a:t>Program</a:t>
            </a:r>
            <a:r>
              <a:rPr lang="en-US" sz="3600" dirty="0"/>
              <a:t> Level Responsibilities</a:t>
            </a:r>
          </a:p>
        </p:txBody>
      </p:sp>
      <p:sp>
        <p:nvSpPr>
          <p:cNvPr id="2" name="TextBox 1">
            <a:extLst>
              <a:ext uri="{FF2B5EF4-FFF2-40B4-BE49-F238E27FC236}">
                <a16:creationId xmlns:a16="http://schemas.microsoft.com/office/drawing/2014/main" id="{1C14D1BC-7815-49A4-962B-CC512A9403FC}"/>
              </a:ext>
            </a:extLst>
          </p:cNvPr>
          <p:cNvSpPr txBox="1"/>
          <p:nvPr/>
        </p:nvSpPr>
        <p:spPr>
          <a:xfrm>
            <a:off x="838200" y="1049863"/>
            <a:ext cx="10668000" cy="1200329"/>
          </a:xfrm>
          <a:prstGeom prst="rect">
            <a:avLst/>
          </a:prstGeom>
          <a:noFill/>
        </p:spPr>
        <p:txBody>
          <a:bodyPr wrap="square" rtlCol="0">
            <a:spAutoFit/>
          </a:bodyPr>
          <a:lstStyle/>
          <a:p>
            <a:r>
              <a:rPr lang="en-US" dirty="0"/>
              <a:t>Program Responsibilities:</a:t>
            </a:r>
          </a:p>
          <a:p>
            <a:pPr marL="285750" indent="-285750">
              <a:buFont typeface="Arial" panose="020B0604020202020204" pitchFamily="34" charset="0"/>
              <a:buChar char="•"/>
            </a:pPr>
            <a:r>
              <a:rPr lang="en-US" dirty="0"/>
              <a:t>Investment &amp; Staffing</a:t>
            </a:r>
          </a:p>
          <a:p>
            <a:pPr marL="285750" indent="-285750">
              <a:buFont typeface="Arial" panose="020B0604020202020204" pitchFamily="34" charset="0"/>
              <a:buChar char="•"/>
            </a:pPr>
            <a:r>
              <a:rPr lang="en-US" dirty="0"/>
              <a:t>Feature Backlog</a:t>
            </a:r>
          </a:p>
          <a:p>
            <a:pPr marL="285750" indent="-285750">
              <a:buFont typeface="Arial" panose="020B0604020202020204" pitchFamily="34" charset="0"/>
              <a:buChar char="•"/>
            </a:pPr>
            <a:r>
              <a:rPr lang="en-US" dirty="0"/>
              <a:t>Scrum Team Dependencies</a:t>
            </a:r>
          </a:p>
        </p:txBody>
      </p:sp>
    </p:spTree>
    <p:extLst>
      <p:ext uri="{BB962C8B-B14F-4D97-AF65-F5344CB8AC3E}">
        <p14:creationId xmlns:p14="http://schemas.microsoft.com/office/powerpoint/2010/main" val="189727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Program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r>
              <a:rPr lang="en-US" sz="1900" dirty="0"/>
              <a:t>Complete Sprint 8 Assignment</a:t>
            </a:r>
          </a:p>
          <a:p>
            <a:pPr marL="457200" indent="-457200">
              <a:spcBef>
                <a:spcPts val="600"/>
              </a:spcBef>
              <a:buFont typeface="+mj-lt"/>
              <a:buAutoNum type="arabicPeriod"/>
            </a:pPr>
            <a:r>
              <a:rPr lang="en-US" sz="1900" dirty="0"/>
              <a:t>Deliver Final Project… “Klump Speak” or “IFP” that:</a:t>
            </a:r>
          </a:p>
          <a:p>
            <a:pPr marL="914400" lvl="1" indent="-457200">
              <a:spcBef>
                <a:spcPts val="600"/>
              </a:spcBef>
              <a:buFont typeface="+mj-lt"/>
              <a:buAutoNum type="alphaLcParenR"/>
            </a:pPr>
            <a:r>
              <a:rPr lang="en-US" sz="1400" dirty="0"/>
              <a:t>Include either two or three Scrum teams with each Product Team</a:t>
            </a:r>
          </a:p>
          <a:p>
            <a:pPr marL="914400" lvl="1" indent="-457200">
              <a:spcBef>
                <a:spcPts val="600"/>
              </a:spcBef>
              <a:buFont typeface="+mj-lt"/>
              <a:buAutoNum type="alphaLcParenR"/>
            </a:pPr>
            <a:r>
              <a:rPr lang="en-US" sz="1400" dirty="0"/>
              <a:t>Includes all Scaled Agile and Scrum roles</a:t>
            </a:r>
          </a:p>
          <a:p>
            <a:pPr marL="914400" lvl="1" indent="-457200">
              <a:spcBef>
                <a:spcPts val="600"/>
              </a:spcBef>
              <a:buFont typeface="+mj-lt"/>
              <a:buAutoNum type="alphaLcParenR"/>
            </a:pPr>
            <a:r>
              <a:rPr lang="en-US" sz="1400" dirty="0"/>
              <a:t>Verifiably completes all Team Level Agile Rituals and Metrics… Sprint planning, user stories, metrics, retrospectives, demos, etc. </a:t>
            </a:r>
          </a:p>
          <a:p>
            <a:pPr marL="914400" lvl="1" indent="-457200">
              <a:spcBef>
                <a:spcPts val="600"/>
              </a:spcBef>
              <a:buFont typeface="+mj-lt"/>
              <a:buAutoNum type="alphaLcParenR"/>
            </a:pPr>
            <a:r>
              <a:rPr lang="en-US" sz="1400" dirty="0"/>
              <a:t>Verifiably completes some Product Level Rituals including Product Team Stand-up, prioritized </a:t>
            </a:r>
            <a:r>
              <a:rPr lang="en-US" sz="1400" u="sng" dirty="0"/>
              <a:t>Feature Backlog </a:t>
            </a:r>
            <a:r>
              <a:rPr lang="en-US" sz="1400" dirty="0"/>
              <a:t>and Say-Do ratio </a:t>
            </a:r>
          </a:p>
          <a:p>
            <a:pPr marL="914400" lvl="1" indent="-457200">
              <a:spcBef>
                <a:spcPts val="600"/>
              </a:spcBef>
              <a:buFont typeface="+mj-lt"/>
              <a:buAutoNum type="alphaLcParenR"/>
            </a:pPr>
            <a:r>
              <a:rPr lang="en-US" sz="1400" dirty="0"/>
              <a:t>Be deployed in a cloud environment in both test and production environments</a:t>
            </a:r>
          </a:p>
          <a:p>
            <a:pPr marL="914400" lvl="1" indent="-457200">
              <a:spcBef>
                <a:spcPts val="600"/>
              </a:spcBef>
              <a:buFont typeface="+mj-lt"/>
              <a:buAutoNum type="alphaLcParenR"/>
            </a:pPr>
            <a:r>
              <a:rPr lang="en-US" sz="1400" dirty="0"/>
              <a:t>Be deployed to each team members desktop</a:t>
            </a:r>
          </a:p>
          <a:p>
            <a:pPr marL="914400" lvl="1" indent="-457200">
              <a:spcBef>
                <a:spcPts val="600"/>
              </a:spcBef>
              <a:buFont typeface="+mj-lt"/>
              <a:buAutoNum type="alphaLcParenR"/>
            </a:pPr>
            <a:r>
              <a:rPr lang="en-US" sz="1400" dirty="0"/>
              <a:t>Include GitHub source code control that has each individual in each team contribute </a:t>
            </a:r>
            <a:r>
              <a:rPr lang="en-US" sz="1400" u="sng" dirty="0"/>
              <a:t>something</a:t>
            </a:r>
            <a:r>
              <a:rPr lang="en-US" sz="1400" dirty="0"/>
              <a:t> to the product… you will need to give me access the repository as well</a:t>
            </a:r>
          </a:p>
          <a:p>
            <a:pPr marL="914400" lvl="1" indent="-457200">
              <a:spcBef>
                <a:spcPts val="600"/>
              </a:spcBef>
              <a:buFont typeface="+mj-lt"/>
              <a:buAutoNum type="alphaLcParenR"/>
            </a:pPr>
            <a:r>
              <a:rPr lang="en-US" sz="1400" dirty="0"/>
              <a:t>Implement branching to control test and production deployments</a:t>
            </a:r>
          </a:p>
          <a:p>
            <a:pPr marL="457200" indent="-457200">
              <a:spcBef>
                <a:spcPts val="600"/>
              </a:spcBef>
              <a:buFont typeface="+mj-lt"/>
              <a:buAutoNum type="arabicPeriod"/>
            </a:pPr>
            <a:r>
              <a:rPr lang="en-US" sz="1900" dirty="0"/>
              <a:t>Read and be prepared to discuss selected sections of Chapter 11 plus two sections of Chapter 12 (12.3 and 12.9)… this can be done after May 3</a:t>
            </a:r>
            <a:r>
              <a:rPr lang="en-US" sz="1900" baseline="30000" dirty="0"/>
              <a:t>rd</a:t>
            </a:r>
            <a:r>
              <a:rPr lang="en-US" sz="1900" dirty="0"/>
              <a:t>. </a:t>
            </a:r>
          </a:p>
        </p:txBody>
      </p:sp>
      <p:graphicFrame>
        <p:nvGraphicFramePr>
          <p:cNvPr id="7" name="Content Placeholder 3">
            <a:extLst>
              <a:ext uri="{FF2B5EF4-FFF2-40B4-BE49-F238E27FC236}">
                <a16:creationId xmlns:a16="http://schemas.microsoft.com/office/drawing/2014/main" id="{2EBBC345-1F39-4CCF-9166-AE1555A41093}"/>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Tree>
    <p:extLst>
      <p:ext uri="{BB962C8B-B14F-4D97-AF65-F5344CB8AC3E}">
        <p14:creationId xmlns:p14="http://schemas.microsoft.com/office/powerpoint/2010/main" val="343854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68015"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Roles and Schedule</a:t>
            </a:r>
          </a:p>
        </p:txBody>
      </p:sp>
      <p:graphicFrame>
        <p:nvGraphicFramePr>
          <p:cNvPr id="5" name="Content Placeholder 3">
            <a:extLst>
              <a:ext uri="{FF2B5EF4-FFF2-40B4-BE49-F238E27FC236}">
                <a16:creationId xmlns:a16="http://schemas.microsoft.com/office/drawing/2014/main" id="{1799AD57-564E-4062-B105-1AC4C4BCF615}"/>
              </a:ext>
            </a:extLst>
          </p:cNvPr>
          <p:cNvGraphicFramePr>
            <a:graphicFrameLocks/>
          </p:cNvGraphicFramePr>
          <p:nvPr>
            <p:extLst>
              <p:ext uri="{D42A27DB-BD31-4B8C-83A1-F6EECF244321}">
                <p14:modId xmlns:p14="http://schemas.microsoft.com/office/powerpoint/2010/main" val="161020300"/>
              </p:ext>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Image Filter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
        <p:nvSpPr>
          <p:cNvPr id="3" name="TextBox 2">
            <a:extLst>
              <a:ext uri="{FF2B5EF4-FFF2-40B4-BE49-F238E27FC236}">
                <a16:creationId xmlns:a16="http://schemas.microsoft.com/office/drawing/2014/main" id="{2C60DCC2-881D-4952-8561-61DDA1F35250}"/>
              </a:ext>
            </a:extLst>
          </p:cNvPr>
          <p:cNvSpPr txBox="1"/>
          <p:nvPr/>
        </p:nvSpPr>
        <p:spPr>
          <a:xfrm rot="21122151">
            <a:off x="5210175" y="5810108"/>
            <a:ext cx="1340945" cy="369332"/>
          </a:xfrm>
          <a:prstGeom prst="rect">
            <a:avLst/>
          </a:prstGeom>
          <a:solidFill>
            <a:schemeClr val="bg1"/>
          </a:solid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May 3, 2018</a:t>
            </a:r>
          </a:p>
        </p:txBody>
      </p:sp>
    </p:spTree>
    <p:extLst>
      <p:ext uri="{BB962C8B-B14F-4D97-AF65-F5344CB8AC3E}">
        <p14:creationId xmlns:p14="http://schemas.microsoft.com/office/powerpoint/2010/main" val="400808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Presentations Schedule for Thursday, May 3</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Klump Speak</a:t>
            </a:r>
            <a:endParaRPr lang="en-US" sz="2000" dirty="0"/>
          </a:p>
          <a:p>
            <a:pPr marL="457200" lvl="1" indent="0">
              <a:spcBef>
                <a:spcPts val="1200"/>
              </a:spcBef>
              <a:buNone/>
            </a:pPr>
            <a:endParaRPr lang="en-US" sz="2000" u="sng" dirty="0"/>
          </a:p>
          <a:p>
            <a:pPr marL="457200" lvl="1" indent="0">
              <a:spcBef>
                <a:spcPts val="1200"/>
              </a:spcBef>
              <a:buNone/>
            </a:pPr>
            <a:r>
              <a:rPr lang="en-US" sz="2000" u="sng" dirty="0"/>
              <a:t>Image Filter Program (IFP)</a:t>
            </a:r>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r>
              <a:rPr lang="en-US" sz="2000" dirty="0"/>
              <a:t>Who will be presenting? </a:t>
            </a:r>
          </a:p>
        </p:txBody>
      </p:sp>
    </p:spTree>
    <p:extLst>
      <p:ext uri="{BB962C8B-B14F-4D97-AF65-F5344CB8AC3E}">
        <p14:creationId xmlns:p14="http://schemas.microsoft.com/office/powerpoint/2010/main" val="236379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Demos, Presentations, and Roles Review</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4457699"/>
            <a:ext cx="10515600" cy="2306949"/>
          </a:xfrm>
        </p:spPr>
        <p:txBody>
          <a:bodyPr>
            <a:normAutofit/>
          </a:bodyPr>
          <a:lstStyle/>
          <a:p>
            <a:pPr marL="457200" indent="-457200">
              <a:spcBef>
                <a:spcPts val="600"/>
              </a:spcBef>
              <a:buFont typeface="+mj-lt"/>
              <a:buAutoNum type="arabicPeriod"/>
            </a:pPr>
            <a:r>
              <a:rPr lang="en-US" sz="1900" dirty="0"/>
              <a:t>Going forward, complete your Demo or Presentation assignment </a:t>
            </a:r>
            <a:r>
              <a:rPr lang="en-US" sz="1900" u="sng" dirty="0"/>
              <a:t>before</a:t>
            </a:r>
            <a:r>
              <a:rPr lang="en-US" sz="1900" dirty="0"/>
              <a:t> you deliver you Demo or Presentation… those demoing and presenting today have until tomorrow evening to complete</a:t>
            </a:r>
          </a:p>
          <a:p>
            <a:pPr marL="457200" indent="-457200">
              <a:spcBef>
                <a:spcPts val="600"/>
              </a:spcBef>
              <a:buFont typeface="+mj-lt"/>
              <a:buAutoNum type="arabicPeriod"/>
            </a:pPr>
            <a:r>
              <a:rPr lang="en-US" sz="1900" dirty="0"/>
              <a:t>At the start of Sprint 8, I will be marking all incomplete Demo, Presentation, and Roles assignments zero (0) to help us make sure that we complete them all… I will grade them normally once the are submitted</a:t>
            </a:r>
          </a:p>
          <a:p>
            <a:pPr marL="457200" indent="-457200">
              <a:spcBef>
                <a:spcPts val="600"/>
              </a:spcBef>
              <a:buFont typeface="+mj-lt"/>
              <a:buAutoNum type="arabicPeriod"/>
            </a:pPr>
            <a:r>
              <a:rPr lang="en-US" sz="1900" dirty="0"/>
              <a:t>Note that at the end of our last class session they will actually be zeros</a:t>
            </a:r>
          </a:p>
          <a:p>
            <a:pPr marL="457200" indent="-457200">
              <a:spcBef>
                <a:spcPts val="600"/>
              </a:spcBef>
              <a:buFont typeface="+mj-lt"/>
              <a:buAutoNum type="arabicPeriod"/>
            </a:pPr>
            <a:endParaRPr lang="en-US" sz="1900" dirty="0">
              <a:solidFill>
                <a:schemeClr val="bg1">
                  <a:lumMod val="75000"/>
                </a:schemeClr>
              </a:solidFill>
            </a:endParaRPr>
          </a:p>
        </p:txBody>
      </p:sp>
      <p:pic>
        <p:nvPicPr>
          <p:cNvPr id="7" name="Picture 6">
            <a:extLst>
              <a:ext uri="{FF2B5EF4-FFF2-40B4-BE49-F238E27FC236}">
                <a16:creationId xmlns:a16="http://schemas.microsoft.com/office/drawing/2014/main" id="{B827A8C0-5C8A-4F72-9901-A2A2DCF551CB}"/>
              </a:ext>
            </a:extLst>
          </p:cNvPr>
          <p:cNvPicPr>
            <a:picLocks noChangeAspect="1"/>
          </p:cNvPicPr>
          <p:nvPr/>
        </p:nvPicPr>
        <p:blipFill>
          <a:blip r:embed="rId3"/>
          <a:stretch>
            <a:fillRect/>
          </a:stretch>
        </p:blipFill>
        <p:spPr>
          <a:xfrm>
            <a:off x="2907505" y="1298100"/>
            <a:ext cx="6376985" cy="3058476"/>
          </a:xfrm>
          <a:prstGeom prst="rect">
            <a:avLst/>
          </a:prstGeom>
          <a:ln w="12700">
            <a:solidFill>
              <a:schemeClr val="tx1"/>
            </a:solidFill>
          </a:ln>
        </p:spPr>
      </p:pic>
    </p:spTree>
    <p:extLst>
      <p:ext uri="{BB962C8B-B14F-4D97-AF65-F5344CB8AC3E}">
        <p14:creationId xmlns:p14="http://schemas.microsoft.com/office/powerpoint/2010/main" val="285083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356" y="2719387"/>
            <a:ext cx="9539287" cy="1419225"/>
          </a:xfrm>
        </p:spPr>
        <p:txBody>
          <a:bodyPr>
            <a:normAutofit/>
          </a:bodyPr>
          <a:lstStyle/>
          <a:p>
            <a:r>
              <a:rPr lang="en-US" sz="4400" dirty="0"/>
              <a:t>Review Assignment 8 and </a:t>
            </a:r>
            <a:br>
              <a:rPr lang="en-US" sz="4400" dirty="0"/>
            </a:br>
            <a:r>
              <a:rPr lang="en-US" sz="4400" dirty="0"/>
              <a:t>Discussion Board (DB) 8</a:t>
            </a:r>
          </a:p>
        </p:txBody>
      </p:sp>
    </p:spTree>
    <p:extLst>
      <p:ext uri="{BB962C8B-B14F-4D97-AF65-F5344CB8AC3E}">
        <p14:creationId xmlns:p14="http://schemas.microsoft.com/office/powerpoint/2010/main" val="335758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1122365"/>
            <a:ext cx="9539287" cy="3273423"/>
          </a:xfrm>
        </p:spPr>
        <p:txBody>
          <a:bodyPr>
            <a:normAutofit/>
          </a:bodyPr>
          <a:lstStyle/>
          <a:p>
            <a:r>
              <a:rPr lang="en-US" sz="4400" dirty="0"/>
              <a:t>Lab: Portfolio, Program, Scrum Teams</a:t>
            </a:r>
            <a:br>
              <a:rPr lang="en-US" sz="4400" dirty="0"/>
            </a:br>
            <a:r>
              <a:rPr lang="en-US" sz="4400" dirty="0"/>
              <a:t>… working on Final Projects </a:t>
            </a:r>
          </a:p>
        </p:txBody>
      </p:sp>
    </p:spTree>
    <p:extLst>
      <p:ext uri="{BB962C8B-B14F-4D97-AF65-F5344CB8AC3E}">
        <p14:creationId xmlns:p14="http://schemas.microsoft.com/office/powerpoint/2010/main" val="173489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272E07-F4BC-4B6F-891C-323D887E245E}"/>
              </a:ext>
            </a:extLst>
          </p:cNvPr>
          <p:cNvSpPr txBox="1"/>
          <p:nvPr/>
        </p:nvSpPr>
        <p:spPr>
          <a:xfrm>
            <a:off x="10799196" y="5416163"/>
            <a:ext cx="583814" cy="369332"/>
          </a:xfrm>
          <a:prstGeom prst="rect">
            <a:avLst/>
          </a:prstGeom>
          <a:noFill/>
          <a:ln w="25400">
            <a:solidFill>
              <a:schemeClr val="tx1"/>
            </a:solidFill>
          </a:ln>
        </p:spPr>
        <p:txBody>
          <a:bodyPr wrap="none" rtlCol="0">
            <a:spAutoFit/>
          </a:bodyPr>
          <a:lstStyle/>
          <a:p>
            <a:pPr algn="ctr"/>
            <a:r>
              <a:rPr lang="en-US" dirty="0"/>
              <a:t>85%</a:t>
            </a:r>
          </a:p>
        </p:txBody>
      </p:sp>
      <p:sp>
        <p:nvSpPr>
          <p:cNvPr id="5" name="TextBox 4">
            <a:extLst>
              <a:ext uri="{FF2B5EF4-FFF2-40B4-BE49-F238E27FC236}">
                <a16:creationId xmlns:a16="http://schemas.microsoft.com/office/drawing/2014/main" id="{DD08B799-724F-4F25-B2E2-8262EF8B3FC3}"/>
              </a:ext>
            </a:extLst>
          </p:cNvPr>
          <p:cNvSpPr txBox="1"/>
          <p:nvPr/>
        </p:nvSpPr>
        <p:spPr>
          <a:xfrm>
            <a:off x="10857706" y="1395284"/>
            <a:ext cx="466794" cy="369332"/>
          </a:xfrm>
          <a:prstGeom prst="rect">
            <a:avLst/>
          </a:prstGeom>
          <a:noFill/>
          <a:ln w="25400">
            <a:solidFill>
              <a:schemeClr val="tx1"/>
            </a:solidFill>
          </a:ln>
        </p:spPr>
        <p:txBody>
          <a:bodyPr wrap="none" rtlCol="0">
            <a:spAutoFit/>
          </a:bodyPr>
          <a:lstStyle/>
          <a:p>
            <a:pPr algn="ctr"/>
            <a:r>
              <a:rPr lang="en-US" dirty="0"/>
              <a:t>5%</a:t>
            </a:r>
          </a:p>
        </p:txBody>
      </p:sp>
      <p:sp>
        <p:nvSpPr>
          <p:cNvPr id="6" name="TextBox 5">
            <a:extLst>
              <a:ext uri="{FF2B5EF4-FFF2-40B4-BE49-F238E27FC236}">
                <a16:creationId xmlns:a16="http://schemas.microsoft.com/office/drawing/2014/main" id="{4E3B269C-D493-4F4C-B517-15F5E2C0D0B1}"/>
              </a:ext>
            </a:extLst>
          </p:cNvPr>
          <p:cNvSpPr txBox="1"/>
          <p:nvPr/>
        </p:nvSpPr>
        <p:spPr>
          <a:xfrm>
            <a:off x="10799196" y="3244334"/>
            <a:ext cx="583814" cy="369332"/>
          </a:xfrm>
          <a:prstGeom prst="rect">
            <a:avLst/>
          </a:prstGeom>
          <a:noFill/>
          <a:ln w="25400">
            <a:solidFill>
              <a:schemeClr val="tx1"/>
            </a:solidFill>
          </a:ln>
        </p:spPr>
        <p:txBody>
          <a:bodyPr wrap="none" rtlCol="0">
            <a:spAutoFit/>
          </a:bodyPr>
          <a:lstStyle/>
          <a:p>
            <a:pPr algn="ctr"/>
            <a:r>
              <a:rPr lang="en-US" dirty="0"/>
              <a:t>10%</a:t>
            </a:r>
          </a:p>
        </p:txBody>
      </p:sp>
    </p:spTree>
    <p:extLst>
      <p:ext uri="{BB962C8B-B14F-4D97-AF65-F5344CB8AC3E}">
        <p14:creationId xmlns:p14="http://schemas.microsoft.com/office/powerpoint/2010/main" val="424616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u="sng" dirty="0"/>
              <a:t>Portfolio</a:t>
            </a:r>
            <a:r>
              <a:rPr lang="en-US" sz="3600" dirty="0"/>
              <a:t> Level Responsibilities</a:t>
            </a:r>
          </a:p>
        </p:txBody>
      </p:sp>
      <p:sp>
        <p:nvSpPr>
          <p:cNvPr id="2" name="TextBox 1">
            <a:extLst>
              <a:ext uri="{FF2B5EF4-FFF2-40B4-BE49-F238E27FC236}">
                <a16:creationId xmlns:a16="http://schemas.microsoft.com/office/drawing/2014/main" id="{1C14D1BC-7815-49A4-962B-CC512A9403FC}"/>
              </a:ext>
            </a:extLst>
          </p:cNvPr>
          <p:cNvSpPr txBox="1"/>
          <p:nvPr/>
        </p:nvSpPr>
        <p:spPr>
          <a:xfrm>
            <a:off x="838200" y="1049863"/>
            <a:ext cx="3190875" cy="1477328"/>
          </a:xfrm>
          <a:prstGeom prst="rect">
            <a:avLst/>
          </a:prstGeom>
          <a:noFill/>
        </p:spPr>
        <p:txBody>
          <a:bodyPr wrap="square" rtlCol="0">
            <a:spAutoFit/>
          </a:bodyPr>
          <a:lstStyle/>
          <a:p>
            <a:r>
              <a:rPr lang="en-US" dirty="0"/>
              <a:t>Portfolio Responsibilities:</a:t>
            </a:r>
          </a:p>
          <a:p>
            <a:pPr marL="285750" indent="-285750">
              <a:buFont typeface="Arial" panose="020B0604020202020204" pitchFamily="34" charset="0"/>
              <a:buChar char="•"/>
            </a:pPr>
            <a:r>
              <a:rPr lang="en-US" dirty="0"/>
              <a:t>Release Schedule</a:t>
            </a:r>
          </a:p>
          <a:p>
            <a:pPr marL="285750" indent="-285750">
              <a:buFont typeface="Arial" panose="020B0604020202020204" pitchFamily="34" charset="0"/>
              <a:buChar char="•"/>
            </a:pPr>
            <a:r>
              <a:rPr lang="en-US" dirty="0"/>
              <a:t>Investment &amp; Staffing</a:t>
            </a:r>
          </a:p>
          <a:p>
            <a:pPr marL="285750" indent="-285750">
              <a:buFont typeface="Arial" panose="020B0604020202020204" pitchFamily="34" charset="0"/>
              <a:buChar char="•"/>
            </a:pPr>
            <a:r>
              <a:rPr lang="en-US" dirty="0"/>
              <a:t>Program Team Dependencies</a:t>
            </a:r>
          </a:p>
          <a:p>
            <a:pPr marL="285750" indent="-285750">
              <a:buFont typeface="Arial" panose="020B0604020202020204" pitchFamily="34" charset="0"/>
              <a:buChar char="•"/>
            </a:pPr>
            <a:r>
              <a:rPr lang="en-US" dirty="0"/>
              <a:t>Epic Backlog</a:t>
            </a:r>
          </a:p>
        </p:txBody>
      </p:sp>
    </p:spTree>
    <p:extLst>
      <p:ext uri="{BB962C8B-B14F-4D97-AF65-F5344CB8AC3E}">
        <p14:creationId xmlns:p14="http://schemas.microsoft.com/office/powerpoint/2010/main" val="3334900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3830</TotalTime>
  <Words>732</Words>
  <Application>Microsoft Office PowerPoint</Application>
  <PresentationFormat>Widescreen</PresentationFormat>
  <Paragraphs>136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Software Engineering Session: Sprint 8 Session 2 Instructor: Eric Pogue</vt:lpstr>
      <vt:lpstr>Sprint 8 Roles and Schedule</vt:lpstr>
      <vt:lpstr>Scrum-of-Scrums Report-out</vt:lpstr>
      <vt:lpstr>Final Project Presentations Schedule for Thursday, May 3</vt:lpstr>
      <vt:lpstr>Demos, Presentations, and Roles Review</vt:lpstr>
      <vt:lpstr>Review Assignment 8 and  Discussion Board (DB) 8</vt:lpstr>
      <vt:lpstr>Lab: Portfolio, Program, Scrum Teams … working on Final Projects </vt:lpstr>
      <vt:lpstr>PowerPoint Presentation</vt:lpstr>
      <vt:lpstr>PowerPoint Presentation</vt:lpstr>
      <vt:lpstr>PowerPoint Presentation</vt:lpstr>
      <vt:lpstr>PowerPoint Presentation</vt:lpstr>
      <vt:lpstr>Program Backlog</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324</cp:revision>
  <cp:lastPrinted>2018-04-26T13:22:42Z</cp:lastPrinted>
  <dcterms:created xsi:type="dcterms:W3CDTF">2017-08-24T13:36:27Z</dcterms:created>
  <dcterms:modified xsi:type="dcterms:W3CDTF">2018-04-26T17:11:30Z</dcterms:modified>
</cp:coreProperties>
</file>