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452" r:id="rId3"/>
    <p:sldId id="329" r:id="rId4"/>
    <p:sldId id="421" r:id="rId5"/>
    <p:sldId id="458" r:id="rId6"/>
    <p:sldId id="436" r:id="rId7"/>
    <p:sldId id="457" r:id="rId8"/>
    <p:sldId id="450" r:id="rId9"/>
    <p:sldId id="405" r:id="rId10"/>
    <p:sldId id="453" r:id="rId11"/>
    <p:sldId id="456" r:id="rId12"/>
    <p:sldId id="455" r:id="rId13"/>
    <p:sldId id="442" r:id="rId14"/>
    <p:sldId id="263" r:id="rId15"/>
    <p:sldId id="467" r:id="rId16"/>
    <p:sldId id="425" r:id="rId17"/>
    <p:sldId id="391" r:id="rId18"/>
    <p:sldId id="396" r:id="rId19"/>
    <p:sldId id="392" r:id="rId20"/>
    <p:sldId id="393" r:id="rId21"/>
    <p:sldId id="394" r:id="rId22"/>
    <p:sldId id="395" r:id="rId23"/>
    <p:sldId id="398" r:id="rId24"/>
    <p:sldId id="397" r:id="rId25"/>
    <p:sldId id="401" r:id="rId26"/>
    <p:sldId id="419" r:id="rId27"/>
    <p:sldId id="399" r:id="rId28"/>
    <p:sldId id="402" r:id="rId29"/>
    <p:sldId id="403" r:id="rId30"/>
    <p:sldId id="404" r:id="rId31"/>
    <p:sldId id="459" r:id="rId32"/>
    <p:sldId id="412" r:id="rId33"/>
    <p:sldId id="408" r:id="rId34"/>
    <p:sldId id="410" r:id="rId35"/>
    <p:sldId id="411" r:id="rId36"/>
    <p:sldId id="413" r:id="rId37"/>
    <p:sldId id="414" r:id="rId38"/>
    <p:sldId id="418" r:id="rId39"/>
    <p:sldId id="460" r:id="rId40"/>
    <p:sldId id="422" r:id="rId41"/>
    <p:sldId id="420" r:id="rId42"/>
    <p:sldId id="461" r:id="rId43"/>
    <p:sldId id="389" r:id="rId44"/>
    <p:sldId id="462" r:id="rId45"/>
    <p:sldId id="463" r:id="rId46"/>
    <p:sldId id="464" r:id="rId47"/>
    <p:sldId id="465" r:id="rId48"/>
    <p:sldId id="430" r:id="rId49"/>
    <p:sldId id="466" r:id="rId50"/>
    <p:sldId id="468" r:id="rId51"/>
    <p:sldId id="469" r:id="rId5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365" autoAdjust="0"/>
  </p:normalViewPr>
  <p:slideViewPr>
    <p:cSldViewPr snapToGrid="0">
      <p:cViewPr varScale="1">
        <p:scale>
          <a:sx n="60" d="100"/>
          <a:sy n="60" d="100"/>
        </p:scale>
        <p:origin x="114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5/1/2018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Demos &amp; Presentations: UI Team, Quinn, Juan, Alex</a:t>
            </a:r>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83381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4105906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224855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1650348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2291997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3329751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919233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12324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a:p>
        </p:txBody>
      </p:sp>
    </p:spTree>
    <p:extLst>
      <p:ext uri="{BB962C8B-B14F-4D97-AF65-F5344CB8AC3E}">
        <p14:creationId xmlns:p14="http://schemas.microsoft.com/office/powerpoint/2010/main" val="360895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B99BB9-C7F6-43B3-A122-46088ABB3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473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2385901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571854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Backlog is a prioritized list of request deliverables. It exists at the Team and Product (and possibly Portfolio) levels… Stories, Features, Epics</a:t>
            </a:r>
          </a:p>
          <a:p>
            <a:endParaRPr lang="en-US" dirty="0"/>
          </a:p>
          <a:p>
            <a:r>
              <a:rPr lang="en-US" dirty="0"/>
              <a:t>Sprint 1b will end next Monday at 11:59pm… approximately 1 week</a:t>
            </a:r>
          </a:p>
          <a:p>
            <a:endParaRPr lang="en-US" dirty="0"/>
          </a:p>
          <a:p>
            <a:r>
              <a:rPr lang="en-US" dirty="0"/>
              <a:t>Notes:</a:t>
            </a:r>
          </a:p>
          <a:p>
            <a:pPr marL="165261" indent="-165261">
              <a:buFont typeface="Arial" panose="020B0604020202020204" pitchFamily="34" charset="0"/>
              <a:buChar char="•"/>
            </a:pPr>
            <a:r>
              <a:rPr lang="en-US" dirty="0"/>
              <a:t>All agile Backlogs must be a list of Features or Stores based prioritized on business value</a:t>
            </a:r>
          </a:p>
          <a:p>
            <a:pPr marL="165261" indent="-165261">
              <a:buFont typeface="Arial" panose="020B0604020202020204" pitchFamily="34" charset="0"/>
              <a:buChar char="•"/>
            </a:pPr>
            <a:r>
              <a:rPr lang="en-US" dirty="0"/>
              <a:t>Dependencies should be identified</a:t>
            </a:r>
          </a:p>
          <a:p>
            <a:pPr marL="165261" indent="-165261">
              <a:buFont typeface="Arial" panose="020B0604020202020204" pitchFamily="34" charset="0"/>
              <a:buChar char="•"/>
            </a:pPr>
            <a:r>
              <a:rPr lang="en-US" dirty="0"/>
              <a:t>The optimal order and method of completing them is up to the individual teams</a:t>
            </a:r>
          </a:p>
          <a:p>
            <a:pPr marL="165261" indent="-165261">
              <a:buFont typeface="Arial" panose="020B0604020202020204" pitchFamily="34" charset="0"/>
              <a:buChar char="•"/>
            </a:pPr>
            <a:r>
              <a:rPr lang="en-US" dirty="0"/>
              <a:t>Eventually we will need to provide a definition of “Done”</a:t>
            </a:r>
          </a:p>
        </p:txBody>
      </p:sp>
      <p:sp>
        <p:nvSpPr>
          <p:cNvPr id="4" name="Slide Number Placeholder 3"/>
          <p:cNvSpPr>
            <a:spLocks noGrp="1"/>
          </p:cNvSpPr>
          <p:nvPr>
            <p:ph type="sldNum" sz="quarter" idx="10"/>
          </p:nvPr>
        </p:nvSpPr>
        <p:spPr/>
        <p:txBody>
          <a:bodyPr/>
          <a:lstStyle/>
          <a:p>
            <a:fld id="{23B99BB9-C7F6-43B3-A122-46088ABB36FB}" type="slidenum">
              <a:rPr lang="en-US" smtClean="0"/>
              <a:t>25</a:t>
            </a:fld>
            <a:endParaRPr lang="en-US"/>
          </a:p>
        </p:txBody>
      </p:sp>
    </p:spTree>
    <p:extLst>
      <p:ext uri="{BB962C8B-B14F-4D97-AF65-F5344CB8AC3E}">
        <p14:creationId xmlns:p14="http://schemas.microsoft.com/office/powerpoint/2010/main" val="517836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161272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28</a:t>
            </a:fld>
            <a:endParaRPr lang="en-US"/>
          </a:p>
        </p:txBody>
      </p:sp>
    </p:spTree>
    <p:extLst>
      <p:ext uri="{BB962C8B-B14F-4D97-AF65-F5344CB8AC3E}">
        <p14:creationId xmlns:p14="http://schemas.microsoft.com/office/powerpoint/2010/main" val="1779710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29</a:t>
            </a:fld>
            <a:endParaRPr lang="en-US"/>
          </a:p>
        </p:txBody>
      </p:sp>
    </p:spTree>
    <p:extLst>
      <p:ext uri="{BB962C8B-B14F-4D97-AF65-F5344CB8AC3E}">
        <p14:creationId xmlns:p14="http://schemas.microsoft.com/office/powerpoint/2010/main" val="3888923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840078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31</a:t>
            </a:fld>
            <a:endParaRPr lang="en-US"/>
          </a:p>
        </p:txBody>
      </p:sp>
    </p:spTree>
    <p:extLst>
      <p:ext uri="{BB962C8B-B14F-4D97-AF65-F5344CB8AC3E}">
        <p14:creationId xmlns:p14="http://schemas.microsoft.com/office/powerpoint/2010/main" val="37477848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32</a:t>
            </a:fld>
            <a:endParaRPr lang="en-US"/>
          </a:p>
        </p:txBody>
      </p:sp>
    </p:spTree>
    <p:extLst>
      <p:ext uri="{BB962C8B-B14F-4D97-AF65-F5344CB8AC3E}">
        <p14:creationId xmlns:p14="http://schemas.microsoft.com/office/powerpoint/2010/main" val="3835523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4144855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3250355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099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19247105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37</a:t>
            </a:fld>
            <a:endParaRPr lang="en-US"/>
          </a:p>
        </p:txBody>
      </p:sp>
    </p:spTree>
    <p:extLst>
      <p:ext uri="{BB962C8B-B14F-4D97-AF65-F5344CB8AC3E}">
        <p14:creationId xmlns:p14="http://schemas.microsoft.com/office/powerpoint/2010/main" val="3469342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2254749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2810757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41</a:t>
            </a:fld>
            <a:endParaRPr lang="en-US"/>
          </a:p>
        </p:txBody>
      </p:sp>
    </p:spTree>
    <p:extLst>
      <p:ext uri="{BB962C8B-B14F-4D97-AF65-F5344CB8AC3E}">
        <p14:creationId xmlns:p14="http://schemas.microsoft.com/office/powerpoint/2010/main" val="2058701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42</a:t>
            </a:fld>
            <a:endParaRPr lang="en-US"/>
          </a:p>
        </p:txBody>
      </p:sp>
    </p:spTree>
    <p:extLst>
      <p:ext uri="{BB962C8B-B14F-4D97-AF65-F5344CB8AC3E}">
        <p14:creationId xmlns:p14="http://schemas.microsoft.com/office/powerpoint/2010/main" val="4057141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43</a:t>
            </a:fld>
            <a:endParaRPr lang="en-US"/>
          </a:p>
        </p:txBody>
      </p:sp>
    </p:spTree>
    <p:extLst>
      <p:ext uri="{BB962C8B-B14F-4D97-AF65-F5344CB8AC3E}">
        <p14:creationId xmlns:p14="http://schemas.microsoft.com/office/powerpoint/2010/main" val="355090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Agile and Scaled Agile are very light, egalitarian, and bottom-up processes. </a:t>
            </a:r>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dirty="0"/>
          </a:p>
        </p:txBody>
      </p:sp>
    </p:spTree>
    <p:extLst>
      <p:ext uri="{BB962C8B-B14F-4D97-AF65-F5344CB8AC3E}">
        <p14:creationId xmlns:p14="http://schemas.microsoft.com/office/powerpoint/2010/main" val="34190360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encourages the promotion of whatever activities/skills a given group or individual possesses</a:t>
            </a:r>
          </a:p>
        </p:txBody>
      </p:sp>
      <p:sp>
        <p:nvSpPr>
          <p:cNvPr id="4" name="Slide Number Placeholder 3"/>
          <p:cNvSpPr>
            <a:spLocks noGrp="1"/>
          </p:cNvSpPr>
          <p:nvPr>
            <p:ph type="sldNum" sz="quarter" idx="10"/>
          </p:nvPr>
        </p:nvSpPr>
        <p:spPr/>
        <p:txBody>
          <a:bodyPr/>
          <a:lstStyle/>
          <a:p>
            <a:fld id="{23B99BB9-C7F6-43B3-A122-46088ABB36FB}" type="slidenum">
              <a:rPr lang="en-US" smtClean="0"/>
              <a:t>45</a:t>
            </a:fld>
            <a:endParaRPr lang="en-US"/>
          </a:p>
        </p:txBody>
      </p:sp>
    </p:spTree>
    <p:extLst>
      <p:ext uri="{BB962C8B-B14F-4D97-AF65-F5344CB8AC3E}">
        <p14:creationId xmlns:p14="http://schemas.microsoft.com/office/powerpoint/2010/main" val="475883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6891537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physics of getting work done help the team(s) self organize/optimize</a:t>
            </a:r>
          </a:p>
        </p:txBody>
      </p:sp>
      <p:sp>
        <p:nvSpPr>
          <p:cNvPr id="4" name="Slide Number Placeholder 3"/>
          <p:cNvSpPr>
            <a:spLocks noGrp="1"/>
          </p:cNvSpPr>
          <p:nvPr>
            <p:ph type="sldNum" sz="quarter" idx="10"/>
          </p:nvPr>
        </p:nvSpPr>
        <p:spPr/>
        <p:txBody>
          <a:bodyPr/>
          <a:lstStyle/>
          <a:p>
            <a:fld id="{23B99BB9-C7F6-43B3-A122-46088ABB36FB}" type="slidenum">
              <a:rPr lang="en-US" smtClean="0"/>
              <a:t>46</a:t>
            </a:fld>
            <a:endParaRPr lang="en-US"/>
          </a:p>
        </p:txBody>
      </p:sp>
    </p:spTree>
    <p:extLst>
      <p:ext uri="{BB962C8B-B14F-4D97-AF65-F5344CB8AC3E}">
        <p14:creationId xmlns:p14="http://schemas.microsoft.com/office/powerpoint/2010/main" val="20970400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47</a:t>
            </a:fld>
            <a:endParaRPr lang="en-US"/>
          </a:p>
        </p:txBody>
      </p:sp>
    </p:spTree>
    <p:extLst>
      <p:ext uri="{BB962C8B-B14F-4D97-AF65-F5344CB8AC3E}">
        <p14:creationId xmlns:p14="http://schemas.microsoft.com/office/powerpoint/2010/main" val="28646621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48</a:t>
            </a:fld>
            <a:endParaRPr lang="en-US"/>
          </a:p>
        </p:txBody>
      </p:sp>
    </p:spTree>
    <p:extLst>
      <p:ext uri="{BB962C8B-B14F-4D97-AF65-F5344CB8AC3E}">
        <p14:creationId xmlns:p14="http://schemas.microsoft.com/office/powerpoint/2010/main" val="3155417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49</a:t>
            </a:fld>
            <a:endParaRPr lang="en-US"/>
          </a:p>
        </p:txBody>
      </p:sp>
    </p:spTree>
    <p:extLst>
      <p:ext uri="{BB962C8B-B14F-4D97-AF65-F5344CB8AC3E}">
        <p14:creationId xmlns:p14="http://schemas.microsoft.com/office/powerpoint/2010/main" val="503055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50</a:t>
            </a:fld>
            <a:endParaRPr lang="en-US" dirty="0"/>
          </a:p>
        </p:txBody>
      </p:sp>
    </p:spTree>
    <p:extLst>
      <p:ext uri="{BB962C8B-B14F-4D97-AF65-F5344CB8AC3E}">
        <p14:creationId xmlns:p14="http://schemas.microsoft.com/office/powerpoint/2010/main" val="30897996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51</a:t>
            </a:fld>
            <a:endParaRPr lang="en-US" dirty="0"/>
          </a:p>
        </p:txBody>
      </p:sp>
    </p:spTree>
    <p:extLst>
      <p:ext uri="{BB962C8B-B14F-4D97-AF65-F5344CB8AC3E}">
        <p14:creationId xmlns:p14="http://schemas.microsoft.com/office/powerpoint/2010/main" val="406349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403414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062362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25212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physics of getting work done help the team(s) self organize/optimize</a:t>
            </a:r>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3794920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66064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5/1/2018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5/1/2018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5/1/2018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5/1/2018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5/1/2018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5/1/2018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5/1/2018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5/1/2018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5/1/2018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5/1/2018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5/1/2018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5/1/2018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9TycLR0TqF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product.hubspot.com/blog/git-and-github-tutorial-for-beginners" TargetMode="External"/><Relationship Id="rId5" Type="http://schemas.openxmlformats.org/officeDocument/2006/relationships/hyperlink" Target="https://git-scm.com/" TargetMode="External"/><Relationship Id="rId4" Type="http://schemas.openxmlformats.org/officeDocument/2006/relationships/hyperlink" Target="https://docs.microsoft.com/en-us/powershell/scripting/setup/installing-windows-powershell?view=powershell-5.1"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nodej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EricJPogue/sp18-cpsc-44000-001.gi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www.epogue.info/cpsc-24700/assignments/my-first-website.html"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p18-cpsc-44000-001.azurewebsites.net/sprint-03.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8 Session 3</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Roles, Schedule, and Backlog</a:t>
            </a:r>
          </a:p>
          <a:p>
            <a:pPr marL="457200" indent="-457200">
              <a:buFont typeface="+mj-lt"/>
              <a:buAutoNum type="arabicPeriod"/>
            </a:pPr>
            <a:r>
              <a:rPr lang="en-US" sz="2000" dirty="0"/>
              <a:t>Portfolio Standup Scrum of Scrums</a:t>
            </a:r>
          </a:p>
          <a:p>
            <a:pPr lvl="1"/>
            <a:r>
              <a:rPr lang="en-US" sz="1600" dirty="0"/>
              <a:t>Klump Speak Program: Scrum of Scrums Standup with limited Report-out (blocking items only)</a:t>
            </a:r>
          </a:p>
          <a:p>
            <a:pPr lvl="1"/>
            <a:r>
              <a:rPr lang="en-US" sz="1600" dirty="0"/>
              <a:t>Image Filter Program: Scrum of Scrums Standup with limited Report-out (blocking items only)</a:t>
            </a:r>
          </a:p>
          <a:p>
            <a:pPr marL="457200" indent="-457200">
              <a:buFont typeface="+mj-lt"/>
              <a:buAutoNum type="arabicPeriod"/>
            </a:pPr>
            <a:r>
              <a:rPr lang="en-US" sz="2000" dirty="0"/>
              <a:t>Final Project Presentation Schedule</a:t>
            </a:r>
          </a:p>
          <a:p>
            <a:pPr marL="457200" indent="-457200">
              <a:buFont typeface="+mj-lt"/>
              <a:buAutoNum type="arabicPeriod"/>
            </a:pPr>
            <a:r>
              <a:rPr lang="en-US" sz="2000" dirty="0"/>
              <a:t>Demos and/or Presentations</a:t>
            </a:r>
          </a:p>
          <a:p>
            <a:pPr marL="457200" indent="-457200">
              <a:buFont typeface="+mj-lt"/>
              <a:buAutoNum type="arabicPeriod"/>
            </a:pPr>
            <a:r>
              <a:rPr lang="en-US" sz="2000" dirty="0"/>
              <a:t>Demos, Presentations, and Roles Assignments Review</a:t>
            </a:r>
          </a:p>
          <a:p>
            <a:pPr marL="457200" indent="-457200">
              <a:buFont typeface="+mj-lt"/>
              <a:buAutoNum type="arabicPeriod"/>
            </a:pPr>
            <a:r>
              <a:rPr lang="en-US" sz="2000" dirty="0"/>
              <a:t>Review Assignment 8 and Discussion Board 8</a:t>
            </a:r>
          </a:p>
          <a:p>
            <a:pPr marL="457200" indent="-457200">
              <a:buFont typeface="+mj-lt"/>
              <a:buAutoNum type="arabicPeriod"/>
            </a:pPr>
            <a:r>
              <a:rPr lang="en-US" sz="2000" dirty="0"/>
              <a:t>Lab: Working on Final Project</a:t>
            </a:r>
          </a:p>
          <a:p>
            <a:pPr marL="0" indent="0">
              <a:buNone/>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55293D-6152-476C-952E-18C90A0D07FF}"/>
              </a:ext>
            </a:extLst>
          </p:cNvPr>
          <p:cNvSpPr txBox="1">
            <a:spLocks/>
          </p:cNvSpPr>
          <p:nvPr/>
        </p:nvSpPr>
        <p:spPr>
          <a:xfrm>
            <a:off x="838200" y="365125"/>
            <a:ext cx="10515600" cy="5604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u="sng" dirty="0"/>
              <a:t>Portfolio</a:t>
            </a:r>
            <a:r>
              <a:rPr lang="en-US" sz="3600" dirty="0"/>
              <a:t> Level Responsibilities</a:t>
            </a:r>
          </a:p>
        </p:txBody>
      </p:sp>
      <p:sp>
        <p:nvSpPr>
          <p:cNvPr id="2" name="TextBox 1">
            <a:extLst>
              <a:ext uri="{FF2B5EF4-FFF2-40B4-BE49-F238E27FC236}">
                <a16:creationId xmlns:a16="http://schemas.microsoft.com/office/drawing/2014/main" id="{1C14D1BC-7815-49A4-962B-CC512A9403FC}"/>
              </a:ext>
            </a:extLst>
          </p:cNvPr>
          <p:cNvSpPr txBox="1"/>
          <p:nvPr/>
        </p:nvSpPr>
        <p:spPr>
          <a:xfrm>
            <a:off x="838200" y="1049863"/>
            <a:ext cx="3190875" cy="1477328"/>
          </a:xfrm>
          <a:prstGeom prst="rect">
            <a:avLst/>
          </a:prstGeom>
          <a:noFill/>
        </p:spPr>
        <p:txBody>
          <a:bodyPr wrap="square" rtlCol="0">
            <a:spAutoFit/>
          </a:bodyPr>
          <a:lstStyle/>
          <a:p>
            <a:r>
              <a:rPr lang="en-US" dirty="0"/>
              <a:t>Portfolio Responsibilities:</a:t>
            </a:r>
          </a:p>
          <a:p>
            <a:pPr marL="285750" indent="-285750">
              <a:buFont typeface="Arial" panose="020B0604020202020204" pitchFamily="34" charset="0"/>
              <a:buChar char="•"/>
            </a:pPr>
            <a:r>
              <a:rPr lang="en-US" dirty="0"/>
              <a:t>Release Schedule</a:t>
            </a:r>
          </a:p>
          <a:p>
            <a:pPr marL="285750" indent="-285750">
              <a:buFont typeface="Arial" panose="020B0604020202020204" pitchFamily="34" charset="0"/>
              <a:buChar char="•"/>
            </a:pPr>
            <a:r>
              <a:rPr lang="en-US" dirty="0"/>
              <a:t>Investment &amp; Staffing</a:t>
            </a:r>
          </a:p>
          <a:p>
            <a:pPr marL="285750" indent="-285750">
              <a:buFont typeface="Arial" panose="020B0604020202020204" pitchFamily="34" charset="0"/>
              <a:buChar char="•"/>
            </a:pPr>
            <a:r>
              <a:rPr lang="en-US" dirty="0"/>
              <a:t>Program Team Dependencies</a:t>
            </a:r>
          </a:p>
          <a:p>
            <a:pPr marL="285750" indent="-285750">
              <a:buFont typeface="Arial" panose="020B0604020202020204" pitchFamily="34" charset="0"/>
              <a:buChar char="•"/>
            </a:pPr>
            <a:r>
              <a:rPr lang="en-US" dirty="0"/>
              <a:t>Epic Backlog</a:t>
            </a:r>
          </a:p>
        </p:txBody>
      </p:sp>
    </p:spTree>
    <p:extLst>
      <p:ext uri="{BB962C8B-B14F-4D97-AF65-F5344CB8AC3E}">
        <p14:creationId xmlns:p14="http://schemas.microsoft.com/office/powerpoint/2010/main" val="333490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mms.businesswire.com/media/20130805005402/en/377993/5/SAFeBigPicChart.jpg?download=1">
            <a:extLst>
              <a:ext uri="{FF2B5EF4-FFF2-40B4-BE49-F238E27FC236}">
                <a16:creationId xmlns:a16="http://schemas.microsoft.com/office/drawing/2014/main" id="{0AEF1F8A-3C56-481F-A799-FAD39EEE2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537" y="47625"/>
            <a:ext cx="5392621" cy="41667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D55293D-6152-476C-952E-18C90A0D07FF}"/>
              </a:ext>
            </a:extLst>
          </p:cNvPr>
          <p:cNvSpPr txBox="1">
            <a:spLocks/>
          </p:cNvSpPr>
          <p:nvPr/>
        </p:nvSpPr>
        <p:spPr>
          <a:xfrm>
            <a:off x="838200" y="365125"/>
            <a:ext cx="10515600" cy="5604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Portfolio Responsibilities</a:t>
            </a:r>
          </a:p>
        </p:txBody>
      </p:sp>
      <p:sp>
        <p:nvSpPr>
          <p:cNvPr id="2" name="TextBox 1">
            <a:extLst>
              <a:ext uri="{FF2B5EF4-FFF2-40B4-BE49-F238E27FC236}">
                <a16:creationId xmlns:a16="http://schemas.microsoft.com/office/drawing/2014/main" id="{1C14D1BC-7815-49A4-962B-CC512A9403FC}"/>
              </a:ext>
            </a:extLst>
          </p:cNvPr>
          <p:cNvSpPr txBox="1"/>
          <p:nvPr/>
        </p:nvSpPr>
        <p:spPr>
          <a:xfrm>
            <a:off x="838200" y="925620"/>
            <a:ext cx="5224463" cy="3693319"/>
          </a:xfrm>
          <a:prstGeom prst="rect">
            <a:avLst/>
          </a:prstGeom>
          <a:noFill/>
        </p:spPr>
        <p:txBody>
          <a:bodyPr wrap="square" rtlCol="0">
            <a:spAutoFit/>
          </a:bodyPr>
          <a:lstStyle/>
          <a:p>
            <a:r>
              <a:rPr lang="en-US" u="sng" dirty="0"/>
              <a:t>Investment &amp; Staffing:</a:t>
            </a:r>
          </a:p>
          <a:p>
            <a:r>
              <a:rPr lang="en-US" dirty="0"/>
              <a:t>Klump Speak – Three Scrum Teams</a:t>
            </a:r>
          </a:p>
          <a:p>
            <a:r>
              <a:rPr lang="en-US" dirty="0"/>
              <a:t>Image Formatting Program (IFP) – Two Scrum Teams</a:t>
            </a:r>
          </a:p>
          <a:p>
            <a:endParaRPr lang="en-US" dirty="0"/>
          </a:p>
          <a:p>
            <a:r>
              <a:rPr lang="en-US" u="sng" dirty="0"/>
              <a:t>Program Team Dependencies:</a:t>
            </a:r>
          </a:p>
          <a:p>
            <a:r>
              <a:rPr lang="en-US" dirty="0"/>
              <a:t>No cross-program dependencies required or allowed</a:t>
            </a:r>
          </a:p>
          <a:p>
            <a:endParaRPr lang="en-US" dirty="0"/>
          </a:p>
          <a:p>
            <a:r>
              <a:rPr lang="en-US" u="sng" dirty="0"/>
              <a:t>Epic Backlog:</a:t>
            </a:r>
          </a:p>
          <a:p>
            <a:pPr marL="342900" indent="-342900">
              <a:buFont typeface="+mj-lt"/>
              <a:buAutoNum type="arabicPeriod"/>
            </a:pPr>
            <a:r>
              <a:rPr lang="en-US" dirty="0"/>
              <a:t>Deliver Klump Speak v1 &amp; IFP v1 by May 3, 2018 at 9am</a:t>
            </a:r>
          </a:p>
          <a:p>
            <a:pPr marL="342900" indent="-342900">
              <a:buFont typeface="+mj-lt"/>
              <a:buAutoNum type="arabicPeriod"/>
            </a:pPr>
            <a:r>
              <a:rPr lang="en-US" dirty="0"/>
              <a:t>Prepare for final by May 8, 2018 at 10:30am</a:t>
            </a:r>
          </a:p>
          <a:p>
            <a:endParaRPr lang="en-US" dirty="0"/>
          </a:p>
          <a:p>
            <a:endParaRPr lang="en-US" dirty="0"/>
          </a:p>
        </p:txBody>
      </p:sp>
    </p:spTree>
    <p:extLst>
      <p:ext uri="{BB962C8B-B14F-4D97-AF65-F5344CB8AC3E}">
        <p14:creationId xmlns:p14="http://schemas.microsoft.com/office/powerpoint/2010/main" val="168589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55293D-6152-476C-952E-18C90A0D07FF}"/>
              </a:ext>
            </a:extLst>
          </p:cNvPr>
          <p:cNvSpPr txBox="1">
            <a:spLocks/>
          </p:cNvSpPr>
          <p:nvPr/>
        </p:nvSpPr>
        <p:spPr>
          <a:xfrm>
            <a:off x="838200" y="365125"/>
            <a:ext cx="10515600" cy="5604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u="sng" dirty="0"/>
              <a:t>Program</a:t>
            </a:r>
            <a:r>
              <a:rPr lang="en-US" sz="3600" dirty="0"/>
              <a:t> Level Responsibilities</a:t>
            </a:r>
          </a:p>
        </p:txBody>
      </p:sp>
      <p:sp>
        <p:nvSpPr>
          <p:cNvPr id="2" name="TextBox 1">
            <a:extLst>
              <a:ext uri="{FF2B5EF4-FFF2-40B4-BE49-F238E27FC236}">
                <a16:creationId xmlns:a16="http://schemas.microsoft.com/office/drawing/2014/main" id="{1C14D1BC-7815-49A4-962B-CC512A9403FC}"/>
              </a:ext>
            </a:extLst>
          </p:cNvPr>
          <p:cNvSpPr txBox="1"/>
          <p:nvPr/>
        </p:nvSpPr>
        <p:spPr>
          <a:xfrm>
            <a:off x="838200" y="1049863"/>
            <a:ext cx="10668000" cy="1200329"/>
          </a:xfrm>
          <a:prstGeom prst="rect">
            <a:avLst/>
          </a:prstGeom>
          <a:noFill/>
        </p:spPr>
        <p:txBody>
          <a:bodyPr wrap="square" rtlCol="0">
            <a:spAutoFit/>
          </a:bodyPr>
          <a:lstStyle/>
          <a:p>
            <a:r>
              <a:rPr lang="en-US" dirty="0"/>
              <a:t>Program Responsibilities:</a:t>
            </a:r>
          </a:p>
          <a:p>
            <a:pPr marL="285750" indent="-285750">
              <a:buFont typeface="Arial" panose="020B0604020202020204" pitchFamily="34" charset="0"/>
              <a:buChar char="•"/>
            </a:pPr>
            <a:r>
              <a:rPr lang="en-US" dirty="0"/>
              <a:t>Investment &amp; Staffing</a:t>
            </a:r>
          </a:p>
          <a:p>
            <a:pPr marL="285750" indent="-285750">
              <a:buFont typeface="Arial" panose="020B0604020202020204" pitchFamily="34" charset="0"/>
              <a:buChar char="•"/>
            </a:pPr>
            <a:r>
              <a:rPr lang="en-US" dirty="0"/>
              <a:t>Feature Backlog</a:t>
            </a:r>
          </a:p>
          <a:p>
            <a:pPr marL="285750" indent="-285750">
              <a:buFont typeface="Arial" panose="020B0604020202020204" pitchFamily="34" charset="0"/>
              <a:buChar char="•"/>
            </a:pPr>
            <a:r>
              <a:rPr lang="en-US" dirty="0"/>
              <a:t>Scrum Team Dependencies</a:t>
            </a:r>
          </a:p>
        </p:txBody>
      </p:sp>
    </p:spTree>
    <p:extLst>
      <p:ext uri="{BB962C8B-B14F-4D97-AF65-F5344CB8AC3E}">
        <p14:creationId xmlns:p14="http://schemas.microsoft.com/office/powerpoint/2010/main" val="189727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Program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endParaRPr lang="en-US" sz="1900" dirty="0"/>
          </a:p>
          <a:p>
            <a:pPr marL="457200" indent="-457200">
              <a:spcBef>
                <a:spcPts val="600"/>
              </a:spcBef>
              <a:buFont typeface="+mj-lt"/>
              <a:buAutoNum type="arabicPeriod"/>
            </a:pPr>
            <a:r>
              <a:rPr lang="en-US" sz="1900" dirty="0"/>
              <a:t>Complete Sprint 8 Assignment</a:t>
            </a:r>
          </a:p>
          <a:p>
            <a:pPr marL="457200" indent="-457200">
              <a:spcBef>
                <a:spcPts val="600"/>
              </a:spcBef>
              <a:buFont typeface="+mj-lt"/>
              <a:buAutoNum type="arabicPeriod"/>
            </a:pPr>
            <a:r>
              <a:rPr lang="en-US" sz="1900" dirty="0"/>
              <a:t>Deliver Final Project… “Klump Speak” or “IFP” that:</a:t>
            </a:r>
          </a:p>
          <a:p>
            <a:pPr marL="914400" lvl="1" indent="-457200">
              <a:spcBef>
                <a:spcPts val="600"/>
              </a:spcBef>
              <a:buFont typeface="+mj-lt"/>
              <a:buAutoNum type="alphaLcParenR"/>
            </a:pPr>
            <a:r>
              <a:rPr lang="en-US" sz="1400" dirty="0"/>
              <a:t>Include either two or three Scrum teams with each Product Team</a:t>
            </a:r>
          </a:p>
          <a:p>
            <a:pPr marL="914400" lvl="1" indent="-457200">
              <a:spcBef>
                <a:spcPts val="600"/>
              </a:spcBef>
              <a:buFont typeface="+mj-lt"/>
              <a:buAutoNum type="alphaLcParenR"/>
            </a:pPr>
            <a:r>
              <a:rPr lang="en-US" sz="1400" dirty="0"/>
              <a:t>Includes all Scaled Agile and Scrum roles</a:t>
            </a:r>
          </a:p>
          <a:p>
            <a:pPr marL="914400" lvl="1" indent="-457200">
              <a:spcBef>
                <a:spcPts val="600"/>
              </a:spcBef>
              <a:buFont typeface="+mj-lt"/>
              <a:buAutoNum type="alphaLcParenR"/>
            </a:pPr>
            <a:r>
              <a:rPr lang="en-US" sz="1400" dirty="0"/>
              <a:t>Verifiably completes all Team Level Agile Rituals and Metrics… Sprint planning, user stories, metrics, retrospectives, demos, etc. </a:t>
            </a:r>
          </a:p>
          <a:p>
            <a:pPr marL="914400" lvl="1" indent="-457200">
              <a:spcBef>
                <a:spcPts val="600"/>
              </a:spcBef>
              <a:buFont typeface="+mj-lt"/>
              <a:buAutoNum type="alphaLcParenR"/>
            </a:pPr>
            <a:r>
              <a:rPr lang="en-US" sz="1400" dirty="0"/>
              <a:t>Verifiably completes some Product Level Rituals including Product Team Stand-up, prioritized </a:t>
            </a:r>
            <a:r>
              <a:rPr lang="en-US" sz="1400" u="sng" dirty="0"/>
              <a:t>Feature Backlog </a:t>
            </a:r>
            <a:r>
              <a:rPr lang="en-US" sz="1400" dirty="0"/>
              <a:t>and Say-Do ratio </a:t>
            </a:r>
          </a:p>
          <a:p>
            <a:pPr marL="914400" lvl="1" indent="-457200">
              <a:spcBef>
                <a:spcPts val="600"/>
              </a:spcBef>
              <a:buFont typeface="+mj-lt"/>
              <a:buAutoNum type="alphaLcParenR"/>
            </a:pPr>
            <a:r>
              <a:rPr lang="en-US" sz="1400" dirty="0"/>
              <a:t>Be deployed in a cloud environment in both test and production environments</a:t>
            </a:r>
          </a:p>
          <a:p>
            <a:pPr marL="914400" lvl="1" indent="-457200">
              <a:spcBef>
                <a:spcPts val="600"/>
              </a:spcBef>
              <a:buFont typeface="+mj-lt"/>
              <a:buAutoNum type="alphaLcParenR"/>
            </a:pPr>
            <a:r>
              <a:rPr lang="en-US" sz="1400" dirty="0"/>
              <a:t>Be deployed to each team members desktop</a:t>
            </a:r>
          </a:p>
          <a:p>
            <a:pPr marL="914400" lvl="1" indent="-457200">
              <a:spcBef>
                <a:spcPts val="600"/>
              </a:spcBef>
              <a:buFont typeface="+mj-lt"/>
              <a:buAutoNum type="alphaLcParenR"/>
            </a:pPr>
            <a:r>
              <a:rPr lang="en-US" sz="1400" dirty="0"/>
              <a:t>Include GitHub source code control that has each individual in each team contribute </a:t>
            </a:r>
            <a:r>
              <a:rPr lang="en-US" sz="1400" u="sng" dirty="0"/>
              <a:t>something</a:t>
            </a:r>
            <a:r>
              <a:rPr lang="en-US" sz="1400" dirty="0"/>
              <a:t> to the product… you will need to give me access the repository as well</a:t>
            </a:r>
          </a:p>
          <a:p>
            <a:pPr marL="914400" lvl="1" indent="-457200">
              <a:spcBef>
                <a:spcPts val="600"/>
              </a:spcBef>
              <a:buFont typeface="+mj-lt"/>
              <a:buAutoNum type="alphaLcParenR"/>
            </a:pPr>
            <a:r>
              <a:rPr lang="en-US" sz="1400" dirty="0"/>
              <a:t>Implement branching to control test and production deployments</a:t>
            </a:r>
          </a:p>
          <a:p>
            <a:pPr marL="457200" indent="-457200">
              <a:spcBef>
                <a:spcPts val="600"/>
              </a:spcBef>
              <a:buFont typeface="+mj-lt"/>
              <a:buAutoNum type="arabicPeriod"/>
            </a:pPr>
            <a:r>
              <a:rPr lang="en-US" sz="1900" dirty="0"/>
              <a:t>Read and be prepared to discuss selected sections of Chapter 11 plus two sections of Chapter 12 (12.3 and 12.9)… this can be done after May 3</a:t>
            </a:r>
            <a:r>
              <a:rPr lang="en-US" sz="1900" baseline="30000" dirty="0"/>
              <a:t>rd</a:t>
            </a:r>
            <a:r>
              <a:rPr lang="en-US" sz="1900" dirty="0"/>
              <a:t>. </a:t>
            </a:r>
          </a:p>
        </p:txBody>
      </p:sp>
      <p:graphicFrame>
        <p:nvGraphicFramePr>
          <p:cNvPr id="7" name="Content Placeholder 3">
            <a:extLst>
              <a:ext uri="{FF2B5EF4-FFF2-40B4-BE49-F238E27FC236}">
                <a16:creationId xmlns:a16="http://schemas.microsoft.com/office/drawing/2014/main" id="{2EBBC345-1F39-4CCF-9166-AE1555A41093}"/>
              </a:ext>
            </a:extLst>
          </p:cNvPr>
          <p:cNvGraphicFramePr>
            <a:graphicFrameLocks/>
          </p:cNvGraphicFramePr>
          <p:nvPr>
            <p:extLst/>
          </p:nvPr>
        </p:nvGraphicFramePr>
        <p:xfrm>
          <a:off x="895350" y="1449387"/>
          <a:ext cx="10515600" cy="137373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489056532"/>
                    </a:ext>
                  </a:extLst>
                </a:gridCol>
                <a:gridCol w="1168400">
                  <a:extLst>
                    <a:ext uri="{9D8B030D-6E8A-4147-A177-3AD203B41FA5}">
                      <a16:colId xmlns:a16="http://schemas.microsoft.com/office/drawing/2014/main" val="3695733243"/>
                    </a:ext>
                  </a:extLst>
                </a:gridCol>
                <a:gridCol w="1168400">
                  <a:extLst>
                    <a:ext uri="{9D8B030D-6E8A-4147-A177-3AD203B41FA5}">
                      <a16:colId xmlns:a16="http://schemas.microsoft.com/office/drawing/2014/main" val="1495130401"/>
                    </a:ext>
                  </a:extLst>
                </a:gridCol>
                <a:gridCol w="1168400">
                  <a:extLst>
                    <a:ext uri="{9D8B030D-6E8A-4147-A177-3AD203B41FA5}">
                      <a16:colId xmlns:a16="http://schemas.microsoft.com/office/drawing/2014/main" val="2717979124"/>
                    </a:ext>
                  </a:extLst>
                </a:gridCol>
                <a:gridCol w="1168400">
                  <a:extLst>
                    <a:ext uri="{9D8B030D-6E8A-4147-A177-3AD203B41FA5}">
                      <a16:colId xmlns:a16="http://schemas.microsoft.com/office/drawing/2014/main" val="3478908233"/>
                    </a:ext>
                  </a:extLst>
                </a:gridCol>
                <a:gridCol w="1168400">
                  <a:extLst>
                    <a:ext uri="{9D8B030D-6E8A-4147-A177-3AD203B41FA5}">
                      <a16:colId xmlns:a16="http://schemas.microsoft.com/office/drawing/2014/main" val="1034581160"/>
                    </a:ext>
                  </a:extLst>
                </a:gridCol>
                <a:gridCol w="1168400">
                  <a:extLst>
                    <a:ext uri="{9D8B030D-6E8A-4147-A177-3AD203B41FA5}">
                      <a16:colId xmlns:a16="http://schemas.microsoft.com/office/drawing/2014/main" val="1838682953"/>
                    </a:ext>
                  </a:extLst>
                </a:gridCol>
                <a:gridCol w="1168400">
                  <a:extLst>
                    <a:ext uri="{9D8B030D-6E8A-4147-A177-3AD203B41FA5}">
                      <a16:colId xmlns:a16="http://schemas.microsoft.com/office/drawing/2014/main" val="3768609706"/>
                    </a:ext>
                  </a:extLst>
                </a:gridCol>
                <a:gridCol w="1168400">
                  <a:extLst>
                    <a:ext uri="{9D8B030D-6E8A-4147-A177-3AD203B41FA5}">
                      <a16:colId xmlns:a16="http://schemas.microsoft.com/office/drawing/2014/main" val="73566804"/>
                    </a:ext>
                  </a:extLst>
                </a:gridCol>
              </a:tblGrid>
              <a:tr h="370840">
                <a:tc>
                  <a:txBody>
                    <a:bodyPr/>
                    <a:lstStyle/>
                    <a:p>
                      <a:endParaRPr lang="en-US" sz="1800" dirty="0"/>
                    </a:p>
                  </a:txBody>
                  <a:tcPr/>
                </a:tc>
                <a:tc gridSpan="4">
                  <a:txBody>
                    <a:bodyPr/>
                    <a:lstStyle/>
                    <a:p>
                      <a:r>
                        <a:rPr lang="en-US" sz="1800" dirty="0"/>
                        <a:t>Team Klump Speak</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tc gridSpan="4">
                  <a:txBody>
                    <a:bodyPr/>
                    <a:lstStyle/>
                    <a:p>
                      <a:r>
                        <a:rPr lang="en-US" sz="1800" dirty="0"/>
                        <a:t>Team IFP</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extLst>
                  <a:ext uri="{0D108BD9-81ED-4DB2-BD59-A6C34878D82A}">
                    <a16:rowId xmlns:a16="http://schemas.microsoft.com/office/drawing/2014/main" val="186597587"/>
                  </a:ext>
                </a:extLst>
              </a:tr>
              <a:tr h="370840">
                <a:tc>
                  <a:txBody>
                    <a:bodyPr/>
                    <a:lstStyle/>
                    <a:p>
                      <a:endParaRPr lang="en-US" sz="1800" dirty="0"/>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extLst>
                  <a:ext uri="{0D108BD9-81ED-4DB2-BD59-A6C34878D82A}">
                    <a16:rowId xmlns:a16="http://schemas.microsoft.com/office/drawing/2014/main" val="873715408"/>
                  </a:ext>
                </a:extLst>
              </a:tr>
              <a:tr h="370840">
                <a:tc>
                  <a:txBody>
                    <a:bodyPr/>
                    <a:lstStyle/>
                    <a:p>
                      <a:r>
                        <a:rPr lang="en-US" sz="1800" dirty="0"/>
                        <a:t>Sprint 8</a:t>
                      </a:r>
                    </a:p>
                  </a:txBody>
                  <a:tcPr/>
                </a:tc>
                <a:tc>
                  <a:txBody>
                    <a:bodyPr/>
                    <a:lstStyle/>
                    <a:p>
                      <a:r>
                        <a:rPr lang="en-US" sz="1800" dirty="0"/>
                        <a:t>Marissa </a:t>
                      </a:r>
                    </a:p>
                  </a:txBody>
                  <a:tcPr/>
                </a:tc>
                <a:tc>
                  <a:txBody>
                    <a:bodyPr/>
                    <a:lstStyle/>
                    <a:p>
                      <a:r>
                        <a:rPr lang="en-US" sz="1800" dirty="0"/>
                        <a:t>Juan</a:t>
                      </a:r>
                    </a:p>
                  </a:txBody>
                  <a:tcPr/>
                </a:tc>
                <a:tc>
                  <a:txBody>
                    <a:bodyPr/>
                    <a:lstStyle/>
                    <a:p>
                      <a:r>
                        <a:rPr lang="en-US" sz="1800" dirty="0"/>
                        <a:t>Lenny</a:t>
                      </a:r>
                    </a:p>
                  </a:txBody>
                  <a:tcPr/>
                </a:tc>
                <a:tc>
                  <a:txBody>
                    <a:bodyPr/>
                    <a:lstStyle/>
                    <a:p>
                      <a:r>
                        <a:rPr lang="en-US" sz="1800" dirty="0"/>
                        <a:t>Brandon</a:t>
                      </a:r>
                    </a:p>
                  </a:txBody>
                  <a:tcPr/>
                </a:tc>
                <a:tc>
                  <a:txBody>
                    <a:bodyPr/>
                    <a:lstStyle/>
                    <a:p>
                      <a:r>
                        <a:rPr lang="en-US" sz="1800" dirty="0"/>
                        <a:t>Jake</a:t>
                      </a:r>
                    </a:p>
                  </a:txBody>
                  <a:tcPr/>
                </a:tc>
                <a:tc>
                  <a:txBody>
                    <a:bodyPr/>
                    <a:lstStyle/>
                    <a:p>
                      <a:r>
                        <a:rPr lang="en-US" sz="1800" dirty="0"/>
                        <a:t>John</a:t>
                      </a:r>
                    </a:p>
                  </a:txBody>
                  <a:tcPr/>
                </a:tc>
                <a:tc>
                  <a:txBody>
                    <a:bodyPr/>
                    <a:lstStyle/>
                    <a:p>
                      <a:r>
                        <a:rPr lang="en-US" sz="1800" dirty="0"/>
                        <a:t>Karol</a:t>
                      </a:r>
                    </a:p>
                  </a:txBody>
                  <a:tcPr/>
                </a:tc>
                <a:tc>
                  <a:txBody>
                    <a:bodyPr/>
                    <a:lstStyle/>
                    <a:p>
                      <a:r>
                        <a:rPr lang="en-US" sz="1800" dirty="0"/>
                        <a:t>Cris</a:t>
                      </a:r>
                    </a:p>
                  </a:txBody>
                  <a:tcPr/>
                </a:tc>
                <a:extLst>
                  <a:ext uri="{0D108BD9-81ED-4DB2-BD59-A6C34878D82A}">
                    <a16:rowId xmlns:a16="http://schemas.microsoft.com/office/drawing/2014/main" val="1785061218"/>
                  </a:ext>
                </a:extLst>
              </a:tr>
            </a:tbl>
          </a:graphicData>
        </a:graphic>
      </p:graphicFrame>
    </p:spTree>
    <p:extLst>
      <p:ext uri="{BB962C8B-B14F-4D97-AF65-F5344CB8AC3E}">
        <p14:creationId xmlns:p14="http://schemas.microsoft.com/office/powerpoint/2010/main" val="343854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Backup Slides for Study Guide</a:t>
            </a:r>
          </a:p>
        </p:txBody>
      </p:sp>
    </p:spTree>
    <p:extLst>
      <p:ext uri="{BB962C8B-B14F-4D97-AF65-F5344CB8AC3E}">
        <p14:creationId xmlns:p14="http://schemas.microsoft.com/office/powerpoint/2010/main" val="113081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Study Guide – Exam 2</a:t>
            </a:r>
          </a:p>
        </p:txBody>
      </p:sp>
    </p:spTree>
    <p:extLst>
      <p:ext uri="{BB962C8B-B14F-4D97-AF65-F5344CB8AC3E}">
        <p14:creationId xmlns:p14="http://schemas.microsoft.com/office/powerpoint/2010/main" val="2700418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Exam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Tuesday, May at 10:30am CST… don’t be late</a:t>
            </a:r>
          </a:p>
          <a:p>
            <a:pPr marL="457200" indent="-457200">
              <a:spcBef>
                <a:spcPts val="600"/>
              </a:spcBef>
              <a:buFont typeface="+mj-lt"/>
              <a:buAutoNum type="arabicPeriod"/>
            </a:pPr>
            <a:r>
              <a:rPr lang="en-US" sz="1900" dirty="0"/>
              <a:t>No notes or external sources</a:t>
            </a:r>
          </a:p>
          <a:p>
            <a:pPr marL="457200" indent="-457200">
              <a:spcBef>
                <a:spcPts val="600"/>
              </a:spcBef>
              <a:buFont typeface="+mj-lt"/>
              <a:buAutoNum type="arabicPeriod"/>
            </a:pPr>
            <a:r>
              <a:rPr lang="en-US" sz="1900" dirty="0"/>
              <a:t>Online format similar to Quizzes… be sure to get logged and make sure that you have access ahead of time</a:t>
            </a:r>
          </a:p>
          <a:p>
            <a:pPr marL="457200" indent="-457200">
              <a:spcBef>
                <a:spcPts val="600"/>
              </a:spcBef>
              <a:buFont typeface="+mj-lt"/>
              <a:buAutoNum type="arabicPeriod"/>
            </a:pPr>
            <a:r>
              <a:rPr lang="en-US" sz="1900" dirty="0"/>
              <a:t>~30 questions worth 50 points</a:t>
            </a:r>
          </a:p>
          <a:p>
            <a:pPr marL="457200" indent="-457200">
              <a:spcBef>
                <a:spcPts val="600"/>
              </a:spcBef>
              <a:buFont typeface="+mj-lt"/>
              <a:buAutoNum type="arabicPeriod"/>
            </a:pPr>
            <a:r>
              <a:rPr lang="en-US" sz="1900" dirty="0"/>
              <a:t>~6 short answer worth 3 to 6 points each</a:t>
            </a:r>
          </a:p>
          <a:p>
            <a:pPr marL="457200" indent="-457200">
              <a:spcBef>
                <a:spcPts val="600"/>
              </a:spcBef>
              <a:buFont typeface="+mj-lt"/>
              <a:buAutoNum type="arabicPeriod"/>
            </a:pPr>
            <a:r>
              <a:rPr lang="en-US" sz="1900" dirty="0"/>
              <a:t>~24 multiple choice and multiple answer questions worth 1 point each</a:t>
            </a:r>
          </a:p>
          <a:p>
            <a:pPr marL="457200" indent="-457200">
              <a:spcBef>
                <a:spcPts val="600"/>
              </a:spcBef>
              <a:buFont typeface="+mj-lt"/>
              <a:buAutoNum type="arabicPeriod"/>
            </a:pPr>
            <a:r>
              <a:rPr lang="en-US" sz="1900" dirty="0"/>
              <a:t>Anticipated 50 minutes or less</a:t>
            </a:r>
          </a:p>
          <a:p>
            <a:pPr marL="457200" indent="-457200">
              <a:spcBef>
                <a:spcPts val="600"/>
              </a:spcBef>
              <a:buFont typeface="+mj-lt"/>
              <a:buAutoNum type="arabicPeriod"/>
            </a:pPr>
            <a:r>
              <a:rPr lang="en-US" sz="1900" dirty="0"/>
              <a:t>Test Auto-Submits after 60 minutes*</a:t>
            </a:r>
          </a:p>
          <a:p>
            <a:pPr marL="457200" indent="-457200">
              <a:spcBef>
                <a:spcPts val="600"/>
              </a:spcBef>
              <a:buFont typeface="+mj-lt"/>
              <a:buAutoNum type="arabicPeriod"/>
            </a:pPr>
            <a:r>
              <a:rPr lang="en-US" sz="1900" dirty="0"/>
              <a:t>Pace yourself… 2 minutes per point? Maybe a little more for short-answer and a little less for multiple choice</a:t>
            </a:r>
          </a:p>
          <a:p>
            <a:pPr marL="457200" indent="-457200">
              <a:spcBef>
                <a:spcPts val="600"/>
              </a:spcBef>
              <a:buFont typeface="+mj-lt"/>
              <a:buAutoNum type="arabicPeriod"/>
            </a:pPr>
            <a:r>
              <a:rPr lang="en-US" sz="1900" u="sng" dirty="0"/>
              <a:t>Be prepared to show me </a:t>
            </a:r>
            <a:r>
              <a:rPr lang="en-US" sz="1900" dirty="0"/>
              <a:t>that you have successfully submitted the test before leaving</a:t>
            </a:r>
          </a:p>
          <a:p>
            <a:pPr marL="457200" indent="-457200">
              <a:spcBef>
                <a:spcPts val="600"/>
              </a:spcBef>
              <a:buFont typeface="+mj-lt"/>
              <a:buAutoNum type="arabicPeriod"/>
            </a:pPr>
            <a:r>
              <a:rPr lang="en-US" sz="1900" dirty="0"/>
              <a:t>There is no penalty for guessing</a:t>
            </a:r>
          </a:p>
        </p:txBody>
      </p:sp>
    </p:spTree>
    <p:extLst>
      <p:ext uri="{BB962C8B-B14F-4D97-AF65-F5344CB8AC3E}">
        <p14:creationId xmlns:p14="http://schemas.microsoft.com/office/powerpoint/2010/main" val="348641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Study Guide and Course Review – Part 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Assignment/Quiz 1 through 4</a:t>
            </a:r>
          </a:p>
          <a:p>
            <a:pPr marL="457200" indent="-457200">
              <a:spcBef>
                <a:spcPts val="600"/>
              </a:spcBef>
              <a:buFont typeface="+mj-lt"/>
              <a:buAutoNum type="arabicPeriod"/>
            </a:pPr>
            <a:r>
              <a:rPr lang="en-US" sz="1900" dirty="0"/>
              <a:t>Chapters 1, 2, 6, 7, and 10</a:t>
            </a:r>
          </a:p>
          <a:p>
            <a:pPr marL="457200" indent="-457200">
              <a:spcBef>
                <a:spcPts val="600"/>
              </a:spcBef>
              <a:buFont typeface="+mj-lt"/>
              <a:buAutoNum type="arabicPeriod"/>
            </a:pPr>
            <a:r>
              <a:rPr lang="en-US" sz="1900" dirty="0"/>
              <a:t>Scaled Agile Framework (</a:t>
            </a:r>
            <a:r>
              <a:rPr lang="en-US" sz="1900" dirty="0" err="1"/>
              <a:t>SAFe</a:t>
            </a:r>
            <a:r>
              <a:rPr lang="en-US" sz="1900" dirty="0"/>
              <a:t>)</a:t>
            </a:r>
          </a:p>
          <a:p>
            <a:pPr marL="457200" indent="-457200">
              <a:spcBef>
                <a:spcPts val="600"/>
              </a:spcBef>
              <a:buFont typeface="+mj-lt"/>
              <a:buAutoNum type="arabicPeriod"/>
            </a:pPr>
            <a:r>
              <a:rPr lang="en-US" sz="1900" dirty="0"/>
              <a:t>Class Discussion Topics</a:t>
            </a:r>
          </a:p>
          <a:p>
            <a:pPr marL="457200" indent="-457200">
              <a:spcBef>
                <a:spcPts val="600"/>
              </a:spcBef>
              <a:buFont typeface="+mj-lt"/>
              <a:buAutoNum type="arabicPeriod"/>
            </a:pPr>
            <a:r>
              <a:rPr lang="en-US" sz="1900" dirty="0"/>
              <a:t>HTML, JavaScript, Node.js</a:t>
            </a:r>
          </a:p>
          <a:p>
            <a:pPr marL="457200" indent="-457200">
              <a:spcBef>
                <a:spcPts val="600"/>
              </a:spcBef>
              <a:buFont typeface="+mj-lt"/>
              <a:buAutoNum type="arabicPeriod"/>
            </a:pPr>
            <a:r>
              <a:rPr lang="en-US" sz="1900" dirty="0"/>
              <a:t>Class Presentations</a:t>
            </a:r>
          </a:p>
          <a:p>
            <a:pPr lvl="1">
              <a:spcBef>
                <a:spcPts val="600"/>
              </a:spcBef>
            </a:pPr>
            <a:r>
              <a:rPr lang="en-US" sz="1500" dirty="0"/>
              <a:t>Databases on Azure including “Azure tables vs Azure MongoDB vs Azure other DBs”</a:t>
            </a:r>
          </a:p>
          <a:p>
            <a:pPr lvl="1">
              <a:spcBef>
                <a:spcPts val="600"/>
              </a:spcBef>
            </a:pPr>
            <a:r>
              <a:rPr lang="en-US" sz="1500" dirty="0"/>
              <a:t>Cloud/Azure based Authentication/Authorization services and who they could be integrated into a NodeJS based application</a:t>
            </a:r>
          </a:p>
          <a:p>
            <a:pPr lvl="1">
              <a:spcBef>
                <a:spcPts val="600"/>
              </a:spcBef>
            </a:pPr>
            <a:r>
              <a:rPr lang="en-US" sz="1500" dirty="0"/>
              <a:t>JavaScript and NodeJS  with a focus on Azure and including the best Internet based tutorials and/or books on the topic</a:t>
            </a:r>
            <a:endParaRPr lang="en-US" sz="2300" dirty="0"/>
          </a:p>
          <a:p>
            <a:pPr marL="457200" indent="-457200">
              <a:spcBef>
                <a:spcPts val="600"/>
              </a:spcBef>
              <a:buFont typeface="+mj-lt"/>
              <a:buAutoNum type="arabicPeriod"/>
            </a:pPr>
            <a:endParaRPr lang="en-US" sz="1900" dirty="0"/>
          </a:p>
          <a:p>
            <a:pPr marL="0" indent="0">
              <a:spcBef>
                <a:spcPts val="600"/>
              </a:spcBef>
              <a:buNone/>
            </a:pPr>
            <a:endParaRPr lang="en-US" sz="1900" dirty="0"/>
          </a:p>
        </p:txBody>
      </p:sp>
    </p:spTree>
    <p:extLst>
      <p:ext uri="{BB962C8B-B14F-4D97-AF65-F5344CB8AC3E}">
        <p14:creationId xmlns:p14="http://schemas.microsoft.com/office/powerpoint/2010/main" val="147543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Week 1</a:t>
            </a:r>
          </a:p>
        </p:txBody>
      </p:sp>
    </p:spTree>
    <p:extLst>
      <p:ext uri="{BB962C8B-B14F-4D97-AF65-F5344CB8AC3E}">
        <p14:creationId xmlns:p14="http://schemas.microsoft.com/office/powerpoint/2010/main" val="204200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Skills, Experience, Domain Knowledge…</a:t>
            </a:r>
          </a:p>
          <a:p>
            <a:pPr marL="0" indent="0">
              <a:spcBef>
                <a:spcPts val="1800"/>
              </a:spcBef>
              <a:buNone/>
            </a:pPr>
            <a:r>
              <a:rPr lang="en-US" sz="2400" u="sng" dirty="0"/>
              <a:t>Process</a:t>
            </a:r>
            <a:r>
              <a:rPr lang="en-US" sz="2400" dirty="0"/>
              <a:t>: Waterfall/Iterative/Agile, Portfolio Management, Project Management, Funding, Prioritization, Metrics…</a:t>
            </a:r>
          </a:p>
          <a:p>
            <a:pPr marL="0" indent="0">
              <a:spcBef>
                <a:spcPts val="1800"/>
              </a:spcBef>
              <a:buNone/>
            </a:pPr>
            <a:r>
              <a:rPr lang="en-US" sz="2400" u="sng" dirty="0"/>
              <a:t>Technology</a:t>
            </a:r>
            <a:r>
              <a:rPr lang="en-US" sz="2400" dirty="0"/>
              <a:t>: Configuration Management, Cloud Hosting, Scriptable Infrastructure, Source Code Management,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203626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FEF95-40D9-491D-BBF3-B8997D72FE45}"/>
              </a:ext>
            </a:extLst>
          </p:cNvPr>
          <p:cNvPicPr>
            <a:picLocks noChangeAspect="1"/>
          </p:cNvPicPr>
          <p:nvPr/>
        </p:nvPicPr>
        <p:blipFill>
          <a:blip r:embed="rId3"/>
          <a:stretch>
            <a:fillRect/>
          </a:stretch>
        </p:blipFill>
        <p:spPr>
          <a:xfrm>
            <a:off x="4068015" y="3429000"/>
            <a:ext cx="7636257" cy="2869820"/>
          </a:xfrm>
          <a:prstGeom prst="rect">
            <a:avLst/>
          </a:prstGeom>
          <a:ln w="12700">
            <a:solidFill>
              <a:schemeClr val="tx1"/>
            </a:solidFill>
          </a:ln>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8 Roles and Schedule</a:t>
            </a:r>
          </a:p>
        </p:txBody>
      </p:sp>
      <p:graphicFrame>
        <p:nvGraphicFramePr>
          <p:cNvPr id="5" name="Content Placeholder 3">
            <a:extLst>
              <a:ext uri="{FF2B5EF4-FFF2-40B4-BE49-F238E27FC236}">
                <a16:creationId xmlns:a16="http://schemas.microsoft.com/office/drawing/2014/main" id="{1799AD57-564E-4062-B105-1AC4C4BCF615}"/>
              </a:ext>
            </a:extLst>
          </p:cNvPr>
          <p:cNvGraphicFramePr>
            <a:graphicFrameLocks/>
          </p:cNvGraphicFramePr>
          <p:nvPr>
            <p:extLst>
              <p:ext uri="{D42A27DB-BD31-4B8C-83A1-F6EECF244321}">
                <p14:modId xmlns:p14="http://schemas.microsoft.com/office/powerpoint/2010/main" val="161020300"/>
              </p:ext>
            </p:extLst>
          </p:nvPr>
        </p:nvGraphicFramePr>
        <p:xfrm>
          <a:off x="895350" y="1449387"/>
          <a:ext cx="10515600" cy="137373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489056532"/>
                    </a:ext>
                  </a:extLst>
                </a:gridCol>
                <a:gridCol w="1168400">
                  <a:extLst>
                    <a:ext uri="{9D8B030D-6E8A-4147-A177-3AD203B41FA5}">
                      <a16:colId xmlns:a16="http://schemas.microsoft.com/office/drawing/2014/main" val="3695733243"/>
                    </a:ext>
                  </a:extLst>
                </a:gridCol>
                <a:gridCol w="1168400">
                  <a:extLst>
                    <a:ext uri="{9D8B030D-6E8A-4147-A177-3AD203B41FA5}">
                      <a16:colId xmlns:a16="http://schemas.microsoft.com/office/drawing/2014/main" val="1495130401"/>
                    </a:ext>
                  </a:extLst>
                </a:gridCol>
                <a:gridCol w="1168400">
                  <a:extLst>
                    <a:ext uri="{9D8B030D-6E8A-4147-A177-3AD203B41FA5}">
                      <a16:colId xmlns:a16="http://schemas.microsoft.com/office/drawing/2014/main" val="2717979124"/>
                    </a:ext>
                  </a:extLst>
                </a:gridCol>
                <a:gridCol w="1168400">
                  <a:extLst>
                    <a:ext uri="{9D8B030D-6E8A-4147-A177-3AD203B41FA5}">
                      <a16:colId xmlns:a16="http://schemas.microsoft.com/office/drawing/2014/main" val="3478908233"/>
                    </a:ext>
                  </a:extLst>
                </a:gridCol>
                <a:gridCol w="1168400">
                  <a:extLst>
                    <a:ext uri="{9D8B030D-6E8A-4147-A177-3AD203B41FA5}">
                      <a16:colId xmlns:a16="http://schemas.microsoft.com/office/drawing/2014/main" val="1034581160"/>
                    </a:ext>
                  </a:extLst>
                </a:gridCol>
                <a:gridCol w="1168400">
                  <a:extLst>
                    <a:ext uri="{9D8B030D-6E8A-4147-A177-3AD203B41FA5}">
                      <a16:colId xmlns:a16="http://schemas.microsoft.com/office/drawing/2014/main" val="1838682953"/>
                    </a:ext>
                  </a:extLst>
                </a:gridCol>
                <a:gridCol w="1168400">
                  <a:extLst>
                    <a:ext uri="{9D8B030D-6E8A-4147-A177-3AD203B41FA5}">
                      <a16:colId xmlns:a16="http://schemas.microsoft.com/office/drawing/2014/main" val="3768609706"/>
                    </a:ext>
                  </a:extLst>
                </a:gridCol>
                <a:gridCol w="1168400">
                  <a:extLst>
                    <a:ext uri="{9D8B030D-6E8A-4147-A177-3AD203B41FA5}">
                      <a16:colId xmlns:a16="http://schemas.microsoft.com/office/drawing/2014/main" val="73566804"/>
                    </a:ext>
                  </a:extLst>
                </a:gridCol>
              </a:tblGrid>
              <a:tr h="370840">
                <a:tc>
                  <a:txBody>
                    <a:bodyPr/>
                    <a:lstStyle/>
                    <a:p>
                      <a:endParaRPr lang="en-US" sz="1800" dirty="0"/>
                    </a:p>
                  </a:txBody>
                  <a:tcPr/>
                </a:tc>
                <a:tc gridSpan="4">
                  <a:txBody>
                    <a:bodyPr/>
                    <a:lstStyle/>
                    <a:p>
                      <a:r>
                        <a:rPr lang="en-US" sz="1800" dirty="0"/>
                        <a:t>Team Klump Speak</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tc gridSpan="4">
                  <a:txBody>
                    <a:bodyPr/>
                    <a:lstStyle/>
                    <a:p>
                      <a:r>
                        <a:rPr lang="en-US" sz="1800" dirty="0"/>
                        <a:t>Team Image Filter (IFP)</a:t>
                      </a:r>
                    </a:p>
                  </a:txBody>
                  <a:tcPr/>
                </a:tc>
                <a:tc hMerge="1">
                  <a:txBody>
                    <a:bodyPr/>
                    <a:lstStyle/>
                    <a:p>
                      <a:endParaRPr lang="en-US" sz="1800" dirty="0"/>
                    </a:p>
                  </a:txBody>
                  <a:tcPr/>
                </a:tc>
                <a:tc hMerge="1">
                  <a:txBody>
                    <a:bodyPr/>
                    <a:lstStyle/>
                    <a:p>
                      <a:endParaRPr lang="en-US" sz="1800" dirty="0"/>
                    </a:p>
                  </a:txBody>
                  <a:tcPr/>
                </a:tc>
                <a:tc hMerge="1">
                  <a:txBody>
                    <a:bodyPr/>
                    <a:lstStyle/>
                    <a:p>
                      <a:endParaRPr lang="en-US" sz="1800" dirty="0"/>
                    </a:p>
                  </a:txBody>
                  <a:tcPr/>
                </a:tc>
                <a:extLst>
                  <a:ext uri="{0D108BD9-81ED-4DB2-BD59-A6C34878D82A}">
                    <a16:rowId xmlns:a16="http://schemas.microsoft.com/office/drawing/2014/main" val="186597587"/>
                  </a:ext>
                </a:extLst>
              </a:tr>
              <a:tr h="370840">
                <a:tc>
                  <a:txBody>
                    <a:bodyPr/>
                    <a:lstStyle/>
                    <a:p>
                      <a:endParaRPr lang="en-US" sz="1800" dirty="0"/>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tc>
                  <a:txBody>
                    <a:bodyPr/>
                    <a:lstStyle/>
                    <a:p>
                      <a:r>
                        <a:rPr lang="en-US" sz="1800" dirty="0"/>
                        <a:t>Product Manager</a:t>
                      </a:r>
                    </a:p>
                  </a:txBody>
                  <a:tcPr marL="83410" marR="83410" marT="41705" marB="41705"/>
                </a:tc>
                <a:tc>
                  <a:txBody>
                    <a:bodyPr/>
                    <a:lstStyle/>
                    <a:p>
                      <a:r>
                        <a:rPr lang="en-US" sz="1800" dirty="0"/>
                        <a:t>Project Manager</a:t>
                      </a:r>
                    </a:p>
                  </a:txBody>
                  <a:tcPr marL="83410" marR="83410" marT="41705" marB="41705"/>
                </a:tc>
                <a:tc>
                  <a:txBody>
                    <a:bodyPr/>
                    <a:lstStyle/>
                    <a:p>
                      <a:r>
                        <a:rPr lang="en-US" sz="1800" dirty="0"/>
                        <a:t>Product Architect</a:t>
                      </a:r>
                    </a:p>
                  </a:txBody>
                  <a:tcPr marL="83410" marR="83410" marT="41705" marB="41705"/>
                </a:tc>
                <a:tc>
                  <a:txBody>
                    <a:bodyPr/>
                    <a:lstStyle/>
                    <a:p>
                      <a:r>
                        <a:rPr lang="en-US" sz="1800" dirty="0"/>
                        <a:t>UI Designer</a:t>
                      </a:r>
                    </a:p>
                  </a:txBody>
                  <a:tcPr marL="83410" marR="83410" marT="41705" marB="41705"/>
                </a:tc>
                <a:extLst>
                  <a:ext uri="{0D108BD9-81ED-4DB2-BD59-A6C34878D82A}">
                    <a16:rowId xmlns:a16="http://schemas.microsoft.com/office/drawing/2014/main" val="873715408"/>
                  </a:ext>
                </a:extLst>
              </a:tr>
              <a:tr h="370840">
                <a:tc>
                  <a:txBody>
                    <a:bodyPr/>
                    <a:lstStyle/>
                    <a:p>
                      <a:r>
                        <a:rPr lang="en-US" sz="1800" dirty="0"/>
                        <a:t>Sprint 8</a:t>
                      </a:r>
                    </a:p>
                  </a:txBody>
                  <a:tcPr/>
                </a:tc>
                <a:tc>
                  <a:txBody>
                    <a:bodyPr/>
                    <a:lstStyle/>
                    <a:p>
                      <a:r>
                        <a:rPr lang="en-US" sz="1800" dirty="0"/>
                        <a:t>Marissa </a:t>
                      </a:r>
                    </a:p>
                  </a:txBody>
                  <a:tcPr/>
                </a:tc>
                <a:tc>
                  <a:txBody>
                    <a:bodyPr/>
                    <a:lstStyle/>
                    <a:p>
                      <a:r>
                        <a:rPr lang="en-US" sz="1800" dirty="0"/>
                        <a:t>Juan</a:t>
                      </a:r>
                    </a:p>
                  </a:txBody>
                  <a:tcPr/>
                </a:tc>
                <a:tc>
                  <a:txBody>
                    <a:bodyPr/>
                    <a:lstStyle/>
                    <a:p>
                      <a:r>
                        <a:rPr lang="en-US" sz="1800" dirty="0"/>
                        <a:t>Lenny</a:t>
                      </a:r>
                    </a:p>
                  </a:txBody>
                  <a:tcPr/>
                </a:tc>
                <a:tc>
                  <a:txBody>
                    <a:bodyPr/>
                    <a:lstStyle/>
                    <a:p>
                      <a:r>
                        <a:rPr lang="en-US" sz="1800" dirty="0"/>
                        <a:t>Brandon</a:t>
                      </a:r>
                    </a:p>
                  </a:txBody>
                  <a:tcPr/>
                </a:tc>
                <a:tc>
                  <a:txBody>
                    <a:bodyPr/>
                    <a:lstStyle/>
                    <a:p>
                      <a:r>
                        <a:rPr lang="en-US" sz="1800" dirty="0"/>
                        <a:t>Jake</a:t>
                      </a:r>
                    </a:p>
                  </a:txBody>
                  <a:tcPr/>
                </a:tc>
                <a:tc>
                  <a:txBody>
                    <a:bodyPr/>
                    <a:lstStyle/>
                    <a:p>
                      <a:r>
                        <a:rPr lang="en-US" sz="1800" dirty="0"/>
                        <a:t>John</a:t>
                      </a:r>
                    </a:p>
                  </a:txBody>
                  <a:tcPr/>
                </a:tc>
                <a:tc>
                  <a:txBody>
                    <a:bodyPr/>
                    <a:lstStyle/>
                    <a:p>
                      <a:r>
                        <a:rPr lang="en-US" sz="1800" dirty="0"/>
                        <a:t>Karol</a:t>
                      </a:r>
                    </a:p>
                  </a:txBody>
                  <a:tcPr/>
                </a:tc>
                <a:tc>
                  <a:txBody>
                    <a:bodyPr/>
                    <a:lstStyle/>
                    <a:p>
                      <a:r>
                        <a:rPr lang="en-US" sz="1800" dirty="0"/>
                        <a:t>Cris</a:t>
                      </a:r>
                    </a:p>
                  </a:txBody>
                  <a:tcPr/>
                </a:tc>
                <a:extLst>
                  <a:ext uri="{0D108BD9-81ED-4DB2-BD59-A6C34878D82A}">
                    <a16:rowId xmlns:a16="http://schemas.microsoft.com/office/drawing/2014/main" val="1785061218"/>
                  </a:ext>
                </a:extLst>
              </a:tr>
            </a:tbl>
          </a:graphicData>
        </a:graphic>
      </p:graphicFrame>
      <p:sp>
        <p:nvSpPr>
          <p:cNvPr id="3" name="TextBox 2">
            <a:extLst>
              <a:ext uri="{FF2B5EF4-FFF2-40B4-BE49-F238E27FC236}">
                <a16:creationId xmlns:a16="http://schemas.microsoft.com/office/drawing/2014/main" id="{2C60DCC2-881D-4952-8561-61DDA1F35250}"/>
              </a:ext>
            </a:extLst>
          </p:cNvPr>
          <p:cNvSpPr txBox="1"/>
          <p:nvPr/>
        </p:nvSpPr>
        <p:spPr>
          <a:xfrm rot="21122151">
            <a:off x="5210175" y="5810108"/>
            <a:ext cx="1340945" cy="369332"/>
          </a:xfrm>
          <a:prstGeom prst="rect">
            <a:avLst/>
          </a:prstGeom>
          <a:solidFill>
            <a:schemeClr val="bg1"/>
          </a:solid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May 3, 2018</a:t>
            </a:r>
          </a:p>
        </p:txBody>
      </p:sp>
    </p:spTree>
    <p:extLst>
      <p:ext uri="{BB962C8B-B14F-4D97-AF65-F5344CB8AC3E}">
        <p14:creationId xmlns:p14="http://schemas.microsoft.com/office/powerpoint/2010/main" val="400808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…And the Virtuous Triangle </a:t>
            </a:r>
          </a:p>
        </p:txBody>
      </p:sp>
      <p:pic>
        <p:nvPicPr>
          <p:cNvPr id="6" name="Picture 5">
            <a:extLst>
              <a:ext uri="{FF2B5EF4-FFF2-40B4-BE49-F238E27FC236}">
                <a16:creationId xmlns:a16="http://schemas.microsoft.com/office/drawing/2014/main" id="{8ABDE36E-E6B0-491A-9796-40B75A65D8D1}"/>
              </a:ext>
            </a:extLst>
          </p:cNvPr>
          <p:cNvPicPr>
            <a:picLocks noChangeAspect="1"/>
          </p:cNvPicPr>
          <p:nvPr/>
        </p:nvPicPr>
        <p:blipFill>
          <a:blip r:embed="rId2"/>
          <a:stretch>
            <a:fillRect/>
          </a:stretch>
        </p:blipFill>
        <p:spPr>
          <a:xfrm>
            <a:off x="5007306" y="1239770"/>
            <a:ext cx="5976800" cy="4473828"/>
          </a:xfrm>
          <a:prstGeom prst="rect">
            <a:avLst/>
          </a:prstGeom>
        </p:spPr>
      </p:pic>
      <p:sp>
        <p:nvSpPr>
          <p:cNvPr id="7" name="Rectangle 6">
            <a:extLst>
              <a:ext uri="{FF2B5EF4-FFF2-40B4-BE49-F238E27FC236}">
                <a16:creationId xmlns:a16="http://schemas.microsoft.com/office/drawing/2014/main" id="{C0C69819-C7C6-490B-9BE9-E603C9A2FA89}"/>
              </a:ext>
            </a:extLst>
          </p:cNvPr>
          <p:cNvSpPr/>
          <p:nvPr/>
        </p:nvSpPr>
        <p:spPr>
          <a:xfrm rot="3044438">
            <a:off x="4007065" y="5239454"/>
            <a:ext cx="3151754" cy="1200329"/>
          </a:xfrm>
          <a:prstGeom prst="rect">
            <a:avLst/>
          </a:prstGeom>
        </p:spPr>
        <p:txBody>
          <a:bodyPr wrap="square">
            <a:spAutoFit/>
          </a:bodyPr>
          <a:lstStyle/>
          <a:p>
            <a:r>
              <a:rPr lang="en-US" u="sng" dirty="0"/>
              <a:t>Productivity Technology</a:t>
            </a:r>
            <a:r>
              <a:rPr lang="en-US" dirty="0"/>
              <a:t>: Configuration Management, Source Code Management, Automated Testing…</a:t>
            </a:r>
            <a:endParaRPr lang="en-US" b="1" dirty="0"/>
          </a:p>
        </p:txBody>
      </p:sp>
      <p:sp>
        <p:nvSpPr>
          <p:cNvPr id="11" name="Rectangle 10">
            <a:extLst>
              <a:ext uri="{FF2B5EF4-FFF2-40B4-BE49-F238E27FC236}">
                <a16:creationId xmlns:a16="http://schemas.microsoft.com/office/drawing/2014/main" id="{650222AF-8FE4-45C3-AE8C-DD30CF0581BC}"/>
              </a:ext>
            </a:extLst>
          </p:cNvPr>
          <p:cNvSpPr/>
          <p:nvPr/>
        </p:nvSpPr>
        <p:spPr>
          <a:xfrm>
            <a:off x="6759095" y="338123"/>
            <a:ext cx="3047993" cy="923330"/>
          </a:xfrm>
          <a:prstGeom prst="rect">
            <a:avLst/>
          </a:prstGeom>
        </p:spPr>
        <p:txBody>
          <a:bodyPr wrap="square">
            <a:spAutoFit/>
          </a:bodyPr>
          <a:lstStyle/>
          <a:p>
            <a:r>
              <a:rPr lang="en-US" u="sng" dirty="0"/>
              <a:t>Hosting Technology</a:t>
            </a:r>
            <a:r>
              <a:rPr lang="en-US" dirty="0"/>
              <a:t>: Cloud, Scriptable Infrastructure, Software as a Service (SaaS)…</a:t>
            </a:r>
            <a:endParaRPr lang="en-US" b="1" dirty="0"/>
          </a:p>
        </p:txBody>
      </p:sp>
      <p:sp>
        <p:nvSpPr>
          <p:cNvPr id="8" name="Rectangle 7">
            <a:extLst>
              <a:ext uri="{FF2B5EF4-FFF2-40B4-BE49-F238E27FC236}">
                <a16:creationId xmlns:a16="http://schemas.microsoft.com/office/drawing/2014/main" id="{1135CC6A-C032-41D6-9EEF-4AB5BE181ED3}"/>
              </a:ext>
            </a:extLst>
          </p:cNvPr>
          <p:cNvSpPr/>
          <p:nvPr/>
        </p:nvSpPr>
        <p:spPr>
          <a:xfrm rot="18320691">
            <a:off x="9022777" y="4585035"/>
            <a:ext cx="3578208" cy="923330"/>
          </a:xfrm>
          <a:prstGeom prst="rect">
            <a:avLst/>
          </a:prstGeom>
        </p:spPr>
        <p:txBody>
          <a:bodyPr wrap="square">
            <a:spAutoFit/>
          </a:bodyPr>
          <a:lstStyle/>
          <a:p>
            <a:r>
              <a:rPr lang="en-US" u="sng" dirty="0"/>
              <a:t>Process</a:t>
            </a:r>
            <a:r>
              <a:rPr lang="en-US" dirty="0"/>
              <a:t>: Agile, Portfolio Management, Project Management, Funding, Prioritization, Metrics…</a:t>
            </a:r>
          </a:p>
        </p:txBody>
      </p:sp>
      <p:sp>
        <p:nvSpPr>
          <p:cNvPr id="9" name="Rectangle 8">
            <a:extLst>
              <a:ext uri="{FF2B5EF4-FFF2-40B4-BE49-F238E27FC236}">
                <a16:creationId xmlns:a16="http://schemas.microsoft.com/office/drawing/2014/main" id="{E701A5D7-1576-4C33-9DF9-EC3AE8287537}"/>
              </a:ext>
            </a:extLst>
          </p:cNvPr>
          <p:cNvSpPr/>
          <p:nvPr/>
        </p:nvSpPr>
        <p:spPr>
          <a:xfrm>
            <a:off x="648852" y="660809"/>
            <a:ext cx="3047993" cy="1477328"/>
          </a:xfrm>
          <a:prstGeom prst="rect">
            <a:avLst/>
          </a:prstGeom>
        </p:spPr>
        <p:txBody>
          <a:bodyPr wrap="square">
            <a:spAutoFit/>
          </a:bodyPr>
          <a:lstStyle/>
          <a:p>
            <a:r>
              <a:rPr lang="en-US" u="sng" dirty="0"/>
              <a:t>People</a:t>
            </a:r>
            <a:r>
              <a:rPr lang="en-US" dirty="0"/>
              <a:t>: Teams, Optimism, Engagement, Ambition, Dedication, Leadership, Skills, Experience, Domain Knowledge…</a:t>
            </a:r>
          </a:p>
        </p:txBody>
      </p:sp>
    </p:spTree>
    <p:extLst>
      <p:ext uri="{BB962C8B-B14F-4D97-AF65-F5344CB8AC3E}">
        <p14:creationId xmlns:p14="http://schemas.microsoft.com/office/powerpoint/2010/main" val="17975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Agile Manifesto (February 2001)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262170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dirty="0"/>
              <a:t>Prior to class on Thursday:</a:t>
            </a:r>
          </a:p>
          <a:p>
            <a:pPr marL="457200" indent="-457200">
              <a:buFont typeface="+mj-lt"/>
              <a:buAutoNum type="arabicPeriod"/>
            </a:pPr>
            <a:r>
              <a:rPr lang="en-US" sz="2000" dirty="0"/>
              <a:t>Be fully prepared “Scrum-</a:t>
            </a:r>
            <a:r>
              <a:rPr lang="en-US" sz="2000" dirty="0" err="1"/>
              <a:t>ify</a:t>
            </a:r>
            <a:r>
              <a:rPr lang="en-US" sz="2000" dirty="0"/>
              <a:t>” Ourselves… our first chance to demonstrate our capabilities as self-organizing Scrum team members</a:t>
            </a:r>
          </a:p>
          <a:p>
            <a:pPr marL="457200" indent="-457200">
              <a:buFont typeface="+mj-lt"/>
              <a:buAutoNum type="arabicPeriod"/>
            </a:pPr>
            <a:r>
              <a:rPr lang="en-US" sz="2000" dirty="0"/>
              <a:t>View and reflect on “Introduction to Scrum in 7 Minutes” video </a:t>
            </a:r>
            <a:r>
              <a:rPr lang="en-US" sz="2000" u="sng" dirty="0">
                <a:hlinkClick r:id="rId3"/>
              </a:rPr>
              <a:t>[link]</a:t>
            </a:r>
            <a:endParaRPr lang="en-US" sz="2000" dirty="0"/>
          </a:p>
          <a:p>
            <a:pPr marL="457200" indent="-457200">
              <a:buFont typeface="+mj-lt"/>
              <a:buAutoNum type="arabicPeriod"/>
            </a:pPr>
            <a:r>
              <a:rPr lang="en-US" sz="2000" dirty="0"/>
              <a:t>Be prepared to discuss Ch.1.1 to 1.3</a:t>
            </a:r>
          </a:p>
          <a:p>
            <a:pPr marL="457200" indent="-457200">
              <a:buFont typeface="+mj-lt"/>
              <a:buAutoNum type="arabicPeriod"/>
            </a:pPr>
            <a:r>
              <a:rPr lang="en-US" sz="2000" dirty="0"/>
              <a:t>Be prepared to discuss Ch.10.1 to 10.5… focusing on Scrum and Git</a:t>
            </a:r>
          </a:p>
          <a:p>
            <a:pPr marL="457200" indent="-457200">
              <a:buFont typeface="+mj-lt"/>
              <a:buAutoNum type="arabicPeriod"/>
            </a:pPr>
            <a:r>
              <a:rPr lang="en-US" sz="2000" dirty="0"/>
              <a:t>Install/implement MS PowerShell </a:t>
            </a:r>
            <a:r>
              <a:rPr lang="en-US" sz="2000" dirty="0">
                <a:hlinkClick r:id="rId4"/>
              </a:rPr>
              <a:t>[link]</a:t>
            </a:r>
            <a:endParaRPr lang="en-US" sz="2000" dirty="0"/>
          </a:p>
          <a:p>
            <a:pPr marL="457200" indent="-457200">
              <a:buFont typeface="+mj-lt"/>
              <a:buAutoNum type="arabicPeriod"/>
            </a:pPr>
            <a:r>
              <a:rPr lang="en-US" sz="2000" dirty="0"/>
              <a:t>Install Git Client </a:t>
            </a:r>
            <a:r>
              <a:rPr lang="en-US" sz="2000" dirty="0">
                <a:hlinkClick r:id="rId5"/>
              </a:rPr>
              <a:t>[link]</a:t>
            </a:r>
            <a:r>
              <a:rPr lang="en-US" sz="2000" dirty="0"/>
              <a:t>… and test it on multiple shells</a:t>
            </a:r>
          </a:p>
          <a:p>
            <a:pPr marL="457200" indent="-457200">
              <a:buFont typeface="+mj-lt"/>
              <a:buAutoNum type="arabicPeriod"/>
            </a:pPr>
            <a:r>
              <a:rPr lang="en-US" sz="2000" dirty="0"/>
              <a:t>Be prepared to: Utilize (local) Git Client to create, update, branch, and merge a local project utilizing a beginners level tutorial… one option would be “An Intro to Git and GitHub for Beginners” </a:t>
            </a:r>
            <a:r>
              <a:rPr lang="en-US" sz="2000" dirty="0">
                <a:hlinkClick r:id="rId6"/>
              </a:rPr>
              <a:t>[link]</a:t>
            </a:r>
            <a:endParaRPr lang="en-US" sz="2000" dirty="0"/>
          </a:p>
        </p:txBody>
      </p:sp>
    </p:spTree>
    <p:extLst>
      <p:ext uri="{BB962C8B-B14F-4D97-AF65-F5344CB8AC3E}">
        <p14:creationId xmlns:p14="http://schemas.microsoft.com/office/powerpoint/2010/main" val="58188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lnSpcReduction="10000"/>
          </a:bodyPr>
          <a:lstStyle/>
          <a:p>
            <a:pPr marL="0" indent="0">
              <a:spcBef>
                <a:spcPts val="4800"/>
              </a:spcBef>
              <a:buNone/>
            </a:pPr>
            <a:r>
              <a:rPr lang="en-US" sz="2000" dirty="0"/>
              <a:t>Prior to class on Tuesday:</a:t>
            </a:r>
          </a:p>
          <a:p>
            <a:pPr marL="457200" indent="-457200">
              <a:buFont typeface="+mj-lt"/>
              <a:buAutoNum type="arabicPeriod"/>
            </a:pPr>
            <a:r>
              <a:rPr lang="en-US" sz="2000" dirty="0"/>
              <a:t>“Scrum-</a:t>
            </a:r>
            <a:r>
              <a:rPr lang="en-US" sz="2000" dirty="0" err="1"/>
              <a:t>ify</a:t>
            </a:r>
            <a:r>
              <a:rPr lang="en-US" sz="2000" dirty="0"/>
              <a:t>” Ourselves… our </a:t>
            </a:r>
            <a:r>
              <a:rPr lang="en-US" sz="2000" u="sng" dirty="0"/>
              <a:t>second</a:t>
            </a:r>
            <a:r>
              <a:rPr lang="en-US" sz="2000" dirty="0"/>
              <a:t> chance to demonstrate our capabilities as self-organizing Scrum team members</a:t>
            </a:r>
          </a:p>
          <a:p>
            <a:pPr marL="457200" indent="-457200">
              <a:buFont typeface="+mj-lt"/>
              <a:buAutoNum type="arabicPeriod"/>
            </a:pPr>
            <a:r>
              <a:rPr lang="en-US" sz="2000" dirty="0"/>
              <a:t>Complete Discussion Board “Introduction” </a:t>
            </a:r>
            <a:r>
              <a:rPr lang="en-US" sz="2000" u="sng" dirty="0"/>
              <a:t>before you leave class today</a:t>
            </a:r>
            <a:endParaRPr lang="en-US" sz="2000" dirty="0"/>
          </a:p>
          <a:p>
            <a:pPr marL="457200" indent="-457200">
              <a:buFont typeface="+mj-lt"/>
              <a:buAutoNum type="arabicPeriod"/>
            </a:pPr>
            <a:r>
              <a:rPr lang="en-US" sz="2000" dirty="0"/>
              <a:t>Read and be prepared to discuss Preface &amp; Chapter 1</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local and remote projects utilizing several beginner level tutorials:</a:t>
            </a:r>
          </a:p>
          <a:p>
            <a:pPr lvl="1"/>
            <a:r>
              <a:rPr lang="en-US" sz="1600" dirty="0"/>
              <a:t>One option would be “An Intro to Git and GitHub for Beginners” tutorial </a:t>
            </a:r>
            <a:r>
              <a:rPr lang="en-US" sz="1600" dirty="0">
                <a:hlinkClick r:id="rId4"/>
              </a:rPr>
              <a:t>[link]</a:t>
            </a:r>
            <a:endParaRPr lang="en-US" sz="1600" dirty="0"/>
          </a:p>
          <a:p>
            <a:pPr lvl="1"/>
            <a:r>
              <a:rPr lang="en-US" sz="1600" dirty="0"/>
              <a:t>Another option would be the GitHub “Hello World” tutorial </a:t>
            </a:r>
            <a:r>
              <a:rPr lang="en-US" sz="1600" dirty="0">
                <a:hlinkClick r:id="rId5"/>
              </a:rPr>
              <a:t>[link] </a:t>
            </a:r>
            <a:endParaRPr lang="en-US" sz="1600" dirty="0"/>
          </a:p>
          <a:p>
            <a:pPr marL="457200" indent="-457200">
              <a:buFont typeface="+mj-lt"/>
              <a:buAutoNum type="arabicPeriod"/>
            </a:pPr>
            <a:r>
              <a:rPr lang="en-US" sz="2000" dirty="0"/>
              <a:t>Create a public GitHub repository and share it with another Team Member</a:t>
            </a:r>
          </a:p>
          <a:p>
            <a:pPr marL="457200" indent="-457200">
              <a:buFont typeface="+mj-lt"/>
              <a:buAutoNum type="arabicPeriod"/>
            </a:pPr>
            <a:r>
              <a:rPr lang="en-US" sz="2000" dirty="0"/>
              <a:t>Be the recipient of a shared public GitHub repository from a Team Member</a:t>
            </a:r>
          </a:p>
        </p:txBody>
      </p:sp>
    </p:spTree>
    <p:extLst>
      <p:ext uri="{BB962C8B-B14F-4D97-AF65-F5344CB8AC3E}">
        <p14:creationId xmlns:p14="http://schemas.microsoft.com/office/powerpoint/2010/main" val="4216647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Week 2</a:t>
            </a:r>
          </a:p>
        </p:txBody>
      </p:sp>
    </p:spTree>
    <p:extLst>
      <p:ext uri="{BB962C8B-B14F-4D97-AF65-F5344CB8AC3E}">
        <p14:creationId xmlns:p14="http://schemas.microsoft.com/office/powerpoint/2010/main" val="2971641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6"/>
            <a:ext cx="10515600" cy="1094964"/>
          </a:xfrm>
        </p:spPr>
        <p:txBody>
          <a:bodyPr>
            <a:normAutofit/>
          </a:bodyPr>
          <a:lstStyle/>
          <a:p>
            <a:r>
              <a:rPr lang="en-US" sz="3600" dirty="0"/>
              <a:t>Assignment (for a full week instead if one class period)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197627"/>
            <a:ext cx="10515601" cy="5439147"/>
          </a:xfrm>
        </p:spPr>
        <p:txBody>
          <a:bodyPr>
            <a:normAutofit lnSpcReduction="10000"/>
          </a:bodyPr>
          <a:lstStyle/>
          <a:p>
            <a:pPr marL="0" indent="0">
              <a:spcBef>
                <a:spcPts val="4800"/>
              </a:spcBef>
              <a:buNone/>
            </a:pPr>
            <a:r>
              <a:rPr lang="en-US" sz="2000" u="sng" dirty="0"/>
              <a:t>Sprint 1b Product Backlog… due Monday night (11:59pm):</a:t>
            </a:r>
          </a:p>
          <a:p>
            <a:pPr marL="457200" indent="-457200">
              <a:spcBef>
                <a:spcPts val="600"/>
              </a:spcBef>
              <a:buFont typeface="+mj-lt"/>
              <a:buAutoNum type="arabicPeriod"/>
            </a:pPr>
            <a:r>
              <a:rPr lang="en-US" sz="2000" dirty="0"/>
              <a:t>Create a public GitHub repository and share it with another Team Member… carry over from last assignment</a:t>
            </a:r>
          </a:p>
          <a:p>
            <a:pPr marL="457200" indent="-457200">
              <a:spcBef>
                <a:spcPts val="600"/>
              </a:spcBef>
              <a:buFont typeface="+mj-lt"/>
              <a:buAutoNum type="arabicPeriod"/>
            </a:pPr>
            <a:r>
              <a:rPr lang="en-US" sz="2000" dirty="0"/>
              <a:t>Be the recipient of a shared public GitHub repository from a Team Member… carry over from last assignment </a:t>
            </a:r>
          </a:p>
          <a:p>
            <a:pPr marL="457200" indent="-457200">
              <a:spcBef>
                <a:spcPts val="600"/>
              </a:spcBef>
              <a:buFont typeface="+mj-lt"/>
              <a:buAutoNum type="arabicPeriod"/>
            </a:pPr>
            <a:r>
              <a:rPr lang="en-US" sz="2000" dirty="0"/>
              <a:t>Individually setup a Microsoft Imagine Azure account </a:t>
            </a:r>
            <a:r>
              <a:rPr lang="en-US" sz="2000" dirty="0">
                <a:hlinkClick r:id="rId3"/>
              </a:rPr>
              <a:t>[link]</a:t>
            </a:r>
            <a:endParaRPr lang="en-US" sz="2000" dirty="0"/>
          </a:p>
          <a:p>
            <a:pPr marL="457200" indent="-457200">
              <a:spcBef>
                <a:spcPts val="600"/>
              </a:spcBef>
              <a:buFont typeface="+mj-lt"/>
              <a:buAutoNum type="arabicPeriod"/>
            </a:pPr>
            <a:r>
              <a:rPr lang="en-US" sz="2000" dirty="0"/>
              <a:t>Individually complete the Azure static website tutorial... leave the site in place </a:t>
            </a:r>
            <a:r>
              <a:rPr lang="en-US" sz="2000" dirty="0">
                <a:hlinkClick r:id="rId4"/>
              </a:rPr>
              <a:t>[link]</a:t>
            </a:r>
            <a:endParaRPr lang="en-US" sz="2000" dirty="0"/>
          </a:p>
          <a:p>
            <a:pPr marL="457200" indent="-457200">
              <a:spcBef>
                <a:spcPts val="600"/>
              </a:spcBef>
              <a:buFont typeface="+mj-lt"/>
              <a:buAutoNum type="arabicPeriod"/>
            </a:pPr>
            <a:r>
              <a:rPr lang="en-US" sz="2000" dirty="0"/>
              <a:t>As a Team agree on a </a:t>
            </a:r>
            <a:r>
              <a:rPr lang="en-US" sz="2000" u="sng" dirty="0"/>
              <a:t>standard</a:t>
            </a:r>
            <a:r>
              <a:rPr lang="en-US" sz="2000" dirty="0"/>
              <a:t> and extensible “My Information” JSON format and data requirements that include FirstName, </a:t>
            </a:r>
            <a:r>
              <a:rPr lang="en-US" sz="2000" dirty="0" err="1"/>
              <a:t>LastName</a:t>
            </a:r>
            <a:r>
              <a:rPr lang="en-US" sz="2000" dirty="0"/>
              <a:t>, </a:t>
            </a:r>
            <a:r>
              <a:rPr lang="en-US" sz="2000" dirty="0" err="1"/>
              <a:t>PreferredName</a:t>
            </a:r>
            <a:r>
              <a:rPr lang="en-US" sz="2000" dirty="0"/>
              <a:t>, </a:t>
            </a:r>
            <a:r>
              <a:rPr lang="en-US" sz="2000" dirty="0" err="1"/>
              <a:t>TeamName</a:t>
            </a:r>
            <a:r>
              <a:rPr lang="en-US" sz="2000" dirty="0"/>
              <a:t>, </a:t>
            </a:r>
            <a:r>
              <a:rPr lang="en-US" sz="2000" dirty="0" err="1"/>
              <a:t>SeatLocation</a:t>
            </a:r>
            <a:r>
              <a:rPr lang="en-US" sz="2000" dirty="0"/>
              <a:t>, and Roles* in a standard file name (e.g. “my-</a:t>
            </a:r>
            <a:r>
              <a:rPr lang="en-US" sz="2000" dirty="0" err="1"/>
              <a:t>information.json</a:t>
            </a:r>
            <a:r>
              <a:rPr lang="en-US" sz="2000" dirty="0"/>
              <a:t>”) at a minimum… Product Owners to discuss/lead and elect someone to play the Product Architect role</a:t>
            </a:r>
          </a:p>
          <a:p>
            <a:pPr marL="457200" indent="-457200">
              <a:spcBef>
                <a:spcPts val="600"/>
              </a:spcBef>
              <a:buFont typeface="+mj-lt"/>
              <a:buAutoNum type="arabicPeriod"/>
            </a:pPr>
            <a:r>
              <a:rPr lang="en-US" sz="2000" dirty="0"/>
              <a:t>Individually complete a “permanent” personal static website where you will initially host your “My Information” JSON file for this class utilizing the previous tutorial to create the new website </a:t>
            </a:r>
          </a:p>
          <a:p>
            <a:pPr marL="457200" indent="-457200">
              <a:spcBef>
                <a:spcPts val="600"/>
              </a:spcBef>
              <a:buFont typeface="+mj-lt"/>
              <a:buAutoNum type="arabicPeriod"/>
            </a:pPr>
            <a:r>
              <a:rPr lang="en-US" sz="2000" dirty="0"/>
              <a:t>Complete Sprint 2 Planning Session</a:t>
            </a:r>
          </a:p>
          <a:p>
            <a:pPr marL="457200" indent="-457200">
              <a:spcBef>
                <a:spcPts val="600"/>
              </a:spcBef>
              <a:buFont typeface="+mj-lt"/>
              <a:buAutoNum type="arabicPeriod"/>
            </a:pPr>
            <a:r>
              <a:rPr lang="en-US" sz="2000" dirty="0"/>
              <a:t>Individually complete Quiz 1</a:t>
            </a:r>
          </a:p>
          <a:p>
            <a:pPr marL="457200" indent="-457200">
              <a:spcBef>
                <a:spcPts val="600"/>
              </a:spcBef>
              <a:buFont typeface="+mj-lt"/>
              <a:buAutoNum type="arabicPeriod"/>
            </a:pPr>
            <a:r>
              <a:rPr lang="en-US" sz="2000" dirty="0"/>
              <a:t>Read Chapter 2</a:t>
            </a:r>
          </a:p>
        </p:txBody>
      </p:sp>
    </p:spTree>
    <p:extLst>
      <p:ext uri="{BB962C8B-B14F-4D97-AF65-F5344CB8AC3E}">
        <p14:creationId xmlns:p14="http://schemas.microsoft.com/office/powerpoint/2010/main" val="2135233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&amp; Scrum Roles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Tree>
    <p:extLst>
      <p:ext uri="{BB962C8B-B14F-4D97-AF65-F5344CB8AC3E}">
        <p14:creationId xmlns:p14="http://schemas.microsoft.com/office/powerpoint/2010/main" val="3648762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2</a:t>
            </a:r>
          </a:p>
        </p:txBody>
      </p:sp>
    </p:spTree>
    <p:extLst>
      <p:ext uri="{BB962C8B-B14F-4D97-AF65-F5344CB8AC3E}">
        <p14:creationId xmlns:p14="http://schemas.microsoft.com/office/powerpoint/2010/main" val="637406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70000" lnSpcReduction="20000"/>
          </a:bodyPr>
          <a:lstStyle/>
          <a:p>
            <a:pPr marL="457200" indent="-457200">
              <a:spcBef>
                <a:spcPts val="600"/>
              </a:spcBef>
              <a:buFont typeface="+mj-lt"/>
              <a:buAutoNum type="arabicPeriod"/>
            </a:pPr>
            <a:r>
              <a:rPr lang="en-US" sz="2600" dirty="0"/>
              <a:t>As a </a:t>
            </a:r>
            <a:r>
              <a:rPr lang="en-US" sz="2600" u="sng" dirty="0"/>
              <a:t>Class</a:t>
            </a:r>
            <a:r>
              <a:rPr lang="en-US" sz="2600" dirty="0"/>
              <a:t> document a standard “My Information” JSON format that at a minimum include one or more “records” that each include FirstName, </a:t>
            </a:r>
            <a:r>
              <a:rPr lang="en-US" sz="2600" dirty="0" err="1"/>
              <a:t>LastName</a:t>
            </a:r>
            <a:r>
              <a:rPr lang="en-US" sz="2600" dirty="0"/>
              <a:t>, </a:t>
            </a:r>
            <a:r>
              <a:rPr lang="en-US" sz="2600" dirty="0" err="1"/>
              <a:t>PreferredName</a:t>
            </a:r>
            <a:r>
              <a:rPr lang="en-US" sz="2600" dirty="0"/>
              <a:t>, </a:t>
            </a:r>
            <a:r>
              <a:rPr lang="en-US" sz="2600" dirty="0" err="1"/>
              <a:t>TeamName</a:t>
            </a:r>
            <a:r>
              <a:rPr lang="en-US" sz="2600" dirty="0"/>
              <a:t>, </a:t>
            </a:r>
            <a:r>
              <a:rPr lang="en-US" sz="2600" dirty="0" err="1"/>
              <a:t>SeatLocation</a:t>
            </a:r>
            <a:r>
              <a:rPr lang="en-US" sz="2600" dirty="0"/>
              <a:t>, and Roles in a standard file name (e.g. “my-</a:t>
            </a:r>
            <a:r>
              <a:rPr lang="en-US" sz="2600" dirty="0" err="1"/>
              <a:t>information.json</a:t>
            </a:r>
            <a:r>
              <a:rPr lang="en-US" sz="2600" dirty="0"/>
              <a:t>”)… Product Owners and the Product Architect will lead this effort  </a:t>
            </a:r>
          </a:p>
          <a:p>
            <a:pPr marL="457200" indent="-457200">
              <a:spcBef>
                <a:spcPts val="600"/>
              </a:spcBef>
              <a:buFont typeface="+mj-lt"/>
              <a:buAutoNum type="arabicPeriod"/>
            </a:pPr>
            <a:r>
              <a:rPr lang="en-US" sz="2600" dirty="0"/>
              <a:t>As a </a:t>
            </a:r>
            <a:r>
              <a:rPr lang="en-US" sz="2600" u="sng" dirty="0"/>
              <a:t>Class</a:t>
            </a:r>
            <a:r>
              <a:rPr lang="en-US" sz="2600" dirty="0"/>
              <a:t> commit each </a:t>
            </a:r>
            <a:r>
              <a:rPr lang="en-US" sz="2600" u="sng" dirty="0"/>
              <a:t>Team</a:t>
            </a:r>
            <a:r>
              <a:rPr lang="en-US" sz="2600" dirty="0"/>
              <a:t> to research, discuss, and present at least one of the following topics:</a:t>
            </a:r>
          </a:p>
          <a:p>
            <a:pPr marL="800100" lvl="1" indent="-342900">
              <a:buFont typeface="+mj-lt"/>
              <a:buAutoNum type="alphaLcParenR"/>
            </a:pPr>
            <a:r>
              <a:rPr lang="en-US" sz="2000" dirty="0"/>
              <a:t>Databases on Azure including “Azure tables vs Azure MongoDB vs Azure other DBs”**</a:t>
            </a:r>
          </a:p>
          <a:p>
            <a:pPr marL="800100" lvl="1" indent="-342900">
              <a:buFont typeface="+mj-lt"/>
              <a:buAutoNum type="alphaLcParenR"/>
            </a:pPr>
            <a:r>
              <a:rPr lang="en-US" sz="2000" dirty="0"/>
              <a:t>Cloud/Azure based Authentication/Authorization services and who they could be integrated into a NodeJS based application*</a:t>
            </a:r>
          </a:p>
          <a:p>
            <a:pPr marL="800100" lvl="1" indent="-342900">
              <a:buFont typeface="+mj-lt"/>
              <a:buAutoNum type="alphaLcParenR"/>
            </a:pPr>
            <a:r>
              <a:rPr lang="en-US" sz="2000" dirty="0"/>
              <a:t>JavaScript and NodeJS  with a focus on Azure and including the best Internet based tutorials and/or books on the topic</a:t>
            </a:r>
          </a:p>
          <a:p>
            <a:pPr marL="800100" lvl="1" indent="-342900">
              <a:buFont typeface="+mj-lt"/>
              <a:buAutoNum type="alphaLcParenR"/>
            </a:pPr>
            <a:r>
              <a:rPr lang="en-US" sz="2000" dirty="0"/>
              <a:t>SaaS Frameworks including “MEAN vs LAMP vs Ruby on Rails”</a:t>
            </a:r>
          </a:p>
          <a:p>
            <a:pPr marL="800100" lvl="1" indent="-342900">
              <a:buFont typeface="+mj-lt"/>
              <a:buAutoNum type="alphaLcParenR"/>
            </a:pPr>
            <a:r>
              <a:rPr lang="en-US" sz="2000" dirty="0"/>
              <a:t>Service Oriented Architectures including “Web Services and SOAP/WSAD vs REST vs Sockets”</a:t>
            </a:r>
          </a:p>
          <a:p>
            <a:pPr marL="457200" indent="-457200">
              <a:spcBef>
                <a:spcPts val="600"/>
              </a:spcBef>
              <a:buFont typeface="+mj-lt"/>
              <a:buAutoNum type="arabicPeriod"/>
            </a:pPr>
            <a:r>
              <a:rPr lang="en-US" sz="2600" dirty="0"/>
              <a:t>As a </a:t>
            </a:r>
            <a:r>
              <a:rPr lang="en-US" sz="2600" u="sng" dirty="0"/>
              <a:t>Team</a:t>
            </a:r>
            <a:r>
              <a:rPr lang="en-US" sz="2600" dirty="0"/>
              <a:t> select one or two team members who will lead the team’s effort to research and discuss the above topic and then delivery a (~10min) presentation on the topic to the class on Tuesday, February 13.</a:t>
            </a:r>
          </a:p>
          <a:p>
            <a:pPr marL="457200" indent="-457200">
              <a:spcBef>
                <a:spcPts val="600"/>
              </a:spcBef>
              <a:buFont typeface="+mj-lt"/>
              <a:buAutoNum type="arabicPeriod"/>
            </a:pPr>
            <a:r>
              <a:rPr lang="en-US" sz="2600" dirty="0"/>
              <a:t>Read and be prepared to discuss Chapter 6</a:t>
            </a:r>
          </a:p>
          <a:p>
            <a:pPr marL="457200" indent="-457200">
              <a:spcBef>
                <a:spcPts val="600"/>
              </a:spcBef>
              <a:buFont typeface="+mj-lt"/>
              <a:buAutoNum type="arabicPeriod"/>
            </a:pPr>
            <a:r>
              <a:rPr lang="en-US" sz="2600" dirty="0"/>
              <a:t>Complete the dynamic Azure NodeJS website tutorial… leave the site in place </a:t>
            </a:r>
            <a:r>
              <a:rPr lang="en-US" sz="2600" dirty="0">
                <a:hlinkClick r:id="rId3"/>
              </a:rPr>
              <a:t>[link]</a:t>
            </a:r>
            <a:endParaRPr lang="en-US" sz="2600" dirty="0"/>
          </a:p>
          <a:p>
            <a:pPr marL="457200" indent="-457200">
              <a:spcBef>
                <a:spcPts val="600"/>
              </a:spcBef>
              <a:buFont typeface="+mj-lt"/>
              <a:buAutoNum type="arabicPeriod"/>
            </a:pPr>
            <a:r>
              <a:rPr lang="en-US" sz="2600" dirty="0"/>
              <a:t>As a </a:t>
            </a:r>
            <a:r>
              <a:rPr lang="en-US" sz="2600" u="sng" dirty="0"/>
              <a:t>Team</a:t>
            </a:r>
            <a:r>
              <a:rPr lang="en-US" sz="2600" dirty="0"/>
              <a:t> Test each other’s Personal Static Website, verify JSON formats, and report sites tested and defects found as a MS Word or JSON file to your Product Owner and to the owner of the site(s) where the defect was found</a:t>
            </a:r>
          </a:p>
          <a:p>
            <a:pPr marL="457200" indent="-457200">
              <a:spcBef>
                <a:spcPts val="600"/>
              </a:spcBef>
              <a:buFont typeface="+mj-lt"/>
              <a:buAutoNum type="arabicPeriod"/>
            </a:pPr>
            <a:r>
              <a:rPr lang="en-US" sz="2600" dirty="0"/>
              <a:t>Find and complete an additional HTML/NodeJS tutorial on Azure… leave it in place</a:t>
            </a:r>
          </a:p>
          <a:p>
            <a:pPr marL="457200" indent="-457200">
              <a:spcBef>
                <a:spcPts val="600"/>
              </a:spcBef>
              <a:buFont typeface="+mj-lt"/>
              <a:buAutoNum type="arabicPeriod"/>
            </a:pPr>
            <a:r>
              <a:rPr lang="en-US" sz="2600" dirty="0"/>
              <a:t>Complete Sprint 2 Quiz</a:t>
            </a:r>
          </a:p>
          <a:p>
            <a:pPr marL="457200" indent="-457200">
              <a:spcBef>
                <a:spcPts val="600"/>
              </a:spcBef>
              <a:buFont typeface="+mj-lt"/>
              <a:buAutoNum type="arabicPeriod"/>
            </a:pPr>
            <a:r>
              <a:rPr lang="en-US" sz="2600" dirty="0"/>
              <a:t>Complete and document Sprint 2 Retrospective and summarization/prioritization of Team level Continuous Improvement (CI) items... be prepared to include one CI item on in your Sprint 3 backlog </a:t>
            </a:r>
          </a:p>
        </p:txBody>
      </p:sp>
    </p:spTree>
    <p:extLst>
      <p:ext uri="{BB962C8B-B14F-4D97-AF65-F5344CB8AC3E}">
        <p14:creationId xmlns:p14="http://schemas.microsoft.com/office/powerpoint/2010/main" val="2646541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2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457200" indent="-457200">
              <a:spcBef>
                <a:spcPts val="600"/>
              </a:spcBef>
              <a:buFont typeface="+mj-lt"/>
              <a:buAutoNum type="arabicPeriod" startAt="10"/>
            </a:pPr>
            <a:r>
              <a:rPr lang="en-US" sz="2100" dirty="0"/>
              <a:t>Complete Sprint 3 Planning</a:t>
            </a:r>
          </a:p>
          <a:p>
            <a:pPr marL="457200" indent="-457200">
              <a:spcBef>
                <a:spcPts val="600"/>
              </a:spcBef>
              <a:buFont typeface="+mj-lt"/>
              <a:buAutoNum type="arabicPeriod" startAt="10"/>
            </a:pPr>
            <a:r>
              <a:rPr lang="en-US" sz="2000" dirty="0"/>
              <a:t>Download class materials utilizing Git client and cloning “https://github.com/</a:t>
            </a:r>
            <a:r>
              <a:rPr lang="en-US" sz="2000" dirty="0" err="1"/>
              <a:t>EricJPogue</a:t>
            </a:r>
            <a:r>
              <a:rPr lang="en-US" sz="2000" dirty="0"/>
              <a:t>/sp18-cpsc-44000-001.git”</a:t>
            </a:r>
            <a:endParaRPr lang="en-US" sz="1900" dirty="0"/>
          </a:p>
        </p:txBody>
      </p:sp>
    </p:spTree>
    <p:extLst>
      <p:ext uri="{BB962C8B-B14F-4D97-AF65-F5344CB8AC3E}">
        <p14:creationId xmlns:p14="http://schemas.microsoft.com/office/powerpoint/2010/main" val="104707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3</a:t>
            </a:r>
          </a:p>
        </p:txBody>
      </p:sp>
    </p:spTree>
    <p:extLst>
      <p:ext uri="{BB962C8B-B14F-4D97-AF65-F5344CB8AC3E}">
        <p14:creationId xmlns:p14="http://schemas.microsoft.com/office/powerpoint/2010/main" val="2529351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 for Tuesday, February 13:</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Ocelots presented by Jake &amp; Thad</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Great White Buffalos presented by </a:t>
            </a:r>
            <a:r>
              <a:rPr lang="en-US" sz="1800" dirty="0" err="1"/>
              <a:t>Cris</a:t>
            </a:r>
            <a:r>
              <a:rPr lang="en-US" sz="1800" dirty="0"/>
              <a:t> &amp; Nick</a:t>
            </a:r>
          </a:p>
          <a:p>
            <a:pPr marL="457200" lvl="1" indent="0">
              <a:buNone/>
            </a:pPr>
            <a:endParaRPr lang="en-US" sz="1800" u="sng" dirty="0"/>
          </a:p>
          <a:p>
            <a:pPr marL="457200" lvl="1" indent="0">
              <a:buNone/>
            </a:pPr>
            <a:r>
              <a:rPr lang="en-US" sz="1800" u="sng" dirty="0"/>
              <a:t>Cloud/Azure based Authentication/Authorization services and how they could be integrated into a NodeJS based application</a:t>
            </a:r>
            <a:r>
              <a:rPr lang="en-US" sz="1800" dirty="0"/>
              <a:t> </a:t>
            </a:r>
          </a:p>
          <a:p>
            <a:pPr marL="457200" lvl="1" indent="0">
              <a:buNone/>
            </a:pPr>
            <a:r>
              <a:rPr lang="en-US" sz="1800" dirty="0"/>
              <a:t>– by the Lewis </a:t>
            </a:r>
            <a:r>
              <a:rPr lang="en-US" sz="1800" dirty="0" err="1"/>
              <a:t>Honeybadgers</a:t>
            </a:r>
            <a:r>
              <a:rPr lang="en-US" sz="1800" dirty="0"/>
              <a:t> presented by Kevin and Louie</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Back Row Bandicoots presented by Tyler and Joe</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Flamingos presented by Lenny</a:t>
            </a:r>
          </a:p>
          <a:p>
            <a:pPr marL="457200" lvl="1" indent="0">
              <a:buNone/>
            </a:pPr>
            <a:endParaRPr lang="en-US" sz="1800" u="sng" dirty="0"/>
          </a:p>
          <a:p>
            <a:pPr marL="457200" lvl="1" indent="0">
              <a:buNone/>
            </a:pPr>
            <a:endParaRPr lang="en-US" sz="1800" u="sng" dirty="0"/>
          </a:p>
          <a:p>
            <a:pPr marL="457200" lvl="1" indent="0">
              <a:buNone/>
            </a:pPr>
            <a:r>
              <a:rPr lang="en-US" sz="1800" dirty="0"/>
              <a:t>Note that presentations may carry over to Thursday as needed.</a:t>
            </a:r>
          </a:p>
        </p:txBody>
      </p:sp>
    </p:spTree>
    <p:extLst>
      <p:ext uri="{BB962C8B-B14F-4D97-AF65-F5344CB8AC3E}">
        <p14:creationId xmlns:p14="http://schemas.microsoft.com/office/powerpoint/2010/main" val="1805158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Standup for Sprint 3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92500" lnSpcReduction="10000"/>
          </a:bodyPr>
          <a:lstStyle/>
          <a:p>
            <a:pPr marL="457200" indent="-457200">
              <a:spcBef>
                <a:spcPts val="600"/>
              </a:spcBef>
              <a:buFont typeface="+mj-lt"/>
              <a:buAutoNum type="arabicPeriod"/>
            </a:pPr>
            <a:r>
              <a:rPr lang="en-US" sz="2200" dirty="0"/>
              <a:t>Verify and Demo that all items from Sprint 2 are Done* or add them as Carryover items to Sprint 3</a:t>
            </a:r>
          </a:p>
          <a:p>
            <a:pPr marL="457200" indent="-457200">
              <a:spcBef>
                <a:spcPts val="600"/>
              </a:spcBef>
              <a:buFont typeface="+mj-lt"/>
              <a:buAutoNum type="arabicPeriod"/>
            </a:pPr>
            <a:r>
              <a:rPr lang="en-US" sz="2000" dirty="0"/>
              <a:t>Complete Sprint 3 Assignment/Quiz</a:t>
            </a:r>
          </a:p>
          <a:p>
            <a:pPr marL="457200" indent="-457200">
              <a:spcBef>
                <a:spcPts val="600"/>
              </a:spcBef>
              <a:buFont typeface="+mj-lt"/>
              <a:buAutoNum type="arabicPeriod"/>
            </a:pPr>
            <a:r>
              <a:rPr lang="en-US" sz="2000" dirty="0"/>
              <a:t>Complete and document Sprint 3 Retrospective and summarization/prioritization of Team level Continuous Improvement (CI) items... be prepared to include one CI item on in your Sprint 3 backlog </a:t>
            </a:r>
          </a:p>
          <a:p>
            <a:pPr marL="457200" indent="-457200">
              <a:spcBef>
                <a:spcPts val="600"/>
              </a:spcBef>
              <a:buFont typeface="+mj-lt"/>
              <a:buAutoNum type="arabicPeriod"/>
            </a:pPr>
            <a:r>
              <a:rPr lang="en-US" sz="2000" dirty="0"/>
              <a:t>Complete Sprint 4 Planning</a:t>
            </a:r>
          </a:p>
          <a:p>
            <a:pPr marL="457200" indent="-457200">
              <a:spcBef>
                <a:spcPts val="600"/>
              </a:spcBef>
              <a:buFont typeface="+mj-lt"/>
              <a:buAutoNum type="arabicPeriod"/>
            </a:pPr>
            <a:r>
              <a:rPr lang="en-US" sz="2000" dirty="0"/>
              <a:t>Read and be prepared to discuss Chapter 7</a:t>
            </a:r>
          </a:p>
          <a:p>
            <a:pPr marL="457200" indent="-457200">
              <a:spcBef>
                <a:spcPts val="600"/>
              </a:spcBef>
              <a:buFont typeface="+mj-lt"/>
              <a:buAutoNum type="arabicPeriod"/>
            </a:pPr>
            <a:r>
              <a:rPr lang="en-US" sz="2000" dirty="0"/>
              <a:t>Complete and document Sprint 3 Metrics which will consist of a published Say-Do ratio</a:t>
            </a:r>
          </a:p>
          <a:p>
            <a:pPr marL="457200" indent="-457200">
              <a:spcBef>
                <a:spcPts val="600"/>
              </a:spcBef>
              <a:buFont typeface="+mj-lt"/>
              <a:buAutoNum type="arabicPeriod"/>
            </a:pPr>
            <a:r>
              <a:rPr lang="en-US" sz="2000" dirty="0"/>
              <a:t>Download and/or update class materials utilizing Git client and cloning </a:t>
            </a:r>
            <a:r>
              <a:rPr lang="en-US" sz="2000" dirty="0">
                <a:hlinkClick r:id="rId3"/>
              </a:rPr>
              <a:t>https://github.com/EricJPogue/sp18-cpsc-44000-001.git</a:t>
            </a:r>
            <a:endParaRPr lang="en-US" sz="2000" dirty="0"/>
          </a:p>
          <a:p>
            <a:pPr marL="457200" indent="-457200">
              <a:spcBef>
                <a:spcPts val="600"/>
              </a:spcBef>
              <a:buFont typeface="+mj-lt"/>
              <a:buAutoNum type="arabicPeriod"/>
            </a:pPr>
            <a:r>
              <a:rPr lang="en-US" sz="2000" dirty="0"/>
              <a:t>Review, but do no complete, Eric’s Azure Static website tutorial video </a:t>
            </a:r>
            <a:r>
              <a:rPr lang="en-US" sz="2000" dirty="0">
                <a:hlinkClick r:id="rId4"/>
              </a:rPr>
              <a:t>[link]</a:t>
            </a:r>
            <a:endParaRPr lang="en-US" sz="2000" dirty="0"/>
          </a:p>
          <a:p>
            <a:pPr marL="457200" indent="-457200">
              <a:spcBef>
                <a:spcPts val="600"/>
              </a:spcBef>
              <a:buFont typeface="+mj-lt"/>
              <a:buAutoNum type="arabicPeriod"/>
            </a:pPr>
            <a:r>
              <a:rPr lang="en-US" sz="2000" dirty="0"/>
              <a:t>As a Team define the “Team Information Service” project by writing the necessary Team level User Stories for the project</a:t>
            </a:r>
          </a:p>
          <a:p>
            <a:pPr marL="457200" indent="-457200">
              <a:spcBef>
                <a:spcPts val="600"/>
              </a:spcBef>
              <a:buFont typeface="+mj-lt"/>
              <a:buAutoNum type="arabicPeriod"/>
            </a:pPr>
            <a:r>
              <a:rPr lang="en-US" sz="2000" dirty="0"/>
              <a:t>As a Team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a:pPr>
            <a:r>
              <a:rPr lang="en-US" sz="2000" dirty="0"/>
              <a:t>As a Team create a “Team Information Service” Production site on Azure</a:t>
            </a:r>
          </a:p>
          <a:p>
            <a:pPr marL="457200" indent="-457200">
              <a:spcBef>
                <a:spcPts val="600"/>
              </a:spcBef>
              <a:buFont typeface="+mj-lt"/>
              <a:buAutoNum type="arabicPeriod"/>
            </a:pPr>
            <a:r>
              <a:rPr lang="en-US" sz="2000" dirty="0"/>
              <a:t>As a Team develop, test, and deploy “Team Information Service” Release 1 to Test</a:t>
            </a:r>
          </a:p>
        </p:txBody>
      </p:sp>
    </p:spTree>
    <p:extLst>
      <p:ext uri="{BB962C8B-B14F-4D97-AF65-F5344CB8AC3E}">
        <p14:creationId xmlns:p14="http://schemas.microsoft.com/office/powerpoint/2010/main" val="349713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2878135"/>
          </a:xfrm>
        </p:spPr>
        <p:txBody>
          <a:bodyPr>
            <a:normAutofit/>
          </a:bodyPr>
          <a:lstStyle/>
          <a:p>
            <a:r>
              <a:rPr lang="en-US" sz="4800" dirty="0"/>
              <a:t>JavaScript Basics (</a:t>
            </a:r>
            <a:r>
              <a:rPr lang="en-US" sz="4800" dirty="0" err="1"/>
              <a:t>Chp</a:t>
            </a:r>
            <a:r>
              <a:rPr lang="en-US" sz="4800" dirty="0"/>
              <a:t>. 6) </a:t>
            </a:r>
          </a:p>
        </p:txBody>
      </p:sp>
    </p:spTree>
    <p:extLst>
      <p:ext uri="{BB962C8B-B14F-4D97-AF65-F5344CB8AC3E}">
        <p14:creationId xmlns:p14="http://schemas.microsoft.com/office/powerpoint/2010/main" val="609668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JavaScript Basics (Plus)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Let’s review some practical code:</a:t>
            </a:r>
          </a:p>
          <a:p>
            <a:pPr>
              <a:spcBef>
                <a:spcPts val="600"/>
              </a:spcBef>
            </a:pPr>
            <a:r>
              <a:rPr lang="en-US" sz="2000" dirty="0"/>
              <a:t>Let’s start with our own sprint3.html file </a:t>
            </a:r>
            <a:r>
              <a:rPr lang="en-US" sz="2000" dirty="0">
                <a:hlinkClick r:id="rId3"/>
              </a:rPr>
              <a:t>[link]</a:t>
            </a:r>
            <a:endParaRPr lang="en-US" sz="2000" dirty="0"/>
          </a:p>
          <a:p>
            <a:pPr>
              <a:spcBef>
                <a:spcPts val="600"/>
              </a:spcBef>
            </a:pPr>
            <a:r>
              <a:rPr lang="en-US" sz="2000" dirty="0"/>
              <a:t>Now let’s look at Yahtzee Dice Roller </a:t>
            </a:r>
          </a:p>
          <a:p>
            <a:pPr>
              <a:spcBef>
                <a:spcPts val="600"/>
              </a:spcBef>
            </a:pPr>
            <a:r>
              <a:rPr lang="en-US" sz="2000" dirty="0"/>
              <a:t>And finally Yahtzee Dice Roller with external JavaScript</a:t>
            </a:r>
          </a:p>
        </p:txBody>
      </p:sp>
    </p:spTree>
    <p:extLst>
      <p:ext uri="{BB962C8B-B14F-4D97-AF65-F5344CB8AC3E}">
        <p14:creationId xmlns:p14="http://schemas.microsoft.com/office/powerpoint/2010/main" val="716247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06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Sprint 4</a:t>
            </a:r>
          </a:p>
        </p:txBody>
      </p:sp>
    </p:spTree>
    <p:extLst>
      <p:ext uri="{BB962C8B-B14F-4D97-AF65-F5344CB8AC3E}">
        <p14:creationId xmlns:p14="http://schemas.microsoft.com/office/powerpoint/2010/main" val="2233866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4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Complete and document Sprint 4 Metrics, Retrospective, Review Sprint 5 Backlog, and be prepared for Sprint 5 Planning on Tuesday, March 13</a:t>
            </a:r>
          </a:p>
          <a:p>
            <a:pPr marL="457200" indent="-457200">
              <a:spcBef>
                <a:spcPts val="600"/>
              </a:spcBef>
              <a:buFont typeface="+mj-lt"/>
              <a:buAutoNum type="arabicPeriod"/>
            </a:pPr>
            <a:r>
              <a:rPr lang="en-US" sz="1900" dirty="0"/>
              <a:t>Complete Sprint 4 Assignment/Quiz</a:t>
            </a:r>
          </a:p>
          <a:p>
            <a:pPr marL="457200" indent="-457200">
              <a:spcBef>
                <a:spcPts val="600"/>
              </a:spcBef>
              <a:buFont typeface="+mj-lt"/>
              <a:buAutoNum type="arabicPeriod"/>
            </a:pPr>
            <a:r>
              <a:rPr lang="en-US" sz="1900" dirty="0"/>
              <a:t>Deliver Sprint 4 User Stories… it the “real” world, 80%+ of a teams capacity should be devote to this! In addition to Product functions, user Stories should include” </a:t>
            </a:r>
          </a:p>
          <a:p>
            <a:pPr marL="914400" lvl="1" indent="-457200">
              <a:spcBef>
                <a:spcPts val="600"/>
              </a:spcBef>
              <a:buFont typeface="+mj-lt"/>
              <a:buAutoNum type="alphaLcParenR"/>
            </a:pPr>
            <a:r>
              <a:rPr lang="en-US" sz="1500" dirty="0"/>
              <a:t>As a Team create a “</a:t>
            </a:r>
            <a:r>
              <a:rPr lang="en-US" sz="1500" dirty="0" err="1"/>
              <a:t>Klump</a:t>
            </a:r>
            <a:r>
              <a:rPr lang="en-US" sz="1500" dirty="0"/>
              <a:t>” Production site on Azure</a:t>
            </a:r>
          </a:p>
          <a:p>
            <a:pPr marL="914400" lvl="1" indent="-457200">
              <a:spcBef>
                <a:spcPts val="600"/>
              </a:spcBef>
              <a:buFont typeface="+mj-lt"/>
              <a:buAutoNum type="alphaLcParenR"/>
            </a:pPr>
            <a:r>
              <a:rPr lang="en-US" sz="1500" dirty="0"/>
              <a:t>As a Team create a “</a:t>
            </a:r>
            <a:r>
              <a:rPr lang="en-US" sz="1500" dirty="0" err="1"/>
              <a:t>Klump</a:t>
            </a:r>
            <a:r>
              <a:rPr lang="en-US" sz="1500" dirty="0"/>
              <a:t>” Test site on Azure</a:t>
            </a:r>
          </a:p>
          <a:p>
            <a:pPr marL="914400" lvl="1" indent="-457200">
              <a:spcBef>
                <a:spcPts val="600"/>
              </a:spcBef>
              <a:buFont typeface="+mj-lt"/>
              <a:buAutoNum type="alphaLcParenR"/>
            </a:pPr>
            <a:r>
              <a:rPr lang="en-US" sz="1500" dirty="0"/>
              <a:t>As a Team develop, test, and deploy “</a:t>
            </a:r>
            <a:r>
              <a:rPr lang="en-US" sz="1500" dirty="0" err="1"/>
              <a:t>Klump</a:t>
            </a:r>
            <a:r>
              <a:rPr lang="en-US" sz="1500" dirty="0"/>
              <a:t>” Release 1 to Test</a:t>
            </a:r>
          </a:p>
          <a:p>
            <a:pPr marL="914400" lvl="1" indent="-457200">
              <a:spcBef>
                <a:spcPts val="600"/>
              </a:spcBef>
              <a:buFont typeface="+mj-lt"/>
              <a:buAutoNum type="alphaLcParenR"/>
            </a:pPr>
            <a:r>
              <a:rPr lang="en-US" sz="1500" dirty="0"/>
              <a:t>As a Team test and deploy </a:t>
            </a:r>
            <a:r>
              <a:rPr lang="en-US" sz="1500" dirty="0" err="1"/>
              <a:t>Klump</a:t>
            </a:r>
            <a:r>
              <a:rPr lang="en-US" sz="1500" dirty="0"/>
              <a:t> Release 1 to Production</a:t>
            </a:r>
          </a:p>
          <a:p>
            <a:pPr marL="914400" lvl="1" indent="-457200">
              <a:spcBef>
                <a:spcPts val="600"/>
              </a:spcBef>
              <a:buFont typeface="+mj-lt"/>
              <a:buAutoNum type="alphaLcParenR"/>
            </a:pPr>
            <a:r>
              <a:rPr lang="en-US" sz="1500" dirty="0"/>
              <a:t>Individually deploy and test </a:t>
            </a:r>
            <a:r>
              <a:rPr lang="en-US" sz="1500" dirty="0" err="1"/>
              <a:t>Klump</a:t>
            </a:r>
            <a:r>
              <a:rPr lang="en-US" sz="1500" dirty="0"/>
              <a:t> to your local development environment</a:t>
            </a:r>
          </a:p>
          <a:p>
            <a:pPr marL="457200" indent="-457200">
              <a:spcBef>
                <a:spcPts val="600"/>
              </a:spcBef>
              <a:buFont typeface="+mj-lt"/>
              <a:buAutoNum type="arabicPeriod"/>
            </a:pPr>
            <a:r>
              <a:rPr lang="en-US" sz="1900" dirty="0"/>
              <a:t>Read and be prepared to discuss Chapter 8</a:t>
            </a:r>
          </a:p>
        </p:txBody>
      </p:sp>
    </p:spTree>
    <p:extLst>
      <p:ext uri="{BB962C8B-B14F-4D97-AF65-F5344CB8AC3E}">
        <p14:creationId xmlns:p14="http://schemas.microsoft.com/office/powerpoint/2010/main" val="2926719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Scaled Agile Roles</a:t>
            </a:r>
          </a:p>
        </p:txBody>
      </p:sp>
      <p:pic>
        <p:nvPicPr>
          <p:cNvPr id="4" name="Picture 2" descr="https://mms.businesswire.com/media/20130805005402/en/377993/5/SAFeBigPicChart.jpg?download=1">
            <a:extLst>
              <a:ext uri="{FF2B5EF4-FFF2-40B4-BE49-F238E27FC236}">
                <a16:creationId xmlns:a16="http://schemas.microsoft.com/office/drawing/2014/main" id="{18A08781-15CA-41A9-AAE8-47BFC86ED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07726"/>
            <a:ext cx="5490760" cy="42425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C778D15-EBA8-46F9-968C-5EEF6AFB0B3C}"/>
              </a:ext>
            </a:extLst>
          </p:cNvPr>
          <p:cNvPicPr>
            <a:picLocks noChangeAspect="1"/>
          </p:cNvPicPr>
          <p:nvPr/>
        </p:nvPicPr>
        <p:blipFill>
          <a:blip r:embed="rId3"/>
          <a:stretch>
            <a:fillRect/>
          </a:stretch>
        </p:blipFill>
        <p:spPr>
          <a:xfrm>
            <a:off x="4747933" y="4563691"/>
            <a:ext cx="7152715" cy="1973163"/>
          </a:xfrm>
          <a:prstGeom prst="rect">
            <a:avLst/>
          </a:prstGeom>
        </p:spPr>
      </p:pic>
    </p:spTree>
    <p:extLst>
      <p:ext uri="{BB962C8B-B14F-4D97-AF65-F5344CB8AC3E}">
        <p14:creationId xmlns:p14="http://schemas.microsoft.com/office/powerpoint/2010/main" val="3795803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Software Engineers ,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Understand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3577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Final Project Presentations Schedule for Thursday, May 3</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endParaRPr lang="en-US" sz="2000" u="sng" dirty="0"/>
          </a:p>
          <a:p>
            <a:pPr marL="457200" lvl="1" indent="0">
              <a:spcBef>
                <a:spcPts val="1200"/>
              </a:spcBef>
              <a:buNone/>
            </a:pPr>
            <a:r>
              <a:rPr lang="en-US" sz="2000" u="sng" dirty="0"/>
              <a:t>Klump Speak</a:t>
            </a:r>
            <a:endParaRPr lang="en-US" sz="2000" dirty="0"/>
          </a:p>
          <a:p>
            <a:pPr marL="457200" lvl="1" indent="0">
              <a:spcBef>
                <a:spcPts val="1200"/>
              </a:spcBef>
              <a:buNone/>
            </a:pPr>
            <a:endParaRPr lang="en-US" sz="2000" u="sng" dirty="0"/>
          </a:p>
          <a:p>
            <a:pPr marL="457200" lvl="1" indent="0">
              <a:spcBef>
                <a:spcPts val="1200"/>
              </a:spcBef>
              <a:buNone/>
            </a:pPr>
            <a:r>
              <a:rPr lang="en-US" sz="2000" u="sng" dirty="0"/>
              <a:t>Image Filter Program (IFP)</a:t>
            </a:r>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p:txBody>
      </p:sp>
    </p:spTree>
    <p:extLst>
      <p:ext uri="{BB962C8B-B14F-4D97-AF65-F5344CB8AC3E}">
        <p14:creationId xmlns:p14="http://schemas.microsoft.com/office/powerpoint/2010/main" val="2363799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“Truths”</a:t>
            </a:r>
          </a:p>
        </p:txBody>
      </p:sp>
      <p:sp>
        <p:nvSpPr>
          <p:cNvPr id="3" name="Content Placeholder 2"/>
          <p:cNvSpPr>
            <a:spLocks noGrp="1"/>
          </p:cNvSpPr>
          <p:nvPr>
            <p:ph idx="1"/>
          </p:nvPr>
        </p:nvSpPr>
        <p:spPr>
          <a:xfrm>
            <a:off x="838198" y="1525772"/>
            <a:ext cx="10515601" cy="4651191"/>
          </a:xfrm>
        </p:spPr>
        <p:txBody>
          <a:bodyPr>
            <a:normAutofit fontScale="32500" lnSpcReduction="20000"/>
          </a:bodyPr>
          <a:lstStyle/>
          <a:p>
            <a:r>
              <a:rPr lang="en-US" sz="5500" dirty="0"/>
              <a:t>Never underestimate the value of good design and implementation (for testability, encapsulation, etc.) on the economics of testing… You can’t afford to test in quality!</a:t>
            </a:r>
          </a:p>
          <a:p>
            <a:r>
              <a:rPr lang="en-US" sz="5500" dirty="0"/>
              <a:t>Defects are exponentially more expensive to fix the longer the exist.</a:t>
            </a:r>
          </a:p>
          <a:p>
            <a:pPr lvl="1">
              <a:buFont typeface="Wingdings" panose="05000000000000000000" pitchFamily="2" charset="2"/>
              <a:buChar char="§"/>
            </a:pPr>
            <a:r>
              <a:rPr lang="en-US" sz="5100" dirty="0"/>
              <a:t>Unit - $200</a:t>
            </a:r>
          </a:p>
          <a:p>
            <a:pPr lvl="1">
              <a:buFont typeface="Wingdings" panose="05000000000000000000" pitchFamily="2" charset="2"/>
              <a:buChar char="§"/>
            </a:pPr>
            <a:r>
              <a:rPr lang="en-US" sz="5100" dirty="0"/>
              <a:t>Integration - $600</a:t>
            </a:r>
          </a:p>
          <a:p>
            <a:pPr lvl="1">
              <a:buFont typeface="Wingdings" panose="05000000000000000000" pitchFamily="2" charset="2"/>
              <a:buChar char="§"/>
            </a:pPr>
            <a:r>
              <a:rPr lang="en-US" sz="5100" dirty="0"/>
              <a:t>User Acceptance - $6,000</a:t>
            </a:r>
          </a:p>
          <a:p>
            <a:pPr lvl="1">
              <a:buFont typeface="Wingdings" panose="05000000000000000000" pitchFamily="2" charset="2"/>
              <a:buChar char="§"/>
            </a:pPr>
            <a:r>
              <a:rPr lang="en-US" sz="5100" dirty="0"/>
              <a:t>Production - $100,000+</a:t>
            </a:r>
          </a:p>
          <a:p>
            <a:r>
              <a:rPr lang="en-US" sz="5500" dirty="0"/>
              <a:t>Performance issues are often the most difficult and expensive defects to fix. They are often not found until the application if running under production load… which is often only when it is in production.</a:t>
            </a:r>
          </a:p>
          <a:p>
            <a:r>
              <a:rPr lang="en-US" sz="5500" dirty="0"/>
              <a:t>The permutations of modern software features, data, tools, environments, etc. quickly becomes unmanageable. Testability needs to be goal of nearly all non-trivial applications. </a:t>
            </a:r>
          </a:p>
          <a:p>
            <a:r>
              <a:rPr lang="en-US" sz="5500" dirty="0"/>
              <a:t>Developers need to be responsible for product quality. Tester should be able to minimize that chance that a defect makes it to production. </a:t>
            </a:r>
          </a:p>
          <a:p>
            <a:r>
              <a:rPr lang="en-US" sz="5500" dirty="0"/>
              <a:t>Dave Cutler of Windows NT fame had a quote. I wish I could remember the exact words, but it went something like, “I hate having testers because they give developers the false hope that someone else can save them from their sins.”</a:t>
            </a:r>
          </a:p>
        </p:txBody>
      </p:sp>
    </p:spTree>
    <p:extLst>
      <p:ext uri="{BB962C8B-B14F-4D97-AF65-F5344CB8AC3E}">
        <p14:creationId xmlns:p14="http://schemas.microsoft.com/office/powerpoint/2010/main" val="497595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a:t>
            </a:r>
            <a:r>
              <a:rPr lang="en-US" sz="3600" dirty="0" err="1"/>
              <a:t>Klump</a:t>
            </a:r>
            <a:r>
              <a:rPr lang="en-US" sz="3600" dirty="0"/>
              <a:t>”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a:t>
            </a:r>
            <a:r>
              <a:rPr lang="en-US" sz="2000" dirty="0" err="1"/>
              <a:t>Klump</a:t>
            </a:r>
            <a:r>
              <a:rPr lang="en-US" sz="2000" dirty="0"/>
              <a:t>”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266187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Study Guide and Course Review – Part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Assignment/Quiz 5 through 8</a:t>
            </a:r>
          </a:p>
          <a:p>
            <a:pPr marL="457200" indent="-457200">
              <a:spcBef>
                <a:spcPts val="600"/>
              </a:spcBef>
              <a:buFont typeface="+mj-lt"/>
              <a:buAutoNum type="arabicPeriod"/>
            </a:pPr>
            <a:r>
              <a:rPr lang="en-US" sz="1900" dirty="0"/>
              <a:t>Chapters 9, 10, 11, and parts of 12 (12.3 and 12.9)</a:t>
            </a:r>
          </a:p>
          <a:p>
            <a:pPr marL="457200" indent="-457200">
              <a:spcBef>
                <a:spcPts val="600"/>
              </a:spcBef>
              <a:buFont typeface="+mj-lt"/>
              <a:buAutoNum type="arabicPeriod"/>
            </a:pPr>
            <a:r>
              <a:rPr lang="en-US" sz="1900" dirty="0"/>
              <a:t>More Scaled Agile Framework (</a:t>
            </a:r>
            <a:r>
              <a:rPr lang="en-US" sz="1900" dirty="0" err="1"/>
              <a:t>SAFe</a:t>
            </a:r>
            <a:r>
              <a:rPr lang="en-US" sz="1900" dirty="0"/>
              <a:t>) including Program and Portfolio level Rituals and Responsibilities</a:t>
            </a:r>
          </a:p>
          <a:p>
            <a:pPr marL="457200" indent="-457200">
              <a:spcBef>
                <a:spcPts val="600"/>
              </a:spcBef>
              <a:buFont typeface="+mj-lt"/>
              <a:buAutoNum type="arabicPeriod"/>
            </a:pPr>
            <a:r>
              <a:rPr lang="en-US" sz="1900" dirty="0"/>
              <a:t>Class Discussion Topics</a:t>
            </a:r>
          </a:p>
          <a:p>
            <a:pPr marL="457200" indent="-457200">
              <a:spcBef>
                <a:spcPts val="600"/>
              </a:spcBef>
              <a:buFont typeface="+mj-lt"/>
              <a:buAutoNum type="arabicPeriod"/>
            </a:pPr>
            <a:r>
              <a:rPr lang="en-US" sz="1900" dirty="0"/>
              <a:t>Databases, Licenses, JSON</a:t>
            </a:r>
          </a:p>
          <a:p>
            <a:pPr marL="457200" indent="-457200">
              <a:spcBef>
                <a:spcPts val="600"/>
              </a:spcBef>
              <a:buFont typeface="+mj-lt"/>
              <a:buAutoNum type="arabicPeriod"/>
            </a:pPr>
            <a:r>
              <a:rPr lang="en-US" sz="1900" dirty="0" err="1"/>
              <a:t>Klump</a:t>
            </a:r>
            <a:r>
              <a:rPr lang="en-US" sz="1900" dirty="0"/>
              <a:t> Project</a:t>
            </a:r>
          </a:p>
          <a:p>
            <a:pPr marL="457200" indent="-457200">
              <a:spcBef>
                <a:spcPts val="600"/>
              </a:spcBef>
              <a:buFont typeface="+mj-lt"/>
              <a:buAutoNum type="arabicPeriod"/>
            </a:pPr>
            <a:r>
              <a:rPr lang="en-US" sz="1900" dirty="0"/>
              <a:t>Class Presentations</a:t>
            </a:r>
          </a:p>
          <a:p>
            <a:pPr lvl="1">
              <a:spcBef>
                <a:spcPts val="600"/>
              </a:spcBef>
            </a:pPr>
            <a:r>
              <a:rPr lang="en-US" sz="1500" dirty="0"/>
              <a:t>NodeJS</a:t>
            </a:r>
          </a:p>
          <a:p>
            <a:pPr lvl="1">
              <a:spcBef>
                <a:spcPts val="600"/>
              </a:spcBef>
            </a:pPr>
            <a:r>
              <a:rPr lang="en-US" sz="1500" dirty="0"/>
              <a:t>Web RTC</a:t>
            </a:r>
          </a:p>
          <a:p>
            <a:pPr lvl="1">
              <a:spcBef>
                <a:spcPts val="600"/>
              </a:spcBef>
            </a:pPr>
            <a:r>
              <a:rPr lang="en-US" sz="1500" dirty="0"/>
              <a:t>Software Licenses</a:t>
            </a:r>
          </a:p>
          <a:p>
            <a:pPr lvl="1">
              <a:spcBef>
                <a:spcPts val="600"/>
              </a:spcBef>
            </a:pPr>
            <a:r>
              <a:rPr lang="en-US" sz="1500" dirty="0"/>
              <a:t>Git Deployment using Branches</a:t>
            </a:r>
          </a:p>
          <a:p>
            <a:pPr lvl="1">
              <a:spcBef>
                <a:spcPts val="600"/>
              </a:spcBef>
            </a:pPr>
            <a:r>
              <a:rPr lang="en-US" sz="1500" dirty="0"/>
              <a:t>Screen Recording and Video Creation</a:t>
            </a:r>
            <a:endParaRPr lang="en-US" sz="2300" dirty="0"/>
          </a:p>
          <a:p>
            <a:pPr marL="457200" indent="-457200">
              <a:spcBef>
                <a:spcPts val="600"/>
              </a:spcBef>
              <a:buFont typeface="+mj-lt"/>
              <a:buAutoNum type="arabicPeriod"/>
            </a:pPr>
            <a:endParaRPr lang="en-US" sz="1900" dirty="0"/>
          </a:p>
          <a:p>
            <a:pPr marL="0" indent="0">
              <a:spcBef>
                <a:spcPts val="600"/>
              </a:spcBef>
              <a:buNone/>
            </a:pPr>
            <a:endParaRPr lang="en-US" sz="1900" dirty="0"/>
          </a:p>
        </p:txBody>
      </p:sp>
    </p:spTree>
    <p:extLst>
      <p:ext uri="{BB962C8B-B14F-4D97-AF65-F5344CB8AC3E}">
        <p14:creationId xmlns:p14="http://schemas.microsoft.com/office/powerpoint/2010/main" val="3162428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5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Complete midterm exam which is scheduled for Thursday, March 22 during the last 50 minutes of class</a:t>
            </a:r>
          </a:p>
          <a:p>
            <a:pPr marL="457200" indent="-457200">
              <a:spcBef>
                <a:spcPts val="600"/>
              </a:spcBef>
              <a:buFont typeface="+mj-lt"/>
              <a:buAutoNum type="arabicPeriod"/>
            </a:pPr>
            <a:r>
              <a:rPr lang="en-US" sz="1900" dirty="0"/>
              <a:t>Complete and document Sprint 5 Metrics, Retrospective, Prepare and Review Sprint 6 Stories, and be prepared for Sprint 6 Planning on Tuesday, March 27</a:t>
            </a:r>
          </a:p>
          <a:p>
            <a:pPr marL="457200" indent="-457200">
              <a:spcBef>
                <a:spcPts val="600"/>
              </a:spcBef>
              <a:buFont typeface="+mj-lt"/>
              <a:buAutoNum type="arabicPeriod"/>
            </a:pPr>
            <a:r>
              <a:rPr lang="en-US" sz="1900" dirty="0"/>
              <a:t>Complete Sprint 5 Assignment/Quiz</a:t>
            </a:r>
          </a:p>
          <a:p>
            <a:pPr marL="457200" indent="-457200">
              <a:spcBef>
                <a:spcPts val="600"/>
              </a:spcBef>
              <a:buFont typeface="+mj-lt"/>
              <a:buAutoNum type="arabicPeriod"/>
            </a:pPr>
            <a:r>
              <a:rPr lang="en-US" sz="1900" b="1" dirty="0"/>
              <a:t>Deliver Sprint 5 User Stories that will allow your team to exceed “</a:t>
            </a:r>
            <a:r>
              <a:rPr lang="en-US" sz="1900" b="1" dirty="0" err="1"/>
              <a:t>Klump</a:t>
            </a:r>
            <a:r>
              <a:rPr lang="en-US" sz="1900" b="1" dirty="0"/>
              <a:t>” product specifications by the end of Sprint 6</a:t>
            </a:r>
          </a:p>
          <a:p>
            <a:pPr marL="457200" indent="-457200">
              <a:spcBef>
                <a:spcPts val="600"/>
              </a:spcBef>
              <a:buFont typeface="+mj-lt"/>
              <a:buAutoNum type="arabicPeriod"/>
            </a:pPr>
            <a:r>
              <a:rPr lang="en-US" sz="1900" dirty="0"/>
              <a:t>Read and be prepared to discuss Chapter 9</a:t>
            </a:r>
          </a:p>
          <a:p>
            <a:pPr marL="457200" indent="-457200">
              <a:spcBef>
                <a:spcPts val="600"/>
              </a:spcBef>
              <a:buFont typeface="+mj-lt"/>
              <a:buAutoNum type="arabicPeriod"/>
            </a:pPr>
            <a:r>
              <a:rPr lang="en-US" sz="1900" dirty="0"/>
              <a:t>Prepare and Groom Sprint 6 User Stories</a:t>
            </a:r>
          </a:p>
        </p:txBody>
      </p:sp>
    </p:spTree>
    <p:extLst>
      <p:ext uri="{BB962C8B-B14F-4D97-AF65-F5344CB8AC3E}">
        <p14:creationId xmlns:p14="http://schemas.microsoft.com/office/powerpoint/2010/main" val="2898938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66689"/>
            <a:ext cx="9144000" cy="724621"/>
          </a:xfrm>
        </p:spPr>
        <p:txBody>
          <a:bodyPr>
            <a:normAutofit fontScale="90000"/>
          </a:bodyPr>
          <a:lstStyle/>
          <a:p>
            <a:r>
              <a:rPr lang="en-US" sz="4800" dirty="0"/>
              <a:t>Observation</a:t>
            </a:r>
          </a:p>
        </p:txBody>
      </p:sp>
    </p:spTree>
    <p:extLst>
      <p:ext uri="{BB962C8B-B14F-4D97-AF65-F5344CB8AC3E}">
        <p14:creationId xmlns:p14="http://schemas.microsoft.com/office/powerpoint/2010/main" val="1324275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E65D034-3F5C-4F78-A938-B36BA14E2AE2}"/>
              </a:ext>
            </a:extLst>
          </p:cNvPr>
          <p:cNvPicPr>
            <a:picLocks noChangeAspect="1"/>
          </p:cNvPicPr>
          <p:nvPr/>
        </p:nvPicPr>
        <p:blipFill>
          <a:blip r:embed="rId3"/>
          <a:stretch>
            <a:fillRect/>
          </a:stretch>
        </p:blipFill>
        <p:spPr>
          <a:xfrm>
            <a:off x="1656547" y="597778"/>
            <a:ext cx="8401773" cy="5513289"/>
          </a:xfrm>
          <a:prstGeom prst="rect">
            <a:avLst/>
          </a:prstGeom>
        </p:spPr>
      </p:pic>
      <p:sp>
        <p:nvSpPr>
          <p:cNvPr id="2" name="TextBox 1">
            <a:extLst>
              <a:ext uri="{FF2B5EF4-FFF2-40B4-BE49-F238E27FC236}">
                <a16:creationId xmlns:a16="http://schemas.microsoft.com/office/drawing/2014/main" id="{8DE33784-A5EB-4849-8A09-0CC57D71CFBC}"/>
              </a:ext>
            </a:extLst>
          </p:cNvPr>
          <p:cNvSpPr txBox="1"/>
          <p:nvPr/>
        </p:nvSpPr>
        <p:spPr>
          <a:xfrm>
            <a:off x="10799196" y="1675865"/>
            <a:ext cx="583814" cy="369332"/>
          </a:xfrm>
          <a:prstGeom prst="rect">
            <a:avLst/>
          </a:prstGeom>
          <a:noFill/>
          <a:ln w="25400">
            <a:solidFill>
              <a:schemeClr val="tx1"/>
            </a:solidFill>
          </a:ln>
        </p:spPr>
        <p:txBody>
          <a:bodyPr wrap="none" rtlCol="0">
            <a:spAutoFit/>
          </a:bodyPr>
          <a:lstStyle/>
          <a:p>
            <a:pPr algn="ctr"/>
            <a:r>
              <a:rPr lang="en-US" dirty="0"/>
              <a:t>40%</a:t>
            </a:r>
          </a:p>
        </p:txBody>
      </p:sp>
      <p:sp>
        <p:nvSpPr>
          <p:cNvPr id="4" name="TextBox 3">
            <a:extLst>
              <a:ext uri="{FF2B5EF4-FFF2-40B4-BE49-F238E27FC236}">
                <a16:creationId xmlns:a16="http://schemas.microsoft.com/office/drawing/2014/main" id="{E4272E07-F4BC-4B6F-891C-323D887E245E}"/>
              </a:ext>
            </a:extLst>
          </p:cNvPr>
          <p:cNvSpPr txBox="1"/>
          <p:nvPr/>
        </p:nvSpPr>
        <p:spPr>
          <a:xfrm>
            <a:off x="10807147" y="4443472"/>
            <a:ext cx="583814" cy="369332"/>
          </a:xfrm>
          <a:prstGeom prst="rect">
            <a:avLst/>
          </a:prstGeom>
          <a:noFill/>
          <a:ln w="25400">
            <a:solidFill>
              <a:schemeClr val="tx1"/>
            </a:solidFill>
          </a:ln>
        </p:spPr>
        <p:txBody>
          <a:bodyPr wrap="none" rtlCol="0">
            <a:spAutoFit/>
          </a:bodyPr>
          <a:lstStyle/>
          <a:p>
            <a:pPr algn="ctr"/>
            <a:r>
              <a:rPr lang="en-US" dirty="0"/>
              <a:t>60%</a:t>
            </a:r>
          </a:p>
        </p:txBody>
      </p:sp>
      <p:cxnSp>
        <p:nvCxnSpPr>
          <p:cNvPr id="7" name="Straight Connector 6">
            <a:extLst>
              <a:ext uri="{FF2B5EF4-FFF2-40B4-BE49-F238E27FC236}">
                <a16:creationId xmlns:a16="http://schemas.microsoft.com/office/drawing/2014/main" id="{E3D49F21-9E3F-4A57-9219-2E1E2A8D7FE0}"/>
              </a:ext>
            </a:extLst>
          </p:cNvPr>
          <p:cNvCxnSpPr>
            <a:cxnSpLocks/>
          </p:cNvCxnSpPr>
          <p:nvPr/>
        </p:nvCxnSpPr>
        <p:spPr>
          <a:xfrm>
            <a:off x="1041149" y="3329591"/>
            <a:ext cx="92798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0A5F8A-7731-48F4-BA74-B23C2CFA65B0}"/>
              </a:ext>
            </a:extLst>
          </p:cNvPr>
          <p:cNvSpPr txBox="1"/>
          <p:nvPr/>
        </p:nvSpPr>
        <p:spPr>
          <a:xfrm>
            <a:off x="10858944" y="1742000"/>
            <a:ext cx="583814" cy="369332"/>
          </a:xfrm>
          <a:prstGeom prst="rect">
            <a:avLst/>
          </a:prstGeom>
          <a:solidFill>
            <a:schemeClr val="bg1"/>
          </a:solidFill>
          <a:ln w="25400">
            <a:solidFill>
              <a:schemeClr val="tx1"/>
            </a:solidFill>
          </a:ln>
        </p:spPr>
        <p:txBody>
          <a:bodyPr wrap="none" rtlCol="0">
            <a:spAutoFit/>
          </a:bodyPr>
          <a:lstStyle/>
          <a:p>
            <a:pPr algn="ctr"/>
            <a:r>
              <a:rPr lang="en-US" dirty="0"/>
              <a:t>50%</a:t>
            </a:r>
          </a:p>
        </p:txBody>
      </p:sp>
      <p:sp>
        <p:nvSpPr>
          <p:cNvPr id="14" name="TextBox 13">
            <a:extLst>
              <a:ext uri="{FF2B5EF4-FFF2-40B4-BE49-F238E27FC236}">
                <a16:creationId xmlns:a16="http://schemas.microsoft.com/office/drawing/2014/main" id="{2F0003F1-0C4E-4A29-9C46-42648AA8105A}"/>
              </a:ext>
            </a:extLst>
          </p:cNvPr>
          <p:cNvSpPr txBox="1"/>
          <p:nvPr/>
        </p:nvSpPr>
        <p:spPr>
          <a:xfrm>
            <a:off x="10858944" y="4509607"/>
            <a:ext cx="583814" cy="369332"/>
          </a:xfrm>
          <a:prstGeom prst="rect">
            <a:avLst/>
          </a:prstGeom>
          <a:solidFill>
            <a:schemeClr val="bg1"/>
          </a:solidFill>
          <a:ln w="25400">
            <a:solidFill>
              <a:schemeClr val="tx1"/>
            </a:solidFill>
          </a:ln>
        </p:spPr>
        <p:txBody>
          <a:bodyPr wrap="none" rtlCol="0">
            <a:spAutoFit/>
          </a:bodyPr>
          <a:lstStyle/>
          <a:p>
            <a:pPr algn="ctr"/>
            <a:r>
              <a:rPr lang="en-US" dirty="0"/>
              <a:t>50%</a:t>
            </a:r>
          </a:p>
        </p:txBody>
      </p:sp>
    </p:spTree>
    <p:extLst>
      <p:ext uri="{BB962C8B-B14F-4D97-AF65-F5344CB8AC3E}">
        <p14:creationId xmlns:p14="http://schemas.microsoft.com/office/powerpoint/2010/main" val="246374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E33784-A5EB-4849-8A09-0CC57D71CFBC}"/>
              </a:ext>
            </a:extLst>
          </p:cNvPr>
          <p:cNvSpPr txBox="1"/>
          <p:nvPr/>
        </p:nvSpPr>
        <p:spPr>
          <a:xfrm>
            <a:off x="10799196" y="2210463"/>
            <a:ext cx="583814" cy="369332"/>
          </a:xfrm>
          <a:prstGeom prst="rect">
            <a:avLst/>
          </a:prstGeom>
          <a:noFill/>
          <a:ln w="25400">
            <a:solidFill>
              <a:schemeClr val="tx1"/>
            </a:solidFill>
          </a:ln>
        </p:spPr>
        <p:txBody>
          <a:bodyPr wrap="none" rtlCol="0">
            <a:spAutoFit/>
          </a:bodyPr>
          <a:lstStyle/>
          <a:p>
            <a:pPr algn="ctr"/>
            <a:r>
              <a:rPr lang="en-US" dirty="0"/>
              <a:t>15%</a:t>
            </a:r>
          </a:p>
        </p:txBody>
      </p:sp>
      <p:sp>
        <p:nvSpPr>
          <p:cNvPr id="4" name="TextBox 3">
            <a:extLst>
              <a:ext uri="{FF2B5EF4-FFF2-40B4-BE49-F238E27FC236}">
                <a16:creationId xmlns:a16="http://schemas.microsoft.com/office/drawing/2014/main" id="{E4272E07-F4BC-4B6F-891C-323D887E245E}"/>
              </a:ext>
            </a:extLst>
          </p:cNvPr>
          <p:cNvSpPr txBox="1"/>
          <p:nvPr/>
        </p:nvSpPr>
        <p:spPr>
          <a:xfrm>
            <a:off x="10799196" y="5416163"/>
            <a:ext cx="583814" cy="369332"/>
          </a:xfrm>
          <a:prstGeom prst="rect">
            <a:avLst/>
          </a:prstGeom>
          <a:noFill/>
          <a:ln w="25400">
            <a:solidFill>
              <a:schemeClr val="tx1"/>
            </a:solidFill>
          </a:ln>
        </p:spPr>
        <p:txBody>
          <a:bodyPr wrap="none" rtlCol="0">
            <a:spAutoFit/>
          </a:bodyPr>
          <a:lstStyle/>
          <a:p>
            <a:pPr algn="ctr"/>
            <a:r>
              <a:rPr lang="en-US" dirty="0"/>
              <a:t>85%</a:t>
            </a:r>
          </a:p>
        </p:txBody>
      </p:sp>
    </p:spTree>
    <p:extLst>
      <p:ext uri="{BB962C8B-B14F-4D97-AF65-F5344CB8AC3E}">
        <p14:creationId xmlns:p14="http://schemas.microsoft.com/office/powerpoint/2010/main" val="4186025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6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Deliver User Stories that will complete the Klump product by exceeding specifications by the end of this Sprint… this will need to include testing and deployment to your test and production sites</a:t>
            </a:r>
          </a:p>
          <a:p>
            <a:pPr marL="457200" indent="-457200">
              <a:spcBef>
                <a:spcPts val="600"/>
              </a:spcBef>
              <a:buFont typeface="+mj-lt"/>
              <a:buAutoNum type="arabicPeriod"/>
            </a:pPr>
            <a:r>
              <a:rPr lang="en-US" sz="1900" dirty="0"/>
              <a:t>Prepare a Presentation of your Klump product implementation to be delivered by 1 or 2 team members on 12 April</a:t>
            </a:r>
          </a:p>
          <a:p>
            <a:pPr marL="457200" indent="-457200">
              <a:spcBef>
                <a:spcPts val="600"/>
              </a:spcBef>
              <a:buFont typeface="+mj-lt"/>
              <a:buAutoNum type="arabicPeriod"/>
            </a:pPr>
            <a:r>
              <a:rPr lang="en-US" sz="1900" dirty="0"/>
              <a:t>Complete Sprint 6 Assignment</a:t>
            </a:r>
          </a:p>
          <a:p>
            <a:pPr marL="457200" indent="-457200">
              <a:spcBef>
                <a:spcPts val="600"/>
              </a:spcBef>
              <a:buFont typeface="+mj-lt"/>
              <a:buAutoNum type="arabicPeriod"/>
            </a:pPr>
            <a:r>
              <a:rPr lang="en-US" sz="1900" dirty="0"/>
              <a:t>Prepare a Demo of your team’s Stories and Story management method to be delivered by 1 or 2 team members on 10 April</a:t>
            </a:r>
          </a:p>
          <a:p>
            <a:pPr marL="0" indent="0">
              <a:spcBef>
                <a:spcPts val="600"/>
              </a:spcBef>
              <a:buNone/>
            </a:pPr>
            <a:endParaRPr lang="en-US" sz="2000" dirty="0"/>
          </a:p>
        </p:txBody>
      </p:sp>
    </p:spTree>
    <p:extLst>
      <p:ext uri="{BB962C8B-B14F-4D97-AF65-F5344CB8AC3E}">
        <p14:creationId xmlns:p14="http://schemas.microsoft.com/office/powerpoint/2010/main" val="3445045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7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lnSpcReduction="10000"/>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Complete Sprint 7 Assignment</a:t>
            </a:r>
          </a:p>
          <a:p>
            <a:pPr marL="457200" indent="-457200">
              <a:spcBef>
                <a:spcPts val="600"/>
              </a:spcBef>
              <a:buFont typeface="+mj-lt"/>
              <a:buAutoNum type="arabicPeriod"/>
            </a:pPr>
            <a:r>
              <a:rPr lang="en-US" sz="1900" dirty="0"/>
              <a:t>Read and be prepared to discuss Chapter 10</a:t>
            </a:r>
          </a:p>
          <a:p>
            <a:pPr marL="457200" indent="-457200">
              <a:spcBef>
                <a:spcPts val="600"/>
              </a:spcBef>
              <a:buFont typeface="+mj-lt"/>
              <a:buAutoNum type="arabicPeriod"/>
            </a:pPr>
            <a:r>
              <a:rPr lang="en-US" sz="1900" dirty="0"/>
              <a:t>Create User Stories that will deliver a Klump </a:t>
            </a:r>
            <a:r>
              <a:rPr lang="en-US" sz="1900" u="sng" dirty="0"/>
              <a:t>tutorial</a:t>
            </a:r>
            <a:r>
              <a:rPr lang="en-US" sz="1900" dirty="0"/>
              <a:t> based on your team’s Klump implementation. Requirements include:</a:t>
            </a:r>
          </a:p>
          <a:p>
            <a:pPr lvl="1">
              <a:spcBef>
                <a:spcPts val="600"/>
              </a:spcBef>
            </a:pPr>
            <a:r>
              <a:rPr lang="en-US" sz="1500" dirty="0"/>
              <a:t>Allow a future team should be able to effectively install the product on Azure and make a minor enhancement to your product in less than </a:t>
            </a:r>
            <a:r>
              <a:rPr lang="en-US" sz="1500" u="sng" dirty="0"/>
              <a:t>one hour</a:t>
            </a:r>
            <a:r>
              <a:rPr lang="en-US" sz="1500" dirty="0"/>
              <a:t> by following the tutorial</a:t>
            </a:r>
          </a:p>
          <a:p>
            <a:pPr lvl="1">
              <a:spcBef>
                <a:spcPts val="600"/>
              </a:spcBef>
            </a:pPr>
            <a:r>
              <a:rPr lang="en-US" sz="1500" dirty="0"/>
              <a:t>Include a single zip file named klump-sp18-[your-team-name].zip with all product assets submitted on a USB drive that will be provided to your team  </a:t>
            </a:r>
          </a:p>
          <a:p>
            <a:pPr lvl="1">
              <a:spcBef>
                <a:spcPts val="600"/>
              </a:spcBef>
            </a:pPr>
            <a:r>
              <a:rPr lang="en-US" sz="1500" dirty="0"/>
              <a:t>Include an appropriate license file</a:t>
            </a:r>
          </a:p>
          <a:p>
            <a:pPr lvl="1">
              <a:spcBef>
                <a:spcPts val="600"/>
              </a:spcBef>
            </a:pPr>
            <a:r>
              <a:rPr lang="en-US" sz="1500" dirty="0"/>
              <a:t>Include a Readme.txt or Readme.md file in the root folder of the zip file that represents the starting point for the tutorial</a:t>
            </a:r>
          </a:p>
          <a:p>
            <a:pPr lvl="1">
              <a:spcBef>
                <a:spcPts val="600"/>
              </a:spcBef>
            </a:pPr>
            <a:r>
              <a:rPr lang="en-US" sz="1500" dirty="0"/>
              <a:t>Assume or require only prerequisites that the tutorial participant should have an MS Azure account and knowledge equivalent to taking this software development class</a:t>
            </a:r>
          </a:p>
          <a:p>
            <a:pPr marL="457200" indent="-457200">
              <a:spcBef>
                <a:spcPts val="600"/>
              </a:spcBef>
              <a:buFont typeface="+mj-lt"/>
              <a:buAutoNum type="arabicPeriod"/>
            </a:pPr>
            <a:r>
              <a:rPr lang="en-US" sz="1900" dirty="0"/>
              <a:t>Deliver the above tutorial by completing the user stories</a:t>
            </a:r>
          </a:p>
          <a:p>
            <a:pPr marL="457200" indent="-457200">
              <a:spcBef>
                <a:spcPts val="600"/>
              </a:spcBef>
              <a:buFont typeface="+mj-lt"/>
              <a:buAutoNum type="arabicPeriod"/>
            </a:pPr>
            <a:r>
              <a:rPr lang="en-US" sz="1900" dirty="0"/>
              <a:t>Prepare a </a:t>
            </a:r>
            <a:r>
              <a:rPr lang="en-US" sz="1900" u="sng" dirty="0"/>
              <a:t>video recording</a:t>
            </a:r>
            <a:r>
              <a:rPr lang="en-US" sz="1900" dirty="0"/>
              <a:t>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1900" dirty="0"/>
              <a:t>Prepare for Sprint 8 by creating a proposal for a final project… the final should include at least two teams working together </a:t>
            </a:r>
          </a:p>
        </p:txBody>
      </p:sp>
    </p:spTree>
    <p:extLst>
      <p:ext uri="{BB962C8B-B14F-4D97-AF65-F5344CB8AC3E}">
        <p14:creationId xmlns:p14="http://schemas.microsoft.com/office/powerpoint/2010/main" val="2220100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Final Project Presentations Schedule for Thursday, May 3</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endParaRPr lang="en-US" sz="2000" u="sng" dirty="0"/>
          </a:p>
          <a:p>
            <a:pPr marL="457200" lvl="1" indent="0">
              <a:spcBef>
                <a:spcPts val="1200"/>
              </a:spcBef>
              <a:buNone/>
            </a:pPr>
            <a:r>
              <a:rPr lang="en-US" sz="2000" u="sng" dirty="0"/>
              <a:t>Klump Speak</a:t>
            </a:r>
            <a:endParaRPr lang="en-US" sz="2000" dirty="0"/>
          </a:p>
          <a:p>
            <a:pPr marL="457200" lvl="1" indent="0">
              <a:spcBef>
                <a:spcPts val="1200"/>
              </a:spcBef>
              <a:buNone/>
            </a:pPr>
            <a:endParaRPr lang="en-US" sz="2000" u="sng" dirty="0"/>
          </a:p>
          <a:p>
            <a:pPr marL="457200" lvl="1" indent="0">
              <a:spcBef>
                <a:spcPts val="1200"/>
              </a:spcBef>
              <a:buNone/>
            </a:pPr>
            <a:r>
              <a:rPr lang="en-US" sz="2000" u="sng" dirty="0"/>
              <a:t>Image Filter Program (IFP)</a:t>
            </a:r>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a:p>
            <a:pPr marL="457200" lvl="1" indent="0">
              <a:spcBef>
                <a:spcPts val="1200"/>
              </a:spcBef>
              <a:buNone/>
            </a:pPr>
            <a:endParaRPr lang="en-US" sz="2000" u="sng" dirty="0"/>
          </a:p>
        </p:txBody>
      </p:sp>
    </p:spTree>
    <p:extLst>
      <p:ext uri="{BB962C8B-B14F-4D97-AF65-F5344CB8AC3E}">
        <p14:creationId xmlns:p14="http://schemas.microsoft.com/office/powerpoint/2010/main" val="262387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356" y="2719387"/>
            <a:ext cx="9539287" cy="1419225"/>
          </a:xfrm>
        </p:spPr>
        <p:txBody>
          <a:bodyPr>
            <a:normAutofit/>
          </a:bodyPr>
          <a:lstStyle/>
          <a:p>
            <a:r>
              <a:rPr lang="en-US" sz="4400" dirty="0"/>
              <a:t>Demos and/or Presentations</a:t>
            </a:r>
          </a:p>
        </p:txBody>
      </p:sp>
    </p:spTree>
    <p:extLst>
      <p:ext uri="{BB962C8B-B14F-4D97-AF65-F5344CB8AC3E}">
        <p14:creationId xmlns:p14="http://schemas.microsoft.com/office/powerpoint/2010/main" val="3755939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Study Guide – Exam 2</a:t>
            </a:r>
          </a:p>
        </p:txBody>
      </p:sp>
    </p:spTree>
    <p:extLst>
      <p:ext uri="{BB962C8B-B14F-4D97-AF65-F5344CB8AC3E}">
        <p14:creationId xmlns:p14="http://schemas.microsoft.com/office/powerpoint/2010/main" val="1213047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62197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Demos, Presentations, and Roles Review</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9" y="4457699"/>
            <a:ext cx="10515600" cy="2306949"/>
          </a:xfrm>
        </p:spPr>
        <p:txBody>
          <a:bodyPr>
            <a:normAutofit/>
          </a:bodyPr>
          <a:lstStyle/>
          <a:p>
            <a:pPr marL="457200" indent="-457200">
              <a:spcBef>
                <a:spcPts val="600"/>
              </a:spcBef>
              <a:buFont typeface="+mj-lt"/>
              <a:buAutoNum type="arabicPeriod"/>
            </a:pPr>
            <a:r>
              <a:rPr lang="en-US" sz="1900" dirty="0"/>
              <a:t>Going forward, complete your Demo or Presentation assignment </a:t>
            </a:r>
            <a:r>
              <a:rPr lang="en-US" sz="1900" u="sng" dirty="0"/>
              <a:t>before</a:t>
            </a:r>
            <a:r>
              <a:rPr lang="en-US" sz="1900" dirty="0"/>
              <a:t> you deliver you Demo or Presentation… those demoing and presenting today have until tomorrow evening to complete</a:t>
            </a:r>
          </a:p>
          <a:p>
            <a:pPr marL="457200" indent="-457200">
              <a:spcBef>
                <a:spcPts val="600"/>
              </a:spcBef>
              <a:buFont typeface="+mj-lt"/>
              <a:buAutoNum type="arabicPeriod"/>
            </a:pPr>
            <a:r>
              <a:rPr lang="en-US" sz="1900" dirty="0"/>
              <a:t>At the start of Sprint 8, I will be marking all incomplete Demo, Presentation, and Roles assignments zero (0) to help us make sure that we complete them all… I will grade them normally once the are submitted</a:t>
            </a:r>
          </a:p>
          <a:p>
            <a:pPr marL="457200" indent="-457200">
              <a:spcBef>
                <a:spcPts val="600"/>
              </a:spcBef>
              <a:buFont typeface="+mj-lt"/>
              <a:buAutoNum type="arabicPeriod"/>
            </a:pPr>
            <a:r>
              <a:rPr lang="en-US" sz="1900" dirty="0"/>
              <a:t>Note that at the end of our last class session they will actually be zeros</a:t>
            </a:r>
          </a:p>
          <a:p>
            <a:pPr marL="457200" indent="-457200">
              <a:spcBef>
                <a:spcPts val="600"/>
              </a:spcBef>
              <a:buFont typeface="+mj-lt"/>
              <a:buAutoNum type="arabicPeriod"/>
            </a:pPr>
            <a:endParaRPr lang="en-US" sz="1900" dirty="0">
              <a:solidFill>
                <a:schemeClr val="bg1">
                  <a:lumMod val="75000"/>
                </a:schemeClr>
              </a:solidFill>
            </a:endParaRPr>
          </a:p>
        </p:txBody>
      </p:sp>
      <p:pic>
        <p:nvPicPr>
          <p:cNvPr id="7" name="Picture 6">
            <a:extLst>
              <a:ext uri="{FF2B5EF4-FFF2-40B4-BE49-F238E27FC236}">
                <a16:creationId xmlns:a16="http://schemas.microsoft.com/office/drawing/2014/main" id="{B827A8C0-5C8A-4F72-9901-A2A2DCF551CB}"/>
              </a:ext>
            </a:extLst>
          </p:cNvPr>
          <p:cNvPicPr>
            <a:picLocks noChangeAspect="1"/>
          </p:cNvPicPr>
          <p:nvPr/>
        </p:nvPicPr>
        <p:blipFill>
          <a:blip r:embed="rId3"/>
          <a:stretch>
            <a:fillRect/>
          </a:stretch>
        </p:blipFill>
        <p:spPr>
          <a:xfrm>
            <a:off x="2907505" y="1298100"/>
            <a:ext cx="6376985" cy="3058476"/>
          </a:xfrm>
          <a:prstGeom prst="rect">
            <a:avLst/>
          </a:prstGeom>
          <a:ln w="12700">
            <a:solidFill>
              <a:schemeClr val="tx1"/>
            </a:solidFill>
          </a:ln>
        </p:spPr>
      </p:pic>
    </p:spTree>
    <p:extLst>
      <p:ext uri="{BB962C8B-B14F-4D97-AF65-F5344CB8AC3E}">
        <p14:creationId xmlns:p14="http://schemas.microsoft.com/office/powerpoint/2010/main" val="285083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356" y="2719387"/>
            <a:ext cx="9539287" cy="1419225"/>
          </a:xfrm>
        </p:spPr>
        <p:txBody>
          <a:bodyPr>
            <a:normAutofit/>
          </a:bodyPr>
          <a:lstStyle/>
          <a:p>
            <a:r>
              <a:rPr lang="en-US" sz="4400" dirty="0"/>
              <a:t>Assignment 8 and </a:t>
            </a:r>
            <a:br>
              <a:rPr lang="en-US" sz="4400" dirty="0"/>
            </a:br>
            <a:r>
              <a:rPr lang="en-US" sz="4400" dirty="0"/>
              <a:t>DB 8 </a:t>
            </a:r>
            <a:r>
              <a:rPr lang="en-US" sz="4400" u="sng" dirty="0"/>
              <a:t>due Thursday at 9am </a:t>
            </a:r>
          </a:p>
        </p:txBody>
      </p:sp>
    </p:spTree>
    <p:extLst>
      <p:ext uri="{BB962C8B-B14F-4D97-AF65-F5344CB8AC3E}">
        <p14:creationId xmlns:p14="http://schemas.microsoft.com/office/powerpoint/2010/main" val="335758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1122365"/>
            <a:ext cx="9539287" cy="3273423"/>
          </a:xfrm>
        </p:spPr>
        <p:txBody>
          <a:bodyPr>
            <a:normAutofit/>
          </a:bodyPr>
          <a:lstStyle/>
          <a:p>
            <a:r>
              <a:rPr lang="en-US" sz="4400" dirty="0"/>
              <a:t>Lab: Portfolio, Program, Scrum Teams</a:t>
            </a:r>
            <a:br>
              <a:rPr lang="en-US" sz="4400" dirty="0"/>
            </a:br>
            <a:r>
              <a:rPr lang="en-US" sz="4400" dirty="0"/>
              <a:t>… working on Final Projects </a:t>
            </a:r>
          </a:p>
        </p:txBody>
      </p:sp>
    </p:spTree>
    <p:extLst>
      <p:ext uri="{BB962C8B-B14F-4D97-AF65-F5344CB8AC3E}">
        <p14:creationId xmlns:p14="http://schemas.microsoft.com/office/powerpoint/2010/main" val="173489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ms.businesswire.com/media/20130805005402/en/377993/5/SAFeBigPicChart.jpg?download=1">
            <a:extLst>
              <a:ext uri="{FF2B5EF4-FFF2-40B4-BE49-F238E27FC236}">
                <a16:creationId xmlns:a16="http://schemas.microsoft.com/office/drawing/2014/main" id="{C6378BA9-E201-48D6-9617-C429158A8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0"/>
            <a:ext cx="887571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272E07-F4BC-4B6F-891C-323D887E245E}"/>
              </a:ext>
            </a:extLst>
          </p:cNvPr>
          <p:cNvSpPr txBox="1"/>
          <p:nvPr/>
        </p:nvSpPr>
        <p:spPr>
          <a:xfrm>
            <a:off x="10799196" y="5416163"/>
            <a:ext cx="583814" cy="369332"/>
          </a:xfrm>
          <a:prstGeom prst="rect">
            <a:avLst/>
          </a:prstGeom>
          <a:noFill/>
          <a:ln w="25400">
            <a:solidFill>
              <a:schemeClr val="tx1"/>
            </a:solidFill>
          </a:ln>
        </p:spPr>
        <p:txBody>
          <a:bodyPr wrap="none" rtlCol="0">
            <a:spAutoFit/>
          </a:bodyPr>
          <a:lstStyle/>
          <a:p>
            <a:pPr algn="ctr"/>
            <a:r>
              <a:rPr lang="en-US" dirty="0"/>
              <a:t>85%</a:t>
            </a:r>
          </a:p>
        </p:txBody>
      </p:sp>
      <p:sp>
        <p:nvSpPr>
          <p:cNvPr id="5" name="TextBox 4">
            <a:extLst>
              <a:ext uri="{FF2B5EF4-FFF2-40B4-BE49-F238E27FC236}">
                <a16:creationId xmlns:a16="http://schemas.microsoft.com/office/drawing/2014/main" id="{DD08B799-724F-4F25-B2E2-8262EF8B3FC3}"/>
              </a:ext>
            </a:extLst>
          </p:cNvPr>
          <p:cNvSpPr txBox="1"/>
          <p:nvPr/>
        </p:nvSpPr>
        <p:spPr>
          <a:xfrm>
            <a:off x="10857706" y="1395284"/>
            <a:ext cx="466794" cy="369332"/>
          </a:xfrm>
          <a:prstGeom prst="rect">
            <a:avLst/>
          </a:prstGeom>
          <a:noFill/>
          <a:ln w="25400">
            <a:solidFill>
              <a:schemeClr val="tx1"/>
            </a:solidFill>
          </a:ln>
        </p:spPr>
        <p:txBody>
          <a:bodyPr wrap="none" rtlCol="0">
            <a:spAutoFit/>
          </a:bodyPr>
          <a:lstStyle/>
          <a:p>
            <a:pPr algn="ctr"/>
            <a:r>
              <a:rPr lang="en-US" dirty="0"/>
              <a:t>5%</a:t>
            </a:r>
          </a:p>
        </p:txBody>
      </p:sp>
      <p:sp>
        <p:nvSpPr>
          <p:cNvPr id="6" name="TextBox 5">
            <a:extLst>
              <a:ext uri="{FF2B5EF4-FFF2-40B4-BE49-F238E27FC236}">
                <a16:creationId xmlns:a16="http://schemas.microsoft.com/office/drawing/2014/main" id="{4E3B269C-D493-4F4C-B517-15F5E2C0D0B1}"/>
              </a:ext>
            </a:extLst>
          </p:cNvPr>
          <p:cNvSpPr txBox="1"/>
          <p:nvPr/>
        </p:nvSpPr>
        <p:spPr>
          <a:xfrm>
            <a:off x="10799196" y="3244334"/>
            <a:ext cx="583814" cy="369332"/>
          </a:xfrm>
          <a:prstGeom prst="rect">
            <a:avLst/>
          </a:prstGeom>
          <a:noFill/>
          <a:ln w="25400">
            <a:solidFill>
              <a:schemeClr val="tx1"/>
            </a:solidFill>
          </a:ln>
        </p:spPr>
        <p:txBody>
          <a:bodyPr wrap="none" rtlCol="0">
            <a:spAutoFit/>
          </a:bodyPr>
          <a:lstStyle/>
          <a:p>
            <a:pPr algn="ctr"/>
            <a:r>
              <a:rPr lang="en-US" dirty="0"/>
              <a:t>10%</a:t>
            </a:r>
          </a:p>
        </p:txBody>
      </p:sp>
    </p:spTree>
    <p:extLst>
      <p:ext uri="{BB962C8B-B14F-4D97-AF65-F5344CB8AC3E}">
        <p14:creationId xmlns:p14="http://schemas.microsoft.com/office/powerpoint/2010/main" val="424616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3796</TotalTime>
  <Words>5641</Words>
  <Application>Microsoft Office PowerPoint</Application>
  <PresentationFormat>Widescreen</PresentationFormat>
  <Paragraphs>530</Paragraphs>
  <Slides>51</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Wingdings</vt:lpstr>
      <vt:lpstr>Office Theme</vt:lpstr>
      <vt:lpstr>Software Engineering Session: Sprint 8 Session 3 Instructor: Eric Pogue</vt:lpstr>
      <vt:lpstr>Sprint 8 Roles and Schedule</vt:lpstr>
      <vt:lpstr>Scrum-of-Scrums Report-out</vt:lpstr>
      <vt:lpstr>Final Project Presentations Schedule for Thursday, May 3</vt:lpstr>
      <vt:lpstr>Demos and/or Presentations</vt:lpstr>
      <vt:lpstr>Demos, Presentations, and Roles Review</vt:lpstr>
      <vt:lpstr>Assignment 8 and  DB 8 due Thursday at 9am </vt:lpstr>
      <vt:lpstr>Lab: Portfolio, Program, Scrum Teams … working on Final Projects </vt:lpstr>
      <vt:lpstr>PowerPoint Presentation</vt:lpstr>
      <vt:lpstr>PowerPoint Presentation</vt:lpstr>
      <vt:lpstr>PowerPoint Presentation</vt:lpstr>
      <vt:lpstr>PowerPoint Presentation</vt:lpstr>
      <vt:lpstr>Program Backlog</vt:lpstr>
      <vt:lpstr>Backup Slides for Study Guide</vt:lpstr>
      <vt:lpstr>Study Guide – Exam 2</vt:lpstr>
      <vt:lpstr>Exam 2</vt:lpstr>
      <vt:lpstr>Study Guide and Course Review – Part 1</vt:lpstr>
      <vt:lpstr>Week 1</vt:lpstr>
      <vt:lpstr>People, Process,  and Technology  </vt:lpstr>
      <vt:lpstr>…And the Virtuous Triangle </vt:lpstr>
      <vt:lpstr>Agile Manifesto (February 2001)</vt:lpstr>
      <vt:lpstr>Assignment</vt:lpstr>
      <vt:lpstr>Assignment</vt:lpstr>
      <vt:lpstr>Week 2</vt:lpstr>
      <vt:lpstr>Assignment (for a full week instead if one class period)</vt:lpstr>
      <vt:lpstr>Scrum &amp; Scrum Roles</vt:lpstr>
      <vt:lpstr>Sprint 2</vt:lpstr>
      <vt:lpstr>Sprint 2 Product Backlog… page 1 of 2</vt:lpstr>
      <vt:lpstr>Sprint 2 Product Backlog… page 2 of 2</vt:lpstr>
      <vt:lpstr>Sprint 3</vt:lpstr>
      <vt:lpstr>PowerPoint Presentation</vt:lpstr>
      <vt:lpstr>Standup for Sprint 3 Product Backlog</vt:lpstr>
      <vt:lpstr>JavaScript Basics (Chp. 6) </vt:lpstr>
      <vt:lpstr>JavaScript Basics (Plus) </vt:lpstr>
      <vt:lpstr>PowerPoint Presentation</vt:lpstr>
      <vt:lpstr>Sprint 4</vt:lpstr>
      <vt:lpstr>Sprint 4 Product Backlog</vt:lpstr>
      <vt:lpstr>Scaled Agile Roles</vt:lpstr>
      <vt:lpstr>Software Testing Overview</vt:lpstr>
      <vt:lpstr>Software Testing “Truths”</vt:lpstr>
      <vt:lpstr>Team the “Klump” Product</vt:lpstr>
      <vt:lpstr>Study Guide and Course Review – Part 2</vt:lpstr>
      <vt:lpstr>Sprint 5 Product Backlog</vt:lpstr>
      <vt:lpstr>Observation</vt:lpstr>
      <vt:lpstr>PowerPoint Presentation</vt:lpstr>
      <vt:lpstr>PowerPoint Presentation</vt:lpstr>
      <vt:lpstr>Sprint 6 Product Backlog</vt:lpstr>
      <vt:lpstr>Sprint 7 Product Backlog</vt:lpstr>
      <vt:lpstr>Final Project Presentations Schedule for Thursday, May 3</vt:lpstr>
      <vt:lpstr>Study Guide – Exam 2</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Pogue, Eric</cp:lastModifiedBy>
  <cp:revision>327</cp:revision>
  <cp:lastPrinted>2018-04-26T13:22:42Z</cp:lastPrinted>
  <dcterms:created xsi:type="dcterms:W3CDTF">2017-08-24T13:36:27Z</dcterms:created>
  <dcterms:modified xsi:type="dcterms:W3CDTF">2018-05-01T17:47:50Z</dcterms:modified>
</cp:coreProperties>
</file>