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452" r:id="rId3"/>
    <p:sldId id="457" r:id="rId4"/>
    <p:sldId id="470" r:id="rId5"/>
    <p:sldId id="329" r:id="rId6"/>
    <p:sldId id="458" r:id="rId7"/>
    <p:sldId id="421" r:id="rId8"/>
    <p:sldId id="467" r:id="rId9"/>
    <p:sldId id="425" r:id="rId10"/>
    <p:sldId id="391" r:id="rId11"/>
    <p:sldId id="396" r:id="rId12"/>
    <p:sldId id="392" r:id="rId13"/>
    <p:sldId id="393" r:id="rId14"/>
    <p:sldId id="394" r:id="rId15"/>
    <p:sldId id="395" r:id="rId16"/>
    <p:sldId id="398" r:id="rId17"/>
    <p:sldId id="397" r:id="rId18"/>
    <p:sldId id="401" r:id="rId19"/>
    <p:sldId id="419" r:id="rId20"/>
    <p:sldId id="399" r:id="rId21"/>
    <p:sldId id="402" r:id="rId22"/>
    <p:sldId id="403" r:id="rId23"/>
    <p:sldId id="404" r:id="rId24"/>
    <p:sldId id="459" r:id="rId25"/>
    <p:sldId id="412" r:id="rId26"/>
    <p:sldId id="408" r:id="rId27"/>
    <p:sldId id="410" r:id="rId28"/>
    <p:sldId id="411" r:id="rId29"/>
    <p:sldId id="413" r:id="rId30"/>
    <p:sldId id="414" r:id="rId31"/>
    <p:sldId id="418" r:id="rId32"/>
    <p:sldId id="460" r:id="rId33"/>
    <p:sldId id="422" r:id="rId34"/>
    <p:sldId id="420" r:id="rId35"/>
    <p:sldId id="461" r:id="rId36"/>
    <p:sldId id="389" r:id="rId37"/>
    <p:sldId id="462" r:id="rId38"/>
    <p:sldId id="463" r:id="rId39"/>
    <p:sldId id="464" r:id="rId40"/>
    <p:sldId id="465" r:id="rId41"/>
    <p:sldId id="430" r:id="rId42"/>
    <p:sldId id="473" r:id="rId43"/>
    <p:sldId id="468" r:id="rId44"/>
    <p:sldId id="471" r:id="rId45"/>
    <p:sldId id="472" r:id="rId46"/>
    <p:sldId id="469" r:id="rId4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365" autoAdjust="0"/>
  </p:normalViewPr>
  <p:slideViewPr>
    <p:cSldViewPr snapToGrid="0">
      <p:cViewPr varScale="1">
        <p:scale>
          <a:sx n="55" d="100"/>
          <a:sy n="55" d="100"/>
        </p:scale>
        <p:origin x="1122" y="7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5/3/2018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91923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1232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360895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38590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571854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517836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61272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177971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3888923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84007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B99BB9-C7F6-43B3-A122-46088ABB3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47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a:p>
        </p:txBody>
      </p:sp>
    </p:spTree>
    <p:extLst>
      <p:ext uri="{BB962C8B-B14F-4D97-AF65-F5344CB8AC3E}">
        <p14:creationId xmlns:p14="http://schemas.microsoft.com/office/powerpoint/2010/main" val="374778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3835523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414485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099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924710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30</a:t>
            </a:fld>
            <a:endParaRPr lang="en-US"/>
          </a:p>
        </p:txBody>
      </p:sp>
    </p:spTree>
    <p:extLst>
      <p:ext uri="{BB962C8B-B14F-4D97-AF65-F5344CB8AC3E}">
        <p14:creationId xmlns:p14="http://schemas.microsoft.com/office/powerpoint/2010/main" val="3469342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2254749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810757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34</a:t>
            </a:fld>
            <a:endParaRPr lang="en-US"/>
          </a:p>
        </p:txBody>
      </p:sp>
    </p:spTree>
    <p:extLst>
      <p:ext uri="{BB962C8B-B14F-4D97-AF65-F5344CB8AC3E}">
        <p14:creationId xmlns:p14="http://schemas.microsoft.com/office/powerpoint/2010/main" val="2058701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35</a:t>
            </a:fld>
            <a:endParaRPr lang="en-US"/>
          </a:p>
        </p:txBody>
      </p:sp>
    </p:spTree>
    <p:extLst>
      <p:ext uri="{BB962C8B-B14F-4D97-AF65-F5344CB8AC3E}">
        <p14:creationId xmlns:p14="http://schemas.microsoft.com/office/powerpoint/2010/main" val="405714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062362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36</a:t>
            </a:fld>
            <a:endParaRPr lang="en-US"/>
          </a:p>
        </p:txBody>
      </p:sp>
    </p:spTree>
    <p:extLst>
      <p:ext uri="{BB962C8B-B14F-4D97-AF65-F5344CB8AC3E}">
        <p14:creationId xmlns:p14="http://schemas.microsoft.com/office/powerpoint/2010/main" val="355090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Agile and Scaled Agile are very light, egalitarian, and bottom-up processes. </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3419036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encourages the promotion of whatever activities/skills a given group or individual possesses</a:t>
            </a:r>
          </a:p>
        </p:txBody>
      </p:sp>
      <p:sp>
        <p:nvSpPr>
          <p:cNvPr id="4" name="Slide Number Placeholder 3"/>
          <p:cNvSpPr>
            <a:spLocks noGrp="1"/>
          </p:cNvSpPr>
          <p:nvPr>
            <p:ph type="sldNum" sz="quarter" idx="10"/>
          </p:nvPr>
        </p:nvSpPr>
        <p:spPr/>
        <p:txBody>
          <a:bodyPr/>
          <a:lstStyle/>
          <a:p>
            <a:fld id="{23B99BB9-C7F6-43B3-A122-46088ABB36FB}" type="slidenum">
              <a:rPr lang="en-US" smtClean="0"/>
              <a:t>38</a:t>
            </a:fld>
            <a:endParaRPr lang="en-US"/>
          </a:p>
        </p:txBody>
      </p:sp>
    </p:spTree>
    <p:extLst>
      <p:ext uri="{BB962C8B-B14F-4D97-AF65-F5344CB8AC3E}">
        <p14:creationId xmlns:p14="http://schemas.microsoft.com/office/powerpoint/2010/main" val="475883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physics of getting work done help the team(s) self organize/optimize</a:t>
            </a:r>
          </a:p>
        </p:txBody>
      </p:sp>
      <p:sp>
        <p:nvSpPr>
          <p:cNvPr id="4" name="Slide Number Placeholder 3"/>
          <p:cNvSpPr>
            <a:spLocks noGrp="1"/>
          </p:cNvSpPr>
          <p:nvPr>
            <p:ph type="sldNum" sz="quarter" idx="10"/>
          </p:nvPr>
        </p:nvSpPr>
        <p:spPr/>
        <p:txBody>
          <a:bodyPr/>
          <a:lstStyle/>
          <a:p>
            <a:fld id="{23B99BB9-C7F6-43B3-A122-46088ABB36FB}" type="slidenum">
              <a:rPr lang="en-US" smtClean="0"/>
              <a:t>39</a:t>
            </a:fld>
            <a:endParaRPr lang="en-US"/>
          </a:p>
        </p:txBody>
      </p:sp>
    </p:spTree>
    <p:extLst>
      <p:ext uri="{BB962C8B-B14F-4D97-AF65-F5344CB8AC3E}">
        <p14:creationId xmlns:p14="http://schemas.microsoft.com/office/powerpoint/2010/main" val="2097040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40</a:t>
            </a:fld>
            <a:endParaRPr lang="en-US"/>
          </a:p>
        </p:txBody>
      </p:sp>
    </p:spTree>
    <p:extLst>
      <p:ext uri="{BB962C8B-B14F-4D97-AF65-F5344CB8AC3E}">
        <p14:creationId xmlns:p14="http://schemas.microsoft.com/office/powerpoint/2010/main" val="2864662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41</a:t>
            </a:fld>
            <a:endParaRPr lang="en-US"/>
          </a:p>
        </p:txBody>
      </p:sp>
    </p:spTree>
    <p:extLst>
      <p:ext uri="{BB962C8B-B14F-4D97-AF65-F5344CB8AC3E}">
        <p14:creationId xmlns:p14="http://schemas.microsoft.com/office/powerpoint/2010/main" val="3155417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42</a:t>
            </a:fld>
            <a:endParaRPr lang="en-US"/>
          </a:p>
        </p:txBody>
      </p:sp>
    </p:spTree>
    <p:extLst>
      <p:ext uri="{BB962C8B-B14F-4D97-AF65-F5344CB8AC3E}">
        <p14:creationId xmlns:p14="http://schemas.microsoft.com/office/powerpoint/2010/main" val="1603833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30897996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44</a:t>
            </a:fld>
            <a:endParaRPr lang="en-US"/>
          </a:p>
        </p:txBody>
      </p:sp>
    </p:spTree>
    <p:extLst>
      <p:ext uri="{BB962C8B-B14F-4D97-AF65-F5344CB8AC3E}">
        <p14:creationId xmlns:p14="http://schemas.microsoft.com/office/powerpoint/2010/main" val="1226866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dirty="0"/>
          </a:p>
        </p:txBody>
      </p:sp>
    </p:spTree>
    <p:extLst>
      <p:ext uri="{BB962C8B-B14F-4D97-AF65-F5344CB8AC3E}">
        <p14:creationId xmlns:p14="http://schemas.microsoft.com/office/powerpoint/2010/main" val="329092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755610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dirty="0"/>
          </a:p>
        </p:txBody>
      </p:sp>
    </p:spTree>
    <p:extLst>
      <p:ext uri="{BB962C8B-B14F-4D97-AF65-F5344CB8AC3E}">
        <p14:creationId xmlns:p14="http://schemas.microsoft.com/office/powerpoint/2010/main" val="406349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68915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25035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65034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2291997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332975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product.hubspot.com/blog/git-and-github-tutorial-for-beginners" TargetMode="External"/><Relationship Id="rId5" Type="http://schemas.openxmlformats.org/officeDocument/2006/relationships/hyperlink" Target="https://git-scm.com/" TargetMode="External"/><Relationship Id="rId4" Type="http://schemas.openxmlformats.org/officeDocument/2006/relationships/hyperlink" Target="https://docs.microsoft.com/en-us/powershell/scripting/setup/installing-windows-powershell?view=powershell-5.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nodej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p18-cpsc-44000-001.azurewebsites.net/sprint-03.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8 Session 4</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Portfolio Standup Scrum of Scrums</a:t>
            </a:r>
          </a:p>
          <a:p>
            <a:pPr lvl="1"/>
            <a:r>
              <a:rPr lang="en-US" sz="1600" dirty="0"/>
              <a:t>Klump Speak Program: Scrum of Scrums Standup with limited Report-out (blocking items only)</a:t>
            </a:r>
          </a:p>
          <a:p>
            <a:pPr lvl="1"/>
            <a:r>
              <a:rPr lang="en-US" sz="1600" dirty="0"/>
              <a:t>Image Filter Program: Scrum of Scrums Standup with limited Report-out (blocking items only)</a:t>
            </a:r>
          </a:p>
          <a:p>
            <a:pPr marL="457200" indent="-457200">
              <a:buFont typeface="+mj-lt"/>
              <a:buAutoNum type="arabicPeriod"/>
            </a:pPr>
            <a:r>
              <a:rPr lang="en-US" sz="2000" dirty="0"/>
              <a:t>Demos and/or Presentations</a:t>
            </a:r>
          </a:p>
          <a:p>
            <a:pPr marL="457200" indent="-457200">
              <a:buFont typeface="+mj-lt"/>
              <a:buAutoNum type="arabicPeriod"/>
            </a:pPr>
            <a:r>
              <a:rPr lang="en-US" sz="2000" dirty="0"/>
              <a:t>Final Project Presentations</a:t>
            </a:r>
          </a:p>
          <a:p>
            <a:pPr marL="457200" indent="-457200">
              <a:buFont typeface="+mj-lt"/>
              <a:buAutoNum type="arabicPeriod"/>
            </a:pPr>
            <a:r>
              <a:rPr lang="en-US" sz="2000" dirty="0"/>
              <a:t>Review Final Exam Study Guide</a:t>
            </a:r>
          </a:p>
          <a:p>
            <a:pPr marL="457200" indent="-457200">
              <a:buFont typeface="+mj-lt"/>
              <a:buAutoNum type="arabicPeriod"/>
            </a:pPr>
            <a:r>
              <a:rPr lang="en-US" sz="2000" dirty="0"/>
              <a:t>Lab: Working on Final Project</a:t>
            </a:r>
          </a:p>
          <a:p>
            <a:pPr marL="0" indent="0">
              <a:buNone/>
            </a:pPr>
            <a:endParaRPr lang="en-US" sz="2000" dirty="0"/>
          </a:p>
          <a:p>
            <a:pPr marL="0" indent="0">
              <a:buNone/>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Study Guide and Course Review – Part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Assignment/Quiz 1 through 4</a:t>
            </a:r>
          </a:p>
          <a:p>
            <a:pPr marL="457200" indent="-457200">
              <a:spcBef>
                <a:spcPts val="600"/>
              </a:spcBef>
              <a:buFont typeface="+mj-lt"/>
              <a:buAutoNum type="arabicPeriod"/>
            </a:pPr>
            <a:r>
              <a:rPr lang="en-US" sz="1900" dirty="0"/>
              <a:t>Chapters 1, 2, 6, 7, and 10</a:t>
            </a:r>
          </a:p>
          <a:p>
            <a:pPr marL="457200" indent="-457200">
              <a:spcBef>
                <a:spcPts val="600"/>
              </a:spcBef>
              <a:buFont typeface="+mj-lt"/>
              <a:buAutoNum type="arabicPeriod"/>
            </a:pPr>
            <a:r>
              <a:rPr lang="en-US" sz="1900" dirty="0"/>
              <a:t>Scaled Agile Framework (</a:t>
            </a:r>
            <a:r>
              <a:rPr lang="en-US" sz="1900" dirty="0" err="1"/>
              <a:t>SAFe</a:t>
            </a:r>
            <a:r>
              <a:rPr lang="en-US" sz="1900" dirty="0"/>
              <a:t>)</a:t>
            </a:r>
          </a:p>
          <a:p>
            <a:pPr marL="457200" indent="-457200">
              <a:spcBef>
                <a:spcPts val="600"/>
              </a:spcBef>
              <a:buFont typeface="+mj-lt"/>
              <a:buAutoNum type="arabicPeriod"/>
            </a:pPr>
            <a:r>
              <a:rPr lang="en-US" sz="1900" dirty="0"/>
              <a:t>Class Discussion Topics</a:t>
            </a:r>
          </a:p>
          <a:p>
            <a:pPr marL="457200" indent="-457200">
              <a:spcBef>
                <a:spcPts val="600"/>
              </a:spcBef>
              <a:buFont typeface="+mj-lt"/>
              <a:buAutoNum type="arabicPeriod"/>
            </a:pPr>
            <a:r>
              <a:rPr lang="en-US" sz="1900" dirty="0"/>
              <a:t>HTML, JavaScript, Node.js</a:t>
            </a:r>
          </a:p>
          <a:p>
            <a:pPr marL="457200" indent="-457200">
              <a:spcBef>
                <a:spcPts val="600"/>
              </a:spcBef>
              <a:buFont typeface="+mj-lt"/>
              <a:buAutoNum type="arabicPeriod"/>
            </a:pPr>
            <a:r>
              <a:rPr lang="en-US" sz="1900" dirty="0"/>
              <a:t>Class Presentations</a:t>
            </a:r>
          </a:p>
          <a:p>
            <a:pPr lvl="1">
              <a:spcBef>
                <a:spcPts val="600"/>
              </a:spcBef>
            </a:pPr>
            <a:r>
              <a:rPr lang="en-US" sz="1500" dirty="0"/>
              <a:t>Databases on Azure including “Azure tables vs Azure MongoDB vs Azure other DBs”</a:t>
            </a:r>
          </a:p>
          <a:p>
            <a:pPr lvl="1">
              <a:spcBef>
                <a:spcPts val="600"/>
              </a:spcBef>
            </a:pPr>
            <a:r>
              <a:rPr lang="en-US" sz="1500" dirty="0"/>
              <a:t>Cloud/Azure based Authentication/Authorization services and who they could be integrated into a NodeJS based application</a:t>
            </a:r>
          </a:p>
          <a:p>
            <a:pPr lvl="1">
              <a:spcBef>
                <a:spcPts val="600"/>
              </a:spcBef>
            </a:pPr>
            <a:r>
              <a:rPr lang="en-US" sz="1500" dirty="0"/>
              <a:t>JavaScript and NodeJS  with a focus on Azure and including the best Internet based tutorials and/or books on the topic</a:t>
            </a:r>
            <a:endParaRPr lang="en-US" sz="2300" dirty="0"/>
          </a:p>
          <a:p>
            <a:pPr marL="457200" indent="-457200">
              <a:spcBef>
                <a:spcPts val="600"/>
              </a:spcBef>
              <a:buFont typeface="+mj-lt"/>
              <a:buAutoNum type="arabicPeriod"/>
            </a:pPr>
            <a:endParaRPr lang="en-US" sz="1900" dirty="0"/>
          </a:p>
          <a:p>
            <a:pPr marL="0" indent="0">
              <a:spcBef>
                <a:spcPts val="600"/>
              </a:spcBef>
              <a:buNone/>
            </a:pPr>
            <a:endParaRPr lang="en-US" sz="1900" dirty="0"/>
          </a:p>
        </p:txBody>
      </p:sp>
    </p:spTree>
    <p:extLst>
      <p:ext uri="{BB962C8B-B14F-4D97-AF65-F5344CB8AC3E}">
        <p14:creationId xmlns:p14="http://schemas.microsoft.com/office/powerpoint/2010/main" val="147543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1</a:t>
            </a:r>
          </a:p>
        </p:txBody>
      </p:sp>
    </p:spTree>
    <p:extLst>
      <p:ext uri="{BB962C8B-B14F-4D97-AF65-F5344CB8AC3E}">
        <p14:creationId xmlns:p14="http://schemas.microsoft.com/office/powerpoint/2010/main" val="20420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Skills, Experience, Domain Knowledge…</a:t>
            </a:r>
          </a:p>
          <a:p>
            <a:pPr marL="0" indent="0">
              <a:spcBef>
                <a:spcPts val="1800"/>
              </a:spcBef>
              <a:buNone/>
            </a:pPr>
            <a:r>
              <a:rPr lang="en-US" sz="2400" u="sng" dirty="0"/>
              <a:t>Process</a:t>
            </a:r>
            <a:r>
              <a:rPr lang="en-US" sz="2400" dirty="0"/>
              <a:t>: Waterfall/Iterative/Agile, Portfolio Management, Project Management, Funding, Prioritization, Metrics…</a:t>
            </a:r>
          </a:p>
          <a:p>
            <a:pPr marL="0" indent="0">
              <a:spcBef>
                <a:spcPts val="1800"/>
              </a:spcBef>
              <a:buNone/>
            </a:pPr>
            <a:r>
              <a:rPr lang="en-US" sz="2400" u="sng" dirty="0"/>
              <a:t>Technology</a:t>
            </a:r>
            <a:r>
              <a:rPr lang="en-US" sz="2400" dirty="0"/>
              <a:t>: Configuration Management, Cloud Hosting, Scriptable Infrastructure, Source Code Management,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203626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9022777" y="4585035"/>
            <a:ext cx="3578208" cy="923330"/>
          </a:xfrm>
          <a:prstGeom prst="rect">
            <a:avLst/>
          </a:prstGeom>
        </p:spPr>
        <p:txBody>
          <a:bodyPr wrap="square">
            <a:spAutoFit/>
          </a:bodyPr>
          <a:lstStyle/>
          <a:p>
            <a:r>
              <a:rPr lang="en-US" u="sng" dirty="0"/>
              <a:t>Process</a:t>
            </a:r>
            <a:r>
              <a:rPr lang="en-US" dirty="0"/>
              <a:t>: Agile, Portfolio Management, Project Management, Funding, Prioritization, Metrics…</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Agile Manifesto (February 2001)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262170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dirty="0"/>
              <a:t>Prior to class on Thursday:</a:t>
            </a:r>
          </a:p>
          <a:p>
            <a:pPr marL="457200" indent="-457200">
              <a:buFont typeface="+mj-lt"/>
              <a:buAutoNum type="arabicPeriod"/>
            </a:pPr>
            <a:r>
              <a:rPr lang="en-US" sz="2000" dirty="0"/>
              <a:t>Be fully prepared “Scrum-</a:t>
            </a:r>
            <a:r>
              <a:rPr lang="en-US" sz="2000" dirty="0" err="1"/>
              <a:t>ify</a:t>
            </a:r>
            <a:r>
              <a:rPr lang="en-US" sz="2000" dirty="0"/>
              <a:t>” Ourselves… our first chance to demonstrate our capabilities as self-organizing Scrum team members</a:t>
            </a:r>
          </a:p>
          <a:p>
            <a:pPr marL="457200" indent="-457200">
              <a:buFont typeface="+mj-lt"/>
              <a:buAutoNum type="arabicPeriod"/>
            </a:pPr>
            <a:r>
              <a:rPr lang="en-US" sz="2000" dirty="0"/>
              <a:t>View and reflect on “Introduction to Scrum in 7 Minutes” video </a:t>
            </a:r>
            <a:r>
              <a:rPr lang="en-US" sz="2000" u="sng" dirty="0">
                <a:hlinkClick r:id="rId3"/>
              </a:rPr>
              <a:t>[link]</a:t>
            </a:r>
            <a:endParaRPr lang="en-US" sz="2000" dirty="0"/>
          </a:p>
          <a:p>
            <a:pPr marL="457200" indent="-457200">
              <a:buFont typeface="+mj-lt"/>
              <a:buAutoNum type="arabicPeriod"/>
            </a:pPr>
            <a:r>
              <a:rPr lang="en-US" sz="2000" dirty="0"/>
              <a:t>Be prepared to discuss Ch.1.1 to 1.3</a:t>
            </a:r>
          </a:p>
          <a:p>
            <a:pPr marL="457200" indent="-457200">
              <a:buFont typeface="+mj-lt"/>
              <a:buAutoNum type="arabicPeriod"/>
            </a:pPr>
            <a:r>
              <a:rPr lang="en-US" sz="2000" dirty="0"/>
              <a:t>Be prepared to discuss Ch.10.1 to 10.5… focusing on Scrum and Git</a:t>
            </a:r>
          </a:p>
          <a:p>
            <a:pPr marL="457200" indent="-457200">
              <a:buFont typeface="+mj-lt"/>
              <a:buAutoNum type="arabicPeriod"/>
            </a:pPr>
            <a:r>
              <a:rPr lang="en-US" sz="2000" dirty="0"/>
              <a:t>Install/implement MS PowerShell </a:t>
            </a:r>
            <a:r>
              <a:rPr lang="en-US" sz="2000" dirty="0">
                <a:hlinkClick r:id="rId4"/>
              </a:rPr>
              <a:t>[link]</a:t>
            </a:r>
            <a:endParaRPr lang="en-US" sz="2000" dirty="0"/>
          </a:p>
          <a:p>
            <a:pPr marL="457200" indent="-457200">
              <a:buFont typeface="+mj-lt"/>
              <a:buAutoNum type="arabicPeriod"/>
            </a:pPr>
            <a:r>
              <a:rPr lang="en-US" sz="2000" dirty="0"/>
              <a:t>Install Git Client </a:t>
            </a:r>
            <a:r>
              <a:rPr lang="en-US" sz="2000" dirty="0">
                <a:hlinkClick r:id="rId5"/>
              </a:rPr>
              <a:t>[link]</a:t>
            </a:r>
            <a:r>
              <a:rPr lang="en-US" sz="2000" dirty="0"/>
              <a:t>… and test it on multiple shells</a:t>
            </a:r>
          </a:p>
          <a:p>
            <a:pPr marL="457200" indent="-457200">
              <a:buFont typeface="+mj-lt"/>
              <a:buAutoNum type="arabicPeriod"/>
            </a:pPr>
            <a:r>
              <a:rPr lang="en-US" sz="2000" dirty="0"/>
              <a:t>Be prepared to: Utilize (local) Git Client to create, update, branch, and merge a local project utilizing a beginners level tutorial… one option would be “An Intro to Git and GitHub for Beginners” </a:t>
            </a:r>
            <a:r>
              <a:rPr lang="en-US" sz="2000" dirty="0">
                <a:hlinkClick r:id="rId6"/>
              </a:rPr>
              <a:t>[link]</a:t>
            </a:r>
            <a:endParaRPr lang="en-US" sz="2000" dirty="0"/>
          </a:p>
        </p:txBody>
      </p:sp>
    </p:spTree>
    <p:extLst>
      <p:ext uri="{BB962C8B-B14F-4D97-AF65-F5344CB8AC3E}">
        <p14:creationId xmlns:p14="http://schemas.microsoft.com/office/powerpoint/2010/main" val="58188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lnSpcReduction="10000"/>
          </a:bodyPr>
          <a:lstStyle/>
          <a:p>
            <a:pPr marL="0" indent="0">
              <a:spcBef>
                <a:spcPts val="4800"/>
              </a:spcBef>
              <a:buNone/>
            </a:pPr>
            <a:r>
              <a:rPr lang="en-US" sz="2000" dirty="0"/>
              <a:t>Prior to class on Tuesday:</a:t>
            </a:r>
          </a:p>
          <a:p>
            <a:pPr marL="457200" indent="-457200">
              <a:buFont typeface="+mj-lt"/>
              <a:buAutoNum type="arabicPeriod"/>
            </a:pPr>
            <a:r>
              <a:rPr lang="en-US" sz="2000" dirty="0"/>
              <a:t>“Scrum-</a:t>
            </a:r>
            <a:r>
              <a:rPr lang="en-US" sz="2000" dirty="0" err="1"/>
              <a:t>ify</a:t>
            </a:r>
            <a:r>
              <a:rPr lang="en-US" sz="2000" dirty="0"/>
              <a:t>” Ourselves… our </a:t>
            </a:r>
            <a:r>
              <a:rPr lang="en-US" sz="2000" u="sng" dirty="0"/>
              <a:t>second</a:t>
            </a:r>
            <a:r>
              <a:rPr lang="en-US" sz="2000" dirty="0"/>
              <a:t> chance to demonstrate our capabilities as self-organizing Scrum team members</a:t>
            </a:r>
          </a:p>
          <a:p>
            <a:pPr marL="457200" indent="-457200">
              <a:buFont typeface="+mj-lt"/>
              <a:buAutoNum type="arabicPeriod"/>
            </a:pPr>
            <a:r>
              <a:rPr lang="en-US" sz="2000" dirty="0"/>
              <a:t>Complete Discussion Board “Introduction” </a:t>
            </a:r>
            <a:r>
              <a:rPr lang="en-US" sz="2000" u="sng" dirty="0"/>
              <a:t>before you leave class today</a:t>
            </a:r>
            <a:endParaRPr lang="en-US" sz="2000" dirty="0"/>
          </a:p>
          <a:p>
            <a:pPr marL="457200" indent="-457200">
              <a:buFont typeface="+mj-lt"/>
              <a:buAutoNum type="arabicPeriod"/>
            </a:pPr>
            <a:r>
              <a:rPr lang="en-US" sz="2000" dirty="0"/>
              <a:t>Read and be prepared to discuss Preface &amp; Chapter 1</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local and remote projects utilizing several beginner level tutorials:</a:t>
            </a:r>
          </a:p>
          <a:p>
            <a:pPr lvl="1"/>
            <a:r>
              <a:rPr lang="en-US" sz="1600" dirty="0"/>
              <a:t>One option would be “An Intro to Git and GitHub for Beginners” tutorial </a:t>
            </a:r>
            <a:r>
              <a:rPr lang="en-US" sz="1600" dirty="0">
                <a:hlinkClick r:id="rId4"/>
              </a:rPr>
              <a:t>[link]</a:t>
            </a:r>
            <a:endParaRPr lang="en-US" sz="1600" dirty="0"/>
          </a:p>
          <a:p>
            <a:pPr lvl="1"/>
            <a:r>
              <a:rPr lang="en-US" sz="1600" dirty="0"/>
              <a:t>Another option would be the GitHub “Hello World” tutorial </a:t>
            </a:r>
            <a:r>
              <a:rPr lang="en-US" sz="1600" dirty="0">
                <a:hlinkClick r:id="rId5"/>
              </a:rPr>
              <a:t>[link] </a:t>
            </a:r>
            <a:endParaRPr lang="en-US" sz="1600" dirty="0"/>
          </a:p>
          <a:p>
            <a:pPr marL="457200" indent="-457200">
              <a:buFont typeface="+mj-lt"/>
              <a:buAutoNum type="arabicPeriod"/>
            </a:pPr>
            <a:r>
              <a:rPr lang="en-US" sz="2000" dirty="0"/>
              <a:t>Create a public GitHub repository and share it with another Team Member</a:t>
            </a:r>
          </a:p>
          <a:p>
            <a:pPr marL="457200" indent="-457200">
              <a:buFont typeface="+mj-lt"/>
              <a:buAutoNum type="arabicPeriod"/>
            </a:pPr>
            <a:r>
              <a:rPr lang="en-US" sz="2000" dirty="0"/>
              <a:t>Be the recipient of a shared public GitHub repository from a Team Member</a:t>
            </a:r>
          </a:p>
        </p:txBody>
      </p:sp>
    </p:spTree>
    <p:extLst>
      <p:ext uri="{BB962C8B-B14F-4D97-AF65-F5344CB8AC3E}">
        <p14:creationId xmlns:p14="http://schemas.microsoft.com/office/powerpoint/2010/main" val="421664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2</a:t>
            </a:r>
          </a:p>
        </p:txBody>
      </p:sp>
    </p:spTree>
    <p:extLst>
      <p:ext uri="{BB962C8B-B14F-4D97-AF65-F5344CB8AC3E}">
        <p14:creationId xmlns:p14="http://schemas.microsoft.com/office/powerpoint/2010/main" val="297164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6"/>
            <a:ext cx="10515600" cy="1094964"/>
          </a:xfrm>
        </p:spPr>
        <p:txBody>
          <a:bodyPr>
            <a:normAutofit/>
          </a:bodyPr>
          <a:lstStyle/>
          <a:p>
            <a:r>
              <a:rPr lang="en-US" sz="3600" dirty="0"/>
              <a:t>Assignment (for a full week instead if one class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197627"/>
            <a:ext cx="10515601" cy="5439147"/>
          </a:xfrm>
        </p:spPr>
        <p:txBody>
          <a:bodyPr>
            <a:normAutofit lnSpcReduction="1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spcBef>
                <a:spcPts val="600"/>
              </a:spcBef>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p:txBody>
      </p:sp>
    </p:spTree>
    <p:extLst>
      <p:ext uri="{BB962C8B-B14F-4D97-AF65-F5344CB8AC3E}">
        <p14:creationId xmlns:p14="http://schemas.microsoft.com/office/powerpoint/2010/main" val="213523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Tree>
    <p:extLst>
      <p:ext uri="{BB962C8B-B14F-4D97-AF65-F5344CB8AC3E}">
        <p14:creationId xmlns:p14="http://schemas.microsoft.com/office/powerpoint/2010/main" val="364876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68015"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8 Roles and Schedule</a:t>
            </a:r>
          </a:p>
        </p:txBody>
      </p:sp>
      <p:graphicFrame>
        <p:nvGraphicFramePr>
          <p:cNvPr id="5" name="Content Placeholder 3">
            <a:extLst>
              <a:ext uri="{FF2B5EF4-FFF2-40B4-BE49-F238E27FC236}">
                <a16:creationId xmlns:a16="http://schemas.microsoft.com/office/drawing/2014/main" id="{1799AD57-564E-4062-B105-1AC4C4BCF615}"/>
              </a:ext>
            </a:extLst>
          </p:cNvPr>
          <p:cNvGraphicFramePr>
            <a:graphicFrameLocks/>
          </p:cNvGraphicFramePr>
          <p:nvPr>
            <p:extLst>
              <p:ext uri="{D42A27DB-BD31-4B8C-83A1-F6EECF244321}">
                <p14:modId xmlns:p14="http://schemas.microsoft.com/office/powerpoint/2010/main" val="161020300"/>
              </p:ext>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Image Filter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
        <p:nvSpPr>
          <p:cNvPr id="3" name="TextBox 2">
            <a:extLst>
              <a:ext uri="{FF2B5EF4-FFF2-40B4-BE49-F238E27FC236}">
                <a16:creationId xmlns:a16="http://schemas.microsoft.com/office/drawing/2014/main" id="{2C60DCC2-881D-4952-8561-61DDA1F35250}"/>
              </a:ext>
            </a:extLst>
          </p:cNvPr>
          <p:cNvSpPr txBox="1"/>
          <p:nvPr/>
        </p:nvSpPr>
        <p:spPr>
          <a:xfrm rot="21122151">
            <a:off x="5210175" y="5810108"/>
            <a:ext cx="1340945" cy="369332"/>
          </a:xfrm>
          <a:prstGeom prst="rect">
            <a:avLst/>
          </a:prstGeom>
          <a:solidFill>
            <a:schemeClr val="bg1"/>
          </a:solid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May 3, 2018</a:t>
            </a:r>
          </a:p>
        </p:txBody>
      </p:sp>
    </p:spTree>
    <p:extLst>
      <p:ext uri="{BB962C8B-B14F-4D97-AF65-F5344CB8AC3E}">
        <p14:creationId xmlns:p14="http://schemas.microsoft.com/office/powerpoint/2010/main" val="400808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2</a:t>
            </a:r>
          </a:p>
        </p:txBody>
      </p:sp>
    </p:spTree>
    <p:extLst>
      <p:ext uri="{BB962C8B-B14F-4D97-AF65-F5344CB8AC3E}">
        <p14:creationId xmlns:p14="http://schemas.microsoft.com/office/powerpoint/2010/main" val="63740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0000" lnSpcReduction="20000"/>
          </a:bodyPr>
          <a:lstStyle/>
          <a:p>
            <a:pPr marL="457200" indent="-457200">
              <a:spcBef>
                <a:spcPts val="600"/>
              </a:spcBef>
              <a:buFont typeface="+mj-lt"/>
              <a:buAutoNum type="arabicPeriod"/>
            </a:pPr>
            <a:r>
              <a:rPr lang="en-US" sz="2600" dirty="0"/>
              <a:t>As a </a:t>
            </a:r>
            <a:r>
              <a:rPr lang="en-US" sz="2600" u="sng" dirty="0"/>
              <a:t>Class</a:t>
            </a:r>
            <a:r>
              <a:rPr lang="en-US" sz="2600" dirty="0"/>
              <a:t> document a standard “My Information” JSON format that at a minimum include one or more “records” that each include FirstName, </a:t>
            </a:r>
            <a:r>
              <a:rPr lang="en-US" sz="2600" dirty="0" err="1"/>
              <a:t>LastName</a:t>
            </a:r>
            <a:r>
              <a:rPr lang="en-US" sz="2600" dirty="0"/>
              <a:t>, </a:t>
            </a:r>
            <a:r>
              <a:rPr lang="en-US" sz="2600" dirty="0" err="1"/>
              <a:t>PreferredName</a:t>
            </a:r>
            <a:r>
              <a:rPr lang="en-US" sz="2600" dirty="0"/>
              <a:t>, </a:t>
            </a:r>
            <a:r>
              <a:rPr lang="en-US" sz="2600" dirty="0" err="1"/>
              <a:t>TeamName</a:t>
            </a:r>
            <a:r>
              <a:rPr lang="en-US" sz="2600" dirty="0"/>
              <a:t>, </a:t>
            </a:r>
            <a:r>
              <a:rPr lang="en-US" sz="2600" dirty="0" err="1"/>
              <a:t>SeatLocation</a:t>
            </a:r>
            <a:r>
              <a:rPr lang="en-US" sz="2600" dirty="0"/>
              <a:t>, and Roles in a standard file name (e.g. “my-</a:t>
            </a:r>
            <a:r>
              <a:rPr lang="en-US" sz="2600" dirty="0" err="1"/>
              <a:t>information.json</a:t>
            </a:r>
            <a:r>
              <a:rPr lang="en-US" sz="2600" dirty="0"/>
              <a:t>”)… Product Owners and the Product Architect will lead this effort  </a:t>
            </a:r>
          </a:p>
          <a:p>
            <a:pPr marL="457200" indent="-457200">
              <a:spcBef>
                <a:spcPts val="600"/>
              </a:spcBef>
              <a:buFont typeface="+mj-lt"/>
              <a:buAutoNum type="arabicPeriod"/>
            </a:pPr>
            <a:r>
              <a:rPr lang="en-US" sz="2600" dirty="0"/>
              <a:t>As a </a:t>
            </a:r>
            <a:r>
              <a:rPr lang="en-US" sz="2600" u="sng" dirty="0"/>
              <a:t>Class</a:t>
            </a:r>
            <a:r>
              <a:rPr lang="en-US" sz="2600" dirty="0"/>
              <a:t> commit each </a:t>
            </a:r>
            <a:r>
              <a:rPr lang="en-US" sz="2600" u="sng" dirty="0"/>
              <a:t>Team</a:t>
            </a:r>
            <a:r>
              <a:rPr lang="en-US" sz="2600" dirty="0"/>
              <a:t> to research, discuss, and present at least one of the following topics:</a:t>
            </a:r>
          </a:p>
          <a:p>
            <a:pPr marL="800100" lvl="1" indent="-342900">
              <a:buFont typeface="+mj-lt"/>
              <a:buAutoNum type="alphaLcParenR"/>
            </a:pPr>
            <a:r>
              <a:rPr lang="en-US" sz="2000" dirty="0"/>
              <a:t>Databases on Azure including “Azure tables vs Azure MongoDB vs Azure other DBs”**</a:t>
            </a:r>
          </a:p>
          <a:p>
            <a:pPr marL="800100" lvl="1" indent="-342900">
              <a:buFont typeface="+mj-lt"/>
              <a:buAutoNum type="alphaLcParenR"/>
            </a:pPr>
            <a:r>
              <a:rPr lang="en-US" sz="2000" dirty="0"/>
              <a:t>Cloud/Azure based Authentication/Authorization services and who they could be integrated into a NodeJS based application*</a:t>
            </a:r>
          </a:p>
          <a:p>
            <a:pPr marL="800100" lvl="1" indent="-342900">
              <a:buFont typeface="+mj-lt"/>
              <a:buAutoNum type="alphaLcParenR"/>
            </a:pPr>
            <a:r>
              <a:rPr lang="en-US" sz="2000" dirty="0"/>
              <a:t>JavaScript and NodeJS  with a focus on Azure and including the best Internet based tutorials and/or books on the topic</a:t>
            </a:r>
          </a:p>
          <a:p>
            <a:pPr marL="800100" lvl="1" indent="-342900">
              <a:buFont typeface="+mj-lt"/>
              <a:buAutoNum type="alphaLcParenR"/>
            </a:pPr>
            <a:r>
              <a:rPr lang="en-US" sz="2000" dirty="0"/>
              <a:t>SaaS Frameworks including “MEAN vs LAMP vs Ruby on Rails”</a:t>
            </a:r>
          </a:p>
          <a:p>
            <a:pPr marL="800100" lvl="1" indent="-342900">
              <a:buFont typeface="+mj-lt"/>
              <a:buAutoNum type="alphaLcParenR"/>
            </a:pPr>
            <a:r>
              <a:rPr lang="en-US" sz="2000" dirty="0"/>
              <a:t>Service Oriented Architectures including “Web Services and SOAP/WSAD vs REST vs Sockets”</a:t>
            </a:r>
          </a:p>
          <a:p>
            <a:pPr marL="457200" indent="-457200">
              <a:spcBef>
                <a:spcPts val="600"/>
              </a:spcBef>
              <a:buFont typeface="+mj-lt"/>
              <a:buAutoNum type="arabicPeriod"/>
            </a:pPr>
            <a:r>
              <a:rPr lang="en-US" sz="2600" dirty="0"/>
              <a:t>As a </a:t>
            </a:r>
            <a:r>
              <a:rPr lang="en-US" sz="2600" u="sng" dirty="0"/>
              <a:t>Team</a:t>
            </a:r>
            <a:r>
              <a:rPr lang="en-US" sz="2600" dirty="0"/>
              <a:t> select one or two team members who will lead the team’s effort to research and discuss the above topic and then delivery a (~10min) presentation on the topic to the class on Tuesday, February 13.</a:t>
            </a:r>
          </a:p>
          <a:p>
            <a:pPr marL="457200" indent="-457200">
              <a:spcBef>
                <a:spcPts val="600"/>
              </a:spcBef>
              <a:buFont typeface="+mj-lt"/>
              <a:buAutoNum type="arabicPeriod"/>
            </a:pPr>
            <a:r>
              <a:rPr lang="en-US" sz="2600" dirty="0"/>
              <a:t>Read and be prepared to discuss Chapter 6</a:t>
            </a:r>
          </a:p>
          <a:p>
            <a:pPr marL="457200" indent="-457200">
              <a:spcBef>
                <a:spcPts val="600"/>
              </a:spcBef>
              <a:buFont typeface="+mj-lt"/>
              <a:buAutoNum type="arabicPeriod"/>
            </a:pPr>
            <a:r>
              <a:rPr lang="en-US" sz="2600" dirty="0"/>
              <a:t>Complete the dynamic Azure NodeJS website tutorial… leave the site in place </a:t>
            </a:r>
            <a:r>
              <a:rPr lang="en-US" sz="2600" dirty="0">
                <a:hlinkClick r:id="rId3"/>
              </a:rPr>
              <a:t>[link]</a:t>
            </a:r>
            <a:endParaRPr lang="en-US" sz="2600" dirty="0"/>
          </a:p>
          <a:p>
            <a:pPr marL="457200" indent="-457200">
              <a:spcBef>
                <a:spcPts val="600"/>
              </a:spcBef>
              <a:buFont typeface="+mj-lt"/>
              <a:buAutoNum type="arabicPeriod"/>
            </a:pPr>
            <a:r>
              <a:rPr lang="en-US" sz="2600" dirty="0"/>
              <a:t>As a </a:t>
            </a:r>
            <a:r>
              <a:rPr lang="en-US" sz="2600" u="sng" dirty="0"/>
              <a:t>Team</a:t>
            </a:r>
            <a:r>
              <a:rPr lang="en-US" sz="2600" dirty="0"/>
              <a:t> Test each other’s Personal Static Website, verify JSON formats, and report sites tested and defects found as a MS Word or JSON file to your Product Owner and to the owner of the site(s) where the defect was found</a:t>
            </a:r>
          </a:p>
          <a:p>
            <a:pPr marL="457200" indent="-457200">
              <a:spcBef>
                <a:spcPts val="600"/>
              </a:spcBef>
              <a:buFont typeface="+mj-lt"/>
              <a:buAutoNum type="arabicPeriod"/>
            </a:pPr>
            <a:r>
              <a:rPr lang="en-US" sz="2600" dirty="0"/>
              <a:t>Find and complete an additional HTML/NodeJS tutorial on Azure… leave it in place</a:t>
            </a:r>
          </a:p>
          <a:p>
            <a:pPr marL="457200" indent="-457200">
              <a:spcBef>
                <a:spcPts val="600"/>
              </a:spcBef>
              <a:buFont typeface="+mj-lt"/>
              <a:buAutoNum type="arabicPeriod"/>
            </a:pPr>
            <a:r>
              <a:rPr lang="en-US" sz="2600" dirty="0"/>
              <a:t>Complete Sprint 2 Quiz</a:t>
            </a:r>
          </a:p>
          <a:p>
            <a:pPr marL="457200" indent="-457200">
              <a:spcBef>
                <a:spcPts val="600"/>
              </a:spcBef>
              <a:buFont typeface="+mj-lt"/>
              <a:buAutoNum type="arabicPeriod"/>
            </a:pPr>
            <a:r>
              <a:rPr lang="en-US" sz="2600" dirty="0"/>
              <a:t>Complete and document Sprint 2 Retrospective and summarization/prioritization of Team level Continuous Improvement (CI) items... be prepared to include one CI item on in your Sprint 3 backlog </a:t>
            </a:r>
          </a:p>
        </p:txBody>
      </p:sp>
    </p:spTree>
    <p:extLst>
      <p:ext uri="{BB962C8B-B14F-4D97-AF65-F5344CB8AC3E}">
        <p14:creationId xmlns:p14="http://schemas.microsoft.com/office/powerpoint/2010/main" val="264654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457200" indent="-457200">
              <a:spcBef>
                <a:spcPts val="600"/>
              </a:spcBef>
              <a:buFont typeface="+mj-lt"/>
              <a:buAutoNum type="arabicPeriod" startAt="10"/>
            </a:pPr>
            <a:r>
              <a:rPr lang="en-US" sz="2100" dirty="0"/>
              <a:t>Complete Sprint 3 Planning</a:t>
            </a:r>
          </a:p>
          <a:p>
            <a:pPr marL="457200" indent="-457200">
              <a:spcBef>
                <a:spcPts val="600"/>
              </a:spcBef>
              <a:buFont typeface="+mj-lt"/>
              <a:buAutoNum type="arabicPeriod" startAt="10"/>
            </a:pPr>
            <a:r>
              <a:rPr lang="en-US" sz="2000" dirty="0"/>
              <a:t>Download class materials utilizing Git client and cloning “https://github.com/</a:t>
            </a:r>
            <a:r>
              <a:rPr lang="en-US" sz="2000" dirty="0" err="1"/>
              <a:t>EricJPogue</a:t>
            </a:r>
            <a:r>
              <a:rPr lang="en-US" sz="2000" dirty="0"/>
              <a:t>/sp18-cpsc-44000-001.git”</a:t>
            </a:r>
            <a:endParaRPr lang="en-US" sz="1900" dirty="0"/>
          </a:p>
        </p:txBody>
      </p:sp>
    </p:spTree>
    <p:extLst>
      <p:ext uri="{BB962C8B-B14F-4D97-AF65-F5344CB8AC3E}">
        <p14:creationId xmlns:p14="http://schemas.microsoft.com/office/powerpoint/2010/main" val="1047070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3</a:t>
            </a:r>
          </a:p>
        </p:txBody>
      </p:sp>
    </p:spTree>
    <p:extLst>
      <p:ext uri="{BB962C8B-B14F-4D97-AF65-F5344CB8AC3E}">
        <p14:creationId xmlns:p14="http://schemas.microsoft.com/office/powerpoint/2010/main" val="2529351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 for Tuesday, February 13:</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349713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JavaScript Basics (</a:t>
            </a:r>
            <a:r>
              <a:rPr lang="en-US" sz="4800" dirty="0" err="1"/>
              <a:t>Chp</a:t>
            </a:r>
            <a:r>
              <a:rPr lang="en-US" sz="4800" dirty="0"/>
              <a:t>. 6) </a:t>
            </a:r>
          </a:p>
        </p:txBody>
      </p:sp>
    </p:spTree>
    <p:extLst>
      <p:ext uri="{BB962C8B-B14F-4D97-AF65-F5344CB8AC3E}">
        <p14:creationId xmlns:p14="http://schemas.microsoft.com/office/powerpoint/2010/main" val="609668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JavaScript Basics (Plus)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Let’s review some practical code:</a:t>
            </a:r>
          </a:p>
          <a:p>
            <a:pPr>
              <a:spcBef>
                <a:spcPts val="600"/>
              </a:spcBef>
            </a:pPr>
            <a:r>
              <a:rPr lang="en-US" sz="2000" dirty="0"/>
              <a:t>Let’s start with our own sprint3.html file </a:t>
            </a:r>
            <a:r>
              <a:rPr lang="en-US" sz="2000" dirty="0">
                <a:hlinkClick r:id="rId3"/>
              </a:rPr>
              <a:t>[link]</a:t>
            </a:r>
            <a:endParaRPr lang="en-US" sz="2000" dirty="0"/>
          </a:p>
          <a:p>
            <a:pPr>
              <a:spcBef>
                <a:spcPts val="600"/>
              </a:spcBef>
            </a:pPr>
            <a:r>
              <a:rPr lang="en-US" sz="2000" dirty="0"/>
              <a:t>Now let’s look at Yahtzee Dice Roller </a:t>
            </a:r>
          </a:p>
          <a:p>
            <a:pPr>
              <a:spcBef>
                <a:spcPts val="600"/>
              </a:spcBef>
            </a:pPr>
            <a:r>
              <a:rPr lang="en-US" sz="2000" dirty="0"/>
              <a:t>And finally Yahtzee Dice Roller with external JavaScript</a:t>
            </a:r>
          </a:p>
        </p:txBody>
      </p:sp>
    </p:spTree>
    <p:extLst>
      <p:ext uri="{BB962C8B-B14F-4D97-AF65-F5344CB8AC3E}">
        <p14:creationId xmlns:p14="http://schemas.microsoft.com/office/powerpoint/2010/main" val="716247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06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4</a:t>
            </a:r>
          </a:p>
        </p:txBody>
      </p:sp>
    </p:spTree>
    <p:extLst>
      <p:ext uri="{BB962C8B-B14F-4D97-AF65-F5344CB8AC3E}">
        <p14:creationId xmlns:p14="http://schemas.microsoft.com/office/powerpoint/2010/main" val="2233866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356" y="2719387"/>
            <a:ext cx="9539287" cy="1419225"/>
          </a:xfrm>
        </p:spPr>
        <p:txBody>
          <a:bodyPr anchor="ctr">
            <a:normAutofit fontScale="90000"/>
          </a:bodyPr>
          <a:lstStyle/>
          <a:p>
            <a:r>
              <a:rPr lang="en-US" sz="4400" dirty="0"/>
              <a:t>Assignment 8 and </a:t>
            </a:r>
            <a:br>
              <a:rPr lang="en-US" sz="4400" dirty="0"/>
            </a:br>
            <a:r>
              <a:rPr lang="en-US" sz="4400" dirty="0"/>
              <a:t>DB 8 were due at 9am</a:t>
            </a:r>
            <a:br>
              <a:rPr lang="en-US" sz="4400" dirty="0"/>
            </a:br>
            <a:br>
              <a:rPr lang="en-US" sz="4400" u="sng" dirty="0"/>
            </a:br>
            <a:r>
              <a:rPr lang="en-US" sz="4400" u="sng" dirty="0"/>
              <a:t>…Please complete them before you leave class today if you have not already </a:t>
            </a:r>
          </a:p>
        </p:txBody>
      </p:sp>
    </p:spTree>
    <p:extLst>
      <p:ext uri="{BB962C8B-B14F-4D97-AF65-F5344CB8AC3E}">
        <p14:creationId xmlns:p14="http://schemas.microsoft.com/office/powerpoint/2010/main" val="3357587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p:txBody>
      </p:sp>
    </p:spTree>
    <p:extLst>
      <p:ext uri="{BB962C8B-B14F-4D97-AF65-F5344CB8AC3E}">
        <p14:creationId xmlns:p14="http://schemas.microsoft.com/office/powerpoint/2010/main" val="2926719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Scaled Agile Roles</a:t>
            </a:r>
          </a:p>
        </p:txBody>
      </p:sp>
      <p:pic>
        <p:nvPicPr>
          <p:cNvPr id="4" name="Picture 2" descr="https://mms.businesswire.com/media/20130805005402/en/377993/5/SAFeBigPicChart.jpg?download=1">
            <a:extLst>
              <a:ext uri="{FF2B5EF4-FFF2-40B4-BE49-F238E27FC236}">
                <a16:creationId xmlns:a16="http://schemas.microsoft.com/office/drawing/2014/main" id="{18A08781-15CA-41A9-AAE8-47BFC86ED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7726"/>
            <a:ext cx="5490760" cy="42425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778D15-EBA8-46F9-968C-5EEF6AFB0B3C}"/>
              </a:ext>
            </a:extLst>
          </p:cNvPr>
          <p:cNvPicPr>
            <a:picLocks noChangeAspect="1"/>
          </p:cNvPicPr>
          <p:nvPr/>
        </p:nvPicPr>
        <p:blipFill>
          <a:blip r:embed="rId3"/>
          <a:stretch>
            <a:fillRect/>
          </a:stretch>
        </p:blipFill>
        <p:spPr>
          <a:xfrm>
            <a:off x="4747933" y="4563691"/>
            <a:ext cx="7152715" cy="1973163"/>
          </a:xfrm>
          <a:prstGeom prst="rect">
            <a:avLst/>
          </a:prstGeom>
        </p:spPr>
      </p:pic>
    </p:spTree>
    <p:extLst>
      <p:ext uri="{BB962C8B-B14F-4D97-AF65-F5344CB8AC3E}">
        <p14:creationId xmlns:p14="http://schemas.microsoft.com/office/powerpoint/2010/main" val="3795803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Software Engineers ,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Understand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35776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rmAutofit fontScale="32500" lnSpcReduction="20000"/>
          </a:bodyPr>
          <a:lstStyle/>
          <a:p>
            <a:r>
              <a:rPr lang="en-US" sz="5500" dirty="0"/>
              <a:t>Never underestimate the value of good design and implementation (for testability, encapsulation, etc.) on the economics of testing… You can’t afford to test in quality!</a:t>
            </a:r>
          </a:p>
          <a:p>
            <a:r>
              <a:rPr lang="en-US" sz="5500" dirty="0"/>
              <a:t>Defects are exponentially more expensive to fix the longer the exist.</a:t>
            </a:r>
          </a:p>
          <a:p>
            <a:pPr lvl="1">
              <a:buFont typeface="Wingdings" panose="05000000000000000000" pitchFamily="2" charset="2"/>
              <a:buChar char="§"/>
            </a:pPr>
            <a:r>
              <a:rPr lang="en-US" sz="5100" dirty="0"/>
              <a:t>Unit - $200</a:t>
            </a:r>
          </a:p>
          <a:p>
            <a:pPr lvl="1">
              <a:buFont typeface="Wingdings" panose="05000000000000000000" pitchFamily="2" charset="2"/>
              <a:buChar char="§"/>
            </a:pPr>
            <a:r>
              <a:rPr lang="en-US" sz="5100" dirty="0"/>
              <a:t>Integration - $600</a:t>
            </a:r>
          </a:p>
          <a:p>
            <a:pPr lvl="1">
              <a:buFont typeface="Wingdings" panose="05000000000000000000" pitchFamily="2" charset="2"/>
              <a:buChar char="§"/>
            </a:pPr>
            <a:r>
              <a:rPr lang="en-US" sz="5100" dirty="0"/>
              <a:t>User Acceptance - $6,000</a:t>
            </a:r>
          </a:p>
          <a:p>
            <a:pPr lvl="1">
              <a:buFont typeface="Wingdings" panose="05000000000000000000" pitchFamily="2" charset="2"/>
              <a:buChar char="§"/>
            </a:pPr>
            <a:r>
              <a:rPr lang="en-US" sz="5100" dirty="0"/>
              <a:t>Production - $100,000+</a:t>
            </a:r>
          </a:p>
          <a:p>
            <a:r>
              <a:rPr lang="en-US" sz="5500" dirty="0"/>
              <a:t>Performance issues are often the most difficult and expensive defects to fix. They are often not found until the application if running under production load… which is often only when it is in production.</a:t>
            </a:r>
          </a:p>
          <a:p>
            <a:r>
              <a:rPr lang="en-US" sz="5500" dirty="0"/>
              <a:t>The permutations of modern software features, data, tools, environments, etc. quickly becomes unmanageable. Testability needs to be goal of nearly all non-trivial applications. </a:t>
            </a:r>
          </a:p>
          <a:p>
            <a:r>
              <a:rPr lang="en-US" sz="5500" dirty="0"/>
              <a:t>Developers need to be responsible for product quality. Tester should be able to minimize that chance that a defect makes it to production. </a:t>
            </a:r>
          </a:p>
          <a:p>
            <a:r>
              <a:rPr lang="en-US" sz="55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497595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266187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Study Guide and Course Review – Part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Assignment/Quiz 5 through 8</a:t>
            </a:r>
          </a:p>
          <a:p>
            <a:pPr marL="457200" indent="-457200">
              <a:spcBef>
                <a:spcPts val="600"/>
              </a:spcBef>
              <a:buFont typeface="+mj-lt"/>
              <a:buAutoNum type="arabicPeriod"/>
            </a:pPr>
            <a:r>
              <a:rPr lang="en-US" sz="1900" dirty="0"/>
              <a:t>Chapters 9, 10, 11, and parts of 12 (12.3 and 12.9)</a:t>
            </a:r>
          </a:p>
          <a:p>
            <a:pPr marL="457200" indent="-457200">
              <a:spcBef>
                <a:spcPts val="600"/>
              </a:spcBef>
              <a:buFont typeface="+mj-lt"/>
              <a:buAutoNum type="arabicPeriod"/>
            </a:pPr>
            <a:r>
              <a:rPr lang="en-US" sz="1900" dirty="0"/>
              <a:t>More Scaled Agile Framework (</a:t>
            </a:r>
            <a:r>
              <a:rPr lang="en-US" sz="1900" dirty="0" err="1"/>
              <a:t>SAFe</a:t>
            </a:r>
            <a:r>
              <a:rPr lang="en-US" sz="1900" dirty="0"/>
              <a:t>) including Program and Portfolio level Rituals and Responsibilities</a:t>
            </a:r>
          </a:p>
          <a:p>
            <a:pPr marL="457200" indent="-457200">
              <a:spcBef>
                <a:spcPts val="600"/>
              </a:spcBef>
              <a:buFont typeface="+mj-lt"/>
              <a:buAutoNum type="arabicPeriod"/>
            </a:pPr>
            <a:r>
              <a:rPr lang="en-US" sz="1900" dirty="0"/>
              <a:t>Class Discussion Topics</a:t>
            </a:r>
          </a:p>
          <a:p>
            <a:pPr marL="457200" indent="-457200">
              <a:spcBef>
                <a:spcPts val="600"/>
              </a:spcBef>
              <a:buFont typeface="+mj-lt"/>
              <a:buAutoNum type="arabicPeriod"/>
            </a:pPr>
            <a:r>
              <a:rPr lang="en-US" sz="1900" dirty="0"/>
              <a:t>Databases, Licenses, JSON</a:t>
            </a:r>
          </a:p>
          <a:p>
            <a:pPr marL="457200" indent="-457200">
              <a:spcBef>
                <a:spcPts val="600"/>
              </a:spcBef>
              <a:buFont typeface="+mj-lt"/>
              <a:buAutoNum type="arabicPeriod"/>
            </a:pPr>
            <a:r>
              <a:rPr lang="en-US" sz="1900" dirty="0" err="1"/>
              <a:t>Klump</a:t>
            </a:r>
            <a:r>
              <a:rPr lang="en-US" sz="1900" dirty="0"/>
              <a:t> Project</a:t>
            </a:r>
          </a:p>
          <a:p>
            <a:pPr marL="457200" indent="-457200">
              <a:spcBef>
                <a:spcPts val="600"/>
              </a:spcBef>
              <a:buFont typeface="+mj-lt"/>
              <a:buAutoNum type="arabicPeriod"/>
            </a:pPr>
            <a:r>
              <a:rPr lang="en-US" sz="1900" dirty="0"/>
              <a:t>Class Presentations</a:t>
            </a:r>
          </a:p>
          <a:p>
            <a:pPr lvl="1">
              <a:spcBef>
                <a:spcPts val="600"/>
              </a:spcBef>
            </a:pPr>
            <a:r>
              <a:rPr lang="en-US" sz="1500" dirty="0"/>
              <a:t>NodeJS</a:t>
            </a:r>
          </a:p>
          <a:p>
            <a:pPr lvl="1">
              <a:spcBef>
                <a:spcPts val="600"/>
              </a:spcBef>
            </a:pPr>
            <a:r>
              <a:rPr lang="en-US" sz="1500" dirty="0"/>
              <a:t>Web RTC</a:t>
            </a:r>
          </a:p>
          <a:p>
            <a:pPr lvl="1">
              <a:spcBef>
                <a:spcPts val="600"/>
              </a:spcBef>
            </a:pPr>
            <a:r>
              <a:rPr lang="en-US" sz="1500" dirty="0"/>
              <a:t>Software Licenses</a:t>
            </a:r>
          </a:p>
          <a:p>
            <a:pPr lvl="1">
              <a:spcBef>
                <a:spcPts val="600"/>
              </a:spcBef>
            </a:pPr>
            <a:r>
              <a:rPr lang="en-US" sz="1500" dirty="0"/>
              <a:t>Git Deployment using Branches</a:t>
            </a:r>
          </a:p>
          <a:p>
            <a:pPr lvl="1">
              <a:spcBef>
                <a:spcPts val="600"/>
              </a:spcBef>
            </a:pPr>
            <a:r>
              <a:rPr lang="en-US" sz="1500" dirty="0"/>
              <a:t>Screen Recording and Video Creation</a:t>
            </a:r>
            <a:endParaRPr lang="en-US" sz="2300" dirty="0"/>
          </a:p>
          <a:p>
            <a:pPr marL="457200" indent="-457200">
              <a:spcBef>
                <a:spcPts val="600"/>
              </a:spcBef>
              <a:buFont typeface="+mj-lt"/>
              <a:buAutoNum type="arabicPeriod"/>
            </a:pPr>
            <a:endParaRPr lang="en-US" sz="1900" dirty="0"/>
          </a:p>
          <a:p>
            <a:pPr marL="0" indent="0">
              <a:spcBef>
                <a:spcPts val="600"/>
              </a:spcBef>
              <a:buNone/>
            </a:pPr>
            <a:endParaRPr lang="en-US" sz="1900" dirty="0"/>
          </a:p>
        </p:txBody>
      </p:sp>
    </p:spTree>
    <p:extLst>
      <p:ext uri="{BB962C8B-B14F-4D97-AF65-F5344CB8AC3E}">
        <p14:creationId xmlns:p14="http://schemas.microsoft.com/office/powerpoint/2010/main" val="3162428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5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midterm exam which is scheduled for Thursday, March 22 during the last 50 minutes of class</a:t>
            </a:r>
          </a:p>
          <a:p>
            <a:pPr marL="457200" indent="-457200">
              <a:spcBef>
                <a:spcPts val="600"/>
              </a:spcBef>
              <a:buFont typeface="+mj-lt"/>
              <a:buAutoNum type="arabicPeriod"/>
            </a:pPr>
            <a:r>
              <a:rPr lang="en-US" sz="1900" dirty="0"/>
              <a:t>Complete and document Sprint 5 Metrics, Retrospective, Prepare and Review Sprint 6 Stories, and be prepared for Sprint 6 Planning on Tuesday, March 27</a:t>
            </a:r>
          </a:p>
          <a:p>
            <a:pPr marL="457200" indent="-457200">
              <a:spcBef>
                <a:spcPts val="600"/>
              </a:spcBef>
              <a:buFont typeface="+mj-lt"/>
              <a:buAutoNum type="arabicPeriod"/>
            </a:pPr>
            <a:r>
              <a:rPr lang="en-US" sz="1900" dirty="0"/>
              <a:t>Complete Sprint 5 Assignment/Quiz</a:t>
            </a:r>
          </a:p>
          <a:p>
            <a:pPr marL="457200" indent="-457200">
              <a:spcBef>
                <a:spcPts val="600"/>
              </a:spcBef>
              <a:buFont typeface="+mj-lt"/>
              <a:buAutoNum type="arabicPeriod"/>
            </a:pPr>
            <a:r>
              <a:rPr lang="en-US" sz="1900" b="1" dirty="0"/>
              <a:t>Deliver Sprint 5 User Stories that will allow your team to exceed “</a:t>
            </a:r>
            <a:r>
              <a:rPr lang="en-US" sz="1900" b="1" dirty="0" err="1"/>
              <a:t>Klump</a:t>
            </a:r>
            <a:r>
              <a:rPr lang="en-US" sz="1900" b="1" dirty="0"/>
              <a:t>” product specifications by the end of Sprint 6</a:t>
            </a:r>
          </a:p>
          <a:p>
            <a:pPr marL="457200" indent="-457200">
              <a:spcBef>
                <a:spcPts val="600"/>
              </a:spcBef>
              <a:buFont typeface="+mj-lt"/>
              <a:buAutoNum type="arabicPeriod"/>
            </a:pPr>
            <a:r>
              <a:rPr lang="en-US" sz="1900" dirty="0"/>
              <a:t>Read and be prepared to discuss Chapter 9</a:t>
            </a:r>
          </a:p>
          <a:p>
            <a:pPr marL="457200" indent="-457200">
              <a:spcBef>
                <a:spcPts val="600"/>
              </a:spcBef>
              <a:buFont typeface="+mj-lt"/>
              <a:buAutoNum type="arabicPeriod"/>
            </a:pPr>
            <a:r>
              <a:rPr lang="en-US" sz="1900" dirty="0"/>
              <a:t>Prepare and Groom Sprint 6 User Stories</a:t>
            </a:r>
          </a:p>
        </p:txBody>
      </p:sp>
    </p:spTree>
    <p:extLst>
      <p:ext uri="{BB962C8B-B14F-4D97-AF65-F5344CB8AC3E}">
        <p14:creationId xmlns:p14="http://schemas.microsoft.com/office/powerpoint/2010/main" val="2898938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Observation</a:t>
            </a:r>
          </a:p>
        </p:txBody>
      </p:sp>
    </p:spTree>
    <p:extLst>
      <p:ext uri="{BB962C8B-B14F-4D97-AF65-F5344CB8AC3E}">
        <p14:creationId xmlns:p14="http://schemas.microsoft.com/office/powerpoint/2010/main" val="1324275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E65D034-3F5C-4F78-A938-B36BA14E2AE2}"/>
              </a:ext>
            </a:extLst>
          </p:cNvPr>
          <p:cNvPicPr>
            <a:picLocks noChangeAspect="1"/>
          </p:cNvPicPr>
          <p:nvPr/>
        </p:nvPicPr>
        <p:blipFill>
          <a:blip r:embed="rId3"/>
          <a:stretch>
            <a:fillRect/>
          </a:stretch>
        </p:blipFill>
        <p:spPr>
          <a:xfrm>
            <a:off x="1656547" y="597778"/>
            <a:ext cx="8401773" cy="5513289"/>
          </a:xfrm>
          <a:prstGeom prst="rect">
            <a:avLst/>
          </a:prstGeom>
        </p:spPr>
      </p:pic>
      <p:sp>
        <p:nvSpPr>
          <p:cNvPr id="2" name="TextBox 1">
            <a:extLst>
              <a:ext uri="{FF2B5EF4-FFF2-40B4-BE49-F238E27FC236}">
                <a16:creationId xmlns:a16="http://schemas.microsoft.com/office/drawing/2014/main" id="{8DE33784-A5EB-4849-8A09-0CC57D71CFBC}"/>
              </a:ext>
            </a:extLst>
          </p:cNvPr>
          <p:cNvSpPr txBox="1"/>
          <p:nvPr/>
        </p:nvSpPr>
        <p:spPr>
          <a:xfrm>
            <a:off x="10799196" y="1675865"/>
            <a:ext cx="583814" cy="369332"/>
          </a:xfrm>
          <a:prstGeom prst="rect">
            <a:avLst/>
          </a:prstGeom>
          <a:noFill/>
          <a:ln w="25400">
            <a:solidFill>
              <a:schemeClr val="tx1"/>
            </a:solidFill>
          </a:ln>
        </p:spPr>
        <p:txBody>
          <a:bodyPr wrap="none" rtlCol="0">
            <a:spAutoFit/>
          </a:bodyPr>
          <a:lstStyle/>
          <a:p>
            <a:pPr algn="ctr"/>
            <a:r>
              <a:rPr lang="en-US" dirty="0"/>
              <a:t>40%</a:t>
            </a:r>
          </a:p>
        </p:txBody>
      </p:sp>
      <p:sp>
        <p:nvSpPr>
          <p:cNvPr id="4" name="TextBox 3">
            <a:extLst>
              <a:ext uri="{FF2B5EF4-FFF2-40B4-BE49-F238E27FC236}">
                <a16:creationId xmlns:a16="http://schemas.microsoft.com/office/drawing/2014/main" id="{E4272E07-F4BC-4B6F-891C-323D887E245E}"/>
              </a:ext>
            </a:extLst>
          </p:cNvPr>
          <p:cNvSpPr txBox="1"/>
          <p:nvPr/>
        </p:nvSpPr>
        <p:spPr>
          <a:xfrm>
            <a:off x="10807147" y="4443472"/>
            <a:ext cx="583814" cy="369332"/>
          </a:xfrm>
          <a:prstGeom prst="rect">
            <a:avLst/>
          </a:prstGeom>
          <a:noFill/>
          <a:ln w="25400">
            <a:solidFill>
              <a:schemeClr val="tx1"/>
            </a:solidFill>
          </a:ln>
        </p:spPr>
        <p:txBody>
          <a:bodyPr wrap="none" rtlCol="0">
            <a:spAutoFit/>
          </a:bodyPr>
          <a:lstStyle/>
          <a:p>
            <a:pPr algn="ctr"/>
            <a:r>
              <a:rPr lang="en-US" dirty="0"/>
              <a:t>60%</a:t>
            </a:r>
          </a:p>
        </p:txBody>
      </p:sp>
      <p:cxnSp>
        <p:nvCxnSpPr>
          <p:cNvPr id="7" name="Straight Connector 6">
            <a:extLst>
              <a:ext uri="{FF2B5EF4-FFF2-40B4-BE49-F238E27FC236}">
                <a16:creationId xmlns:a16="http://schemas.microsoft.com/office/drawing/2014/main" id="{E3D49F21-9E3F-4A57-9219-2E1E2A8D7FE0}"/>
              </a:ext>
            </a:extLst>
          </p:cNvPr>
          <p:cNvCxnSpPr>
            <a:cxnSpLocks/>
          </p:cNvCxnSpPr>
          <p:nvPr/>
        </p:nvCxnSpPr>
        <p:spPr>
          <a:xfrm>
            <a:off x="1041149" y="3329591"/>
            <a:ext cx="92798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0A5F8A-7731-48F4-BA74-B23C2CFA65B0}"/>
              </a:ext>
            </a:extLst>
          </p:cNvPr>
          <p:cNvSpPr txBox="1"/>
          <p:nvPr/>
        </p:nvSpPr>
        <p:spPr>
          <a:xfrm>
            <a:off x="10858944" y="1742000"/>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
        <p:nvSpPr>
          <p:cNvPr id="14" name="TextBox 13">
            <a:extLst>
              <a:ext uri="{FF2B5EF4-FFF2-40B4-BE49-F238E27FC236}">
                <a16:creationId xmlns:a16="http://schemas.microsoft.com/office/drawing/2014/main" id="{2F0003F1-0C4E-4A29-9C46-42648AA8105A}"/>
              </a:ext>
            </a:extLst>
          </p:cNvPr>
          <p:cNvSpPr txBox="1"/>
          <p:nvPr/>
        </p:nvSpPr>
        <p:spPr>
          <a:xfrm>
            <a:off x="10858944" y="4509607"/>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Tree>
    <p:extLst>
      <p:ext uri="{BB962C8B-B14F-4D97-AF65-F5344CB8AC3E}">
        <p14:creationId xmlns:p14="http://schemas.microsoft.com/office/powerpoint/2010/main" val="246374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E33784-A5EB-4849-8A09-0CC57D71CFBC}"/>
              </a:ext>
            </a:extLst>
          </p:cNvPr>
          <p:cNvSpPr txBox="1"/>
          <p:nvPr/>
        </p:nvSpPr>
        <p:spPr>
          <a:xfrm>
            <a:off x="10799196" y="2210463"/>
            <a:ext cx="583814" cy="369332"/>
          </a:xfrm>
          <a:prstGeom prst="rect">
            <a:avLst/>
          </a:prstGeom>
          <a:noFill/>
          <a:ln w="25400">
            <a:solidFill>
              <a:schemeClr val="tx1"/>
            </a:solidFill>
          </a:ln>
        </p:spPr>
        <p:txBody>
          <a:bodyPr wrap="none" rtlCol="0">
            <a:spAutoFit/>
          </a:bodyPr>
          <a:lstStyle/>
          <a:p>
            <a:pPr algn="ctr"/>
            <a:r>
              <a:rPr lang="en-US" dirty="0"/>
              <a:t>15%</a:t>
            </a:r>
          </a:p>
        </p:txBody>
      </p:sp>
      <p:sp>
        <p:nvSpPr>
          <p:cNvPr id="4" name="TextBox 3">
            <a:extLst>
              <a:ext uri="{FF2B5EF4-FFF2-40B4-BE49-F238E27FC236}">
                <a16:creationId xmlns:a16="http://schemas.microsoft.com/office/drawing/2014/main" id="{E4272E07-F4BC-4B6F-891C-323D887E245E}"/>
              </a:ext>
            </a:extLst>
          </p:cNvPr>
          <p:cNvSpPr txBox="1"/>
          <p:nvPr/>
        </p:nvSpPr>
        <p:spPr>
          <a:xfrm>
            <a:off x="10799196" y="5416163"/>
            <a:ext cx="583814" cy="369332"/>
          </a:xfrm>
          <a:prstGeom prst="rect">
            <a:avLst/>
          </a:prstGeom>
          <a:noFill/>
          <a:ln w="25400">
            <a:solidFill>
              <a:schemeClr val="tx1"/>
            </a:solidFill>
          </a:ln>
        </p:spPr>
        <p:txBody>
          <a:bodyPr wrap="none" rtlCol="0">
            <a:spAutoFit/>
          </a:bodyPr>
          <a:lstStyle/>
          <a:p>
            <a:pPr algn="ctr"/>
            <a:r>
              <a:rPr lang="en-US" dirty="0"/>
              <a:t>85%</a:t>
            </a:r>
          </a:p>
        </p:txBody>
      </p:sp>
    </p:spTree>
    <p:extLst>
      <p:ext uri="{BB962C8B-B14F-4D97-AF65-F5344CB8AC3E}">
        <p14:creationId xmlns:p14="http://schemas.microsoft.com/office/powerpoint/2010/main" val="418602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8 Program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r>
              <a:rPr lang="en-US" sz="1900" dirty="0"/>
              <a:t>Complete Sprint 8 Assignment</a:t>
            </a:r>
          </a:p>
          <a:p>
            <a:pPr marL="457200" indent="-457200">
              <a:spcBef>
                <a:spcPts val="600"/>
              </a:spcBef>
              <a:buFont typeface="+mj-lt"/>
              <a:buAutoNum type="arabicPeriod"/>
            </a:pPr>
            <a:r>
              <a:rPr lang="en-US" sz="1900" dirty="0"/>
              <a:t>Deliver Final Project… “Klump Speak” or “IFP” that:</a:t>
            </a:r>
          </a:p>
          <a:p>
            <a:pPr marL="914400" lvl="1" indent="-457200">
              <a:spcBef>
                <a:spcPts val="600"/>
              </a:spcBef>
              <a:buFont typeface="+mj-lt"/>
              <a:buAutoNum type="alphaLcParenR"/>
            </a:pPr>
            <a:r>
              <a:rPr lang="en-US" sz="1400" dirty="0"/>
              <a:t>Include either two or three Scrum teams with each Product Team</a:t>
            </a:r>
          </a:p>
          <a:p>
            <a:pPr marL="914400" lvl="1" indent="-457200">
              <a:spcBef>
                <a:spcPts val="600"/>
              </a:spcBef>
              <a:buFont typeface="+mj-lt"/>
              <a:buAutoNum type="alphaLcParenR"/>
            </a:pPr>
            <a:r>
              <a:rPr lang="en-US" sz="1400" dirty="0"/>
              <a:t>Includes all Scaled Agile and Scrum roles</a:t>
            </a:r>
          </a:p>
          <a:p>
            <a:pPr marL="914400" lvl="1" indent="-457200">
              <a:spcBef>
                <a:spcPts val="600"/>
              </a:spcBef>
              <a:buFont typeface="+mj-lt"/>
              <a:buAutoNum type="alphaLcParenR"/>
            </a:pPr>
            <a:r>
              <a:rPr lang="en-US" sz="1400" dirty="0"/>
              <a:t>Verifiably completes all Team Level Agile Rituals and Metrics… Sprint planning, user stories, metrics, retrospectives, demos, etc. </a:t>
            </a:r>
          </a:p>
          <a:p>
            <a:pPr marL="914400" lvl="1" indent="-457200">
              <a:spcBef>
                <a:spcPts val="600"/>
              </a:spcBef>
              <a:buFont typeface="+mj-lt"/>
              <a:buAutoNum type="alphaLcParenR"/>
            </a:pPr>
            <a:r>
              <a:rPr lang="en-US" sz="1400" dirty="0"/>
              <a:t>Verifiably completes some Product Level Rituals including Product Team Stand-up, prioritized </a:t>
            </a:r>
            <a:r>
              <a:rPr lang="en-US" sz="1400" u="sng" dirty="0"/>
              <a:t>Feature Backlog </a:t>
            </a:r>
            <a:r>
              <a:rPr lang="en-US" sz="1400" dirty="0"/>
              <a:t>and Say-Do ratio </a:t>
            </a:r>
          </a:p>
          <a:p>
            <a:pPr marL="914400" lvl="1" indent="-457200">
              <a:spcBef>
                <a:spcPts val="600"/>
              </a:spcBef>
              <a:buFont typeface="+mj-lt"/>
              <a:buAutoNum type="alphaLcParenR"/>
            </a:pPr>
            <a:r>
              <a:rPr lang="en-US" sz="1400" dirty="0"/>
              <a:t>Be deployed in a cloud environment in both test and production environments</a:t>
            </a:r>
          </a:p>
          <a:p>
            <a:pPr marL="914400" lvl="1" indent="-457200">
              <a:spcBef>
                <a:spcPts val="600"/>
              </a:spcBef>
              <a:buFont typeface="+mj-lt"/>
              <a:buAutoNum type="alphaLcParenR"/>
            </a:pPr>
            <a:r>
              <a:rPr lang="en-US" sz="1400" dirty="0"/>
              <a:t>Be deployed to each team members desktop</a:t>
            </a:r>
          </a:p>
          <a:p>
            <a:pPr marL="914400" lvl="1" indent="-457200">
              <a:spcBef>
                <a:spcPts val="600"/>
              </a:spcBef>
              <a:buFont typeface="+mj-lt"/>
              <a:buAutoNum type="alphaLcParenR"/>
            </a:pPr>
            <a:r>
              <a:rPr lang="en-US" sz="1400" dirty="0"/>
              <a:t>Include GitHub source code control that has each individual in each team contribute </a:t>
            </a:r>
            <a:r>
              <a:rPr lang="en-US" sz="1400" u="sng" dirty="0"/>
              <a:t>something</a:t>
            </a:r>
            <a:r>
              <a:rPr lang="en-US" sz="1400" dirty="0"/>
              <a:t> to the product… you will need to give me access the repository as well</a:t>
            </a:r>
          </a:p>
          <a:p>
            <a:pPr marL="914400" lvl="1" indent="-457200">
              <a:spcBef>
                <a:spcPts val="600"/>
              </a:spcBef>
              <a:buFont typeface="+mj-lt"/>
              <a:buAutoNum type="alphaLcParenR"/>
            </a:pPr>
            <a:r>
              <a:rPr lang="en-US" sz="1400" dirty="0"/>
              <a:t>Implement branching to control test and production deployments</a:t>
            </a:r>
          </a:p>
          <a:p>
            <a:pPr marL="457200" indent="-457200">
              <a:spcBef>
                <a:spcPts val="600"/>
              </a:spcBef>
              <a:buFont typeface="+mj-lt"/>
              <a:buAutoNum type="arabicPeriod"/>
            </a:pPr>
            <a:r>
              <a:rPr lang="en-US" sz="1900" dirty="0"/>
              <a:t>Read and be prepared to discuss selected sections of Chapter 11 plus two sections of Chapter 12 (12.3 and 12.9)… this can be done after May 3</a:t>
            </a:r>
            <a:r>
              <a:rPr lang="en-US" sz="1900" baseline="30000" dirty="0"/>
              <a:t>rd</a:t>
            </a:r>
            <a:r>
              <a:rPr lang="en-US" sz="1900" dirty="0"/>
              <a:t>. </a:t>
            </a:r>
          </a:p>
        </p:txBody>
      </p:sp>
      <p:graphicFrame>
        <p:nvGraphicFramePr>
          <p:cNvPr id="7" name="Content Placeholder 3">
            <a:extLst>
              <a:ext uri="{FF2B5EF4-FFF2-40B4-BE49-F238E27FC236}">
                <a16:creationId xmlns:a16="http://schemas.microsoft.com/office/drawing/2014/main" id="{2EBBC345-1F39-4CCF-9166-AE1555A41093}"/>
              </a:ext>
            </a:extLst>
          </p:cNvPr>
          <p:cNvGraphicFramePr>
            <a:graphicFrameLocks/>
          </p:cNvGraphicFramePr>
          <p:nvPr>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Tree>
    <p:extLst>
      <p:ext uri="{BB962C8B-B14F-4D97-AF65-F5344CB8AC3E}">
        <p14:creationId xmlns:p14="http://schemas.microsoft.com/office/powerpoint/2010/main" val="2912620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6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Deliver User Stories that will complete the Klump product by exceeding specifications by the end of this Sprint… this will need to include testing and deployment to your test and production sites</a:t>
            </a:r>
          </a:p>
          <a:p>
            <a:pPr marL="457200" indent="-457200">
              <a:spcBef>
                <a:spcPts val="600"/>
              </a:spcBef>
              <a:buFont typeface="+mj-lt"/>
              <a:buAutoNum type="arabicPeriod"/>
            </a:pPr>
            <a:r>
              <a:rPr lang="en-US" sz="1900" dirty="0"/>
              <a:t>Prepare a Presentation of your Klump product implementation to be delivered by 1 or 2 team members on 12 April</a:t>
            </a:r>
          </a:p>
          <a:p>
            <a:pPr marL="457200" indent="-457200">
              <a:spcBef>
                <a:spcPts val="600"/>
              </a:spcBef>
              <a:buFont typeface="+mj-lt"/>
              <a:buAutoNum type="arabicPeriod"/>
            </a:pPr>
            <a:r>
              <a:rPr lang="en-US" sz="1900" dirty="0"/>
              <a:t>Complete Sprint 6 Assignment</a:t>
            </a:r>
          </a:p>
          <a:p>
            <a:pPr marL="457200" indent="-457200">
              <a:spcBef>
                <a:spcPts val="600"/>
              </a:spcBef>
              <a:buFont typeface="+mj-lt"/>
              <a:buAutoNum type="arabicPeriod"/>
            </a:pPr>
            <a:r>
              <a:rPr lang="en-US" sz="1900" dirty="0"/>
              <a:t>Prepare a Demo of your team’s Stories and Story management method to be delivered by 1 or 2 team members on 10 April</a:t>
            </a:r>
          </a:p>
          <a:p>
            <a:pPr marL="0" indent="0">
              <a:spcBef>
                <a:spcPts val="600"/>
              </a:spcBef>
              <a:buNone/>
            </a:pPr>
            <a:endParaRPr lang="en-US" sz="2000" dirty="0"/>
          </a:p>
        </p:txBody>
      </p:sp>
    </p:spTree>
    <p:extLst>
      <p:ext uri="{BB962C8B-B14F-4D97-AF65-F5344CB8AC3E}">
        <p14:creationId xmlns:p14="http://schemas.microsoft.com/office/powerpoint/2010/main" val="3445045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7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lnSpcReduction="10000"/>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Complete Sprint 7 Assignment</a:t>
            </a:r>
          </a:p>
          <a:p>
            <a:pPr marL="457200" indent="-457200">
              <a:spcBef>
                <a:spcPts val="600"/>
              </a:spcBef>
              <a:buFont typeface="+mj-lt"/>
              <a:buAutoNum type="arabicPeriod"/>
            </a:pPr>
            <a:r>
              <a:rPr lang="en-US" sz="1900" dirty="0"/>
              <a:t>Read and be prepared to discuss Chapter 10</a:t>
            </a:r>
          </a:p>
          <a:p>
            <a:pPr marL="457200" indent="-457200">
              <a:spcBef>
                <a:spcPts val="600"/>
              </a:spcBef>
              <a:buFont typeface="+mj-lt"/>
              <a:buAutoNum type="arabicPeriod"/>
            </a:pPr>
            <a:r>
              <a:rPr lang="en-US" sz="1900" dirty="0"/>
              <a:t>Create User Stories that will deliver a Klump </a:t>
            </a:r>
            <a:r>
              <a:rPr lang="en-US" sz="1900" u="sng" dirty="0"/>
              <a:t>tutorial</a:t>
            </a:r>
            <a:r>
              <a:rPr lang="en-US" sz="1900" dirty="0"/>
              <a:t> based on your team’s Klump implementation. Requirements include:</a:t>
            </a:r>
          </a:p>
          <a:p>
            <a:pPr lvl="1">
              <a:spcBef>
                <a:spcPts val="600"/>
              </a:spcBef>
            </a:pPr>
            <a:r>
              <a:rPr lang="en-US" sz="1500" dirty="0"/>
              <a:t>Allow a future team should be able to effectively install the product on Azure and make a minor enhancement to your product in less than </a:t>
            </a:r>
            <a:r>
              <a:rPr lang="en-US" sz="1500" u="sng" dirty="0"/>
              <a:t>one hour</a:t>
            </a:r>
            <a:r>
              <a:rPr lang="en-US" sz="1500" dirty="0"/>
              <a:t> by following the tutorial</a:t>
            </a:r>
          </a:p>
          <a:p>
            <a:pPr lvl="1">
              <a:spcBef>
                <a:spcPts val="600"/>
              </a:spcBef>
            </a:pPr>
            <a:r>
              <a:rPr lang="en-US" sz="1500" dirty="0"/>
              <a:t>Include a single zip file named klump-sp18-[your-team-name].zip with all product assets submitted on a USB drive that will be provided to your team  </a:t>
            </a:r>
          </a:p>
          <a:p>
            <a:pPr lvl="1">
              <a:spcBef>
                <a:spcPts val="600"/>
              </a:spcBef>
            </a:pPr>
            <a:r>
              <a:rPr lang="en-US" sz="1500" dirty="0"/>
              <a:t>Include an appropriate license file</a:t>
            </a:r>
          </a:p>
          <a:p>
            <a:pPr lvl="1">
              <a:spcBef>
                <a:spcPts val="600"/>
              </a:spcBef>
            </a:pPr>
            <a:r>
              <a:rPr lang="en-US" sz="1500" dirty="0"/>
              <a:t>Include a Readme.txt or Readme.md file in the root folder of the zip file that represents the starting point for the tutorial</a:t>
            </a:r>
          </a:p>
          <a:p>
            <a:pPr lvl="1">
              <a:spcBef>
                <a:spcPts val="600"/>
              </a:spcBef>
            </a:pPr>
            <a:r>
              <a:rPr lang="en-US" sz="1500" dirty="0"/>
              <a:t>Assume or require only prerequisites that the tutorial participant should have an MS Azure account and knowledge equivalent to taking this software development class</a:t>
            </a:r>
          </a:p>
          <a:p>
            <a:pPr marL="457200" indent="-457200">
              <a:spcBef>
                <a:spcPts val="600"/>
              </a:spcBef>
              <a:buFont typeface="+mj-lt"/>
              <a:buAutoNum type="arabicPeriod"/>
            </a:pPr>
            <a:r>
              <a:rPr lang="en-US" sz="1900" dirty="0"/>
              <a:t>Deliver the above tutorial by completing the user stories</a:t>
            </a:r>
          </a:p>
          <a:p>
            <a:pPr marL="457200" indent="-457200">
              <a:spcBef>
                <a:spcPts val="600"/>
              </a:spcBef>
              <a:buFont typeface="+mj-lt"/>
              <a:buAutoNum type="arabicPeriod"/>
            </a:pPr>
            <a:r>
              <a:rPr lang="en-US" sz="1900" dirty="0"/>
              <a:t>Prepare a </a:t>
            </a:r>
            <a:r>
              <a:rPr lang="en-US" sz="1900" u="sng" dirty="0"/>
              <a:t>video recording</a:t>
            </a:r>
            <a:r>
              <a:rPr lang="en-US" sz="1900" dirty="0"/>
              <a:t>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1900" dirty="0"/>
              <a:t>Prepare for Sprint 8 by creating a proposal for a final project… the final should include at least two teams working together </a:t>
            </a:r>
          </a:p>
        </p:txBody>
      </p:sp>
    </p:spTree>
    <p:extLst>
      <p:ext uri="{BB962C8B-B14F-4D97-AF65-F5344CB8AC3E}">
        <p14:creationId xmlns:p14="http://schemas.microsoft.com/office/powerpoint/2010/main" val="2220100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8 Program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r>
              <a:rPr lang="en-US" sz="1900" dirty="0"/>
              <a:t>Complete Sprint 8 Assignment</a:t>
            </a:r>
          </a:p>
          <a:p>
            <a:pPr marL="457200" indent="-457200">
              <a:spcBef>
                <a:spcPts val="600"/>
              </a:spcBef>
              <a:buFont typeface="+mj-lt"/>
              <a:buAutoNum type="arabicPeriod"/>
            </a:pPr>
            <a:r>
              <a:rPr lang="en-US" sz="1900" dirty="0"/>
              <a:t>Deliver Final Project… “Klump Speak” or “IFP” that:</a:t>
            </a:r>
          </a:p>
          <a:p>
            <a:pPr marL="914400" lvl="1" indent="-457200">
              <a:spcBef>
                <a:spcPts val="600"/>
              </a:spcBef>
              <a:buFont typeface="+mj-lt"/>
              <a:buAutoNum type="alphaLcParenR"/>
            </a:pPr>
            <a:r>
              <a:rPr lang="en-US" sz="1400" dirty="0"/>
              <a:t>Include either two or three Scrum teams with each Product Team</a:t>
            </a:r>
          </a:p>
          <a:p>
            <a:pPr marL="914400" lvl="1" indent="-457200">
              <a:spcBef>
                <a:spcPts val="600"/>
              </a:spcBef>
              <a:buFont typeface="+mj-lt"/>
              <a:buAutoNum type="alphaLcParenR"/>
            </a:pPr>
            <a:r>
              <a:rPr lang="en-US" sz="1400" dirty="0"/>
              <a:t>Includes all Scaled Agile and Scrum roles</a:t>
            </a:r>
          </a:p>
          <a:p>
            <a:pPr marL="914400" lvl="1" indent="-457200">
              <a:spcBef>
                <a:spcPts val="600"/>
              </a:spcBef>
              <a:buFont typeface="+mj-lt"/>
              <a:buAutoNum type="alphaLcParenR"/>
            </a:pPr>
            <a:r>
              <a:rPr lang="en-US" sz="1400" dirty="0"/>
              <a:t>Verifiably completes all Team Level Agile Rituals and Metrics… Sprint planning, user stories, metrics, retrospectives, demos, etc. </a:t>
            </a:r>
          </a:p>
          <a:p>
            <a:pPr marL="914400" lvl="1" indent="-457200">
              <a:spcBef>
                <a:spcPts val="600"/>
              </a:spcBef>
              <a:buFont typeface="+mj-lt"/>
              <a:buAutoNum type="alphaLcParenR"/>
            </a:pPr>
            <a:r>
              <a:rPr lang="en-US" sz="1400" dirty="0"/>
              <a:t>Verifiably completes some Product Level Rituals including Product Team Stand-up, prioritized </a:t>
            </a:r>
            <a:r>
              <a:rPr lang="en-US" sz="1400" u="sng" dirty="0"/>
              <a:t>Feature Backlog </a:t>
            </a:r>
            <a:r>
              <a:rPr lang="en-US" sz="1400" dirty="0"/>
              <a:t>and Say-Do ratio </a:t>
            </a:r>
          </a:p>
          <a:p>
            <a:pPr marL="914400" lvl="1" indent="-457200">
              <a:spcBef>
                <a:spcPts val="600"/>
              </a:spcBef>
              <a:buFont typeface="+mj-lt"/>
              <a:buAutoNum type="alphaLcParenR"/>
            </a:pPr>
            <a:r>
              <a:rPr lang="en-US" sz="1400" dirty="0"/>
              <a:t>Be deployed in a cloud environment in both test and production environments</a:t>
            </a:r>
          </a:p>
          <a:p>
            <a:pPr marL="914400" lvl="1" indent="-457200">
              <a:spcBef>
                <a:spcPts val="600"/>
              </a:spcBef>
              <a:buFont typeface="+mj-lt"/>
              <a:buAutoNum type="alphaLcParenR"/>
            </a:pPr>
            <a:r>
              <a:rPr lang="en-US" sz="1400" dirty="0"/>
              <a:t>Be deployed to each team members desktop</a:t>
            </a:r>
          </a:p>
          <a:p>
            <a:pPr marL="914400" lvl="1" indent="-457200">
              <a:spcBef>
                <a:spcPts val="600"/>
              </a:spcBef>
              <a:buFont typeface="+mj-lt"/>
              <a:buAutoNum type="alphaLcParenR"/>
            </a:pPr>
            <a:r>
              <a:rPr lang="en-US" sz="1400" dirty="0"/>
              <a:t>Include GitHub source code control that has each individual in each team contribute </a:t>
            </a:r>
            <a:r>
              <a:rPr lang="en-US" sz="1400" u="sng" dirty="0"/>
              <a:t>something</a:t>
            </a:r>
            <a:r>
              <a:rPr lang="en-US" sz="1400" dirty="0"/>
              <a:t> to the product… you will need to give me access the repository as well</a:t>
            </a:r>
          </a:p>
          <a:p>
            <a:pPr marL="914400" lvl="1" indent="-457200">
              <a:spcBef>
                <a:spcPts val="600"/>
              </a:spcBef>
              <a:buFont typeface="+mj-lt"/>
              <a:buAutoNum type="alphaLcParenR"/>
            </a:pPr>
            <a:r>
              <a:rPr lang="en-US" sz="1400" dirty="0"/>
              <a:t>Implement branching to control test and production deployments</a:t>
            </a:r>
          </a:p>
          <a:p>
            <a:pPr marL="457200" indent="-457200">
              <a:spcBef>
                <a:spcPts val="600"/>
              </a:spcBef>
              <a:buFont typeface="+mj-lt"/>
              <a:buAutoNum type="arabicPeriod"/>
            </a:pPr>
            <a:r>
              <a:rPr lang="en-US" sz="1900" dirty="0"/>
              <a:t>Read and be prepared to discuss selected sections of Chapter 11 plus two sections of Chapter 12 (12.3 and 12.9)… this can be done after May 3</a:t>
            </a:r>
            <a:r>
              <a:rPr lang="en-US" sz="1900" baseline="30000" dirty="0"/>
              <a:t>rd</a:t>
            </a:r>
            <a:r>
              <a:rPr lang="en-US" sz="1900" dirty="0"/>
              <a:t>. </a:t>
            </a:r>
          </a:p>
        </p:txBody>
      </p:sp>
      <p:graphicFrame>
        <p:nvGraphicFramePr>
          <p:cNvPr id="7" name="Content Placeholder 3">
            <a:extLst>
              <a:ext uri="{FF2B5EF4-FFF2-40B4-BE49-F238E27FC236}">
                <a16:creationId xmlns:a16="http://schemas.microsoft.com/office/drawing/2014/main" id="{2EBBC345-1F39-4CCF-9166-AE1555A41093}"/>
              </a:ext>
            </a:extLst>
          </p:cNvPr>
          <p:cNvGraphicFramePr>
            <a:graphicFrameLocks/>
          </p:cNvGraphicFramePr>
          <p:nvPr>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Tree>
    <p:extLst>
      <p:ext uri="{BB962C8B-B14F-4D97-AF65-F5344CB8AC3E}">
        <p14:creationId xmlns:p14="http://schemas.microsoft.com/office/powerpoint/2010/main" val="3884633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 End Study Guide – Exam 2</a:t>
            </a:r>
          </a:p>
        </p:txBody>
      </p:sp>
    </p:spTree>
    <p:extLst>
      <p:ext uri="{BB962C8B-B14F-4D97-AF65-F5344CB8AC3E}">
        <p14:creationId xmlns:p14="http://schemas.microsoft.com/office/powerpoint/2010/main" val="1213047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Lab</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0" indent="0">
              <a:spcBef>
                <a:spcPts val="600"/>
              </a:spcBef>
              <a:buNone/>
            </a:pPr>
            <a:r>
              <a:rPr lang="en-US" sz="1900" dirty="0"/>
              <a:t>Do not leave class today until you have submitted:</a:t>
            </a:r>
          </a:p>
          <a:p>
            <a:pPr>
              <a:spcBef>
                <a:spcPts val="600"/>
              </a:spcBef>
            </a:pPr>
            <a:r>
              <a:rPr lang="en-US" sz="1900" dirty="0"/>
              <a:t>Assignment 8</a:t>
            </a:r>
          </a:p>
          <a:p>
            <a:pPr>
              <a:spcBef>
                <a:spcPts val="600"/>
              </a:spcBef>
            </a:pPr>
            <a:r>
              <a:rPr lang="en-US" sz="1900" dirty="0"/>
              <a:t>Discussion Board (DB) 8 </a:t>
            </a:r>
          </a:p>
          <a:p>
            <a:pPr>
              <a:spcBef>
                <a:spcPts val="600"/>
              </a:spcBef>
            </a:pPr>
            <a:r>
              <a:rPr lang="en-US" sz="1900" dirty="0"/>
              <a:t>All assignments that you intend to submit for the class (besides the final exam)</a:t>
            </a:r>
          </a:p>
          <a:p>
            <a:pPr marL="0" indent="0">
              <a:spcBef>
                <a:spcPts val="600"/>
              </a:spcBef>
              <a:buNone/>
            </a:pPr>
            <a:endParaRPr lang="en-US" sz="2000" dirty="0"/>
          </a:p>
        </p:txBody>
      </p:sp>
    </p:spTree>
    <p:extLst>
      <p:ext uri="{BB962C8B-B14F-4D97-AF65-F5344CB8AC3E}">
        <p14:creationId xmlns:p14="http://schemas.microsoft.com/office/powerpoint/2010/main" val="1505267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72967"/>
            <a:ext cx="9144000" cy="1912066"/>
          </a:xfrm>
        </p:spPr>
        <p:txBody>
          <a:bodyPr anchor="ctr">
            <a:noAutofit/>
          </a:bodyPr>
          <a:lstStyle/>
          <a:p>
            <a:r>
              <a:rPr lang="en-US" sz="3200" b="1" dirty="0"/>
              <a:t>Final Exam</a:t>
            </a:r>
            <a:br>
              <a:rPr lang="en-US" sz="3200" dirty="0"/>
            </a:br>
            <a:br>
              <a:rPr lang="en-US" sz="3200" dirty="0"/>
            </a:br>
            <a:r>
              <a:rPr lang="en-US" sz="3200" b="1" dirty="0"/>
              <a:t>Tuesday, 8 May 2018 </a:t>
            </a:r>
            <a:br>
              <a:rPr lang="en-US" sz="3200" b="1" dirty="0"/>
            </a:br>
            <a:r>
              <a:rPr lang="en-US" sz="3200" b="1" u="sng" dirty="0"/>
              <a:t>10:30am</a:t>
            </a:r>
            <a:r>
              <a:rPr lang="en-US" sz="3200" b="1" dirty="0"/>
              <a:t> to 12:30pm </a:t>
            </a:r>
            <a:br>
              <a:rPr lang="en-US" sz="3200" b="1" dirty="0"/>
            </a:br>
            <a:r>
              <a:rPr lang="en-US" sz="3200" b="1" dirty="0"/>
              <a:t>in our normal location (AS106A)</a:t>
            </a:r>
          </a:p>
        </p:txBody>
      </p:sp>
    </p:spTree>
    <p:extLst>
      <p:ext uri="{BB962C8B-B14F-4D97-AF65-F5344CB8AC3E}">
        <p14:creationId xmlns:p14="http://schemas.microsoft.com/office/powerpoint/2010/main" val="2229480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62197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u="sng" dirty="0"/>
              <a:t>Final</a:t>
            </a:r>
            <a:r>
              <a:rPr lang="en-US" dirty="0"/>
              <a:t> 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356" y="2719387"/>
            <a:ext cx="9539287" cy="1419225"/>
          </a:xfrm>
        </p:spPr>
        <p:txBody>
          <a:bodyPr>
            <a:normAutofit/>
          </a:bodyPr>
          <a:lstStyle/>
          <a:p>
            <a:r>
              <a:rPr lang="en-US" sz="4400" dirty="0"/>
              <a:t>Demo with Karol… others?</a:t>
            </a:r>
          </a:p>
        </p:txBody>
      </p:sp>
    </p:spTree>
    <p:extLst>
      <p:ext uri="{BB962C8B-B14F-4D97-AF65-F5344CB8AC3E}">
        <p14:creationId xmlns:p14="http://schemas.microsoft.com/office/powerpoint/2010/main" val="375593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Final Project Presentations</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800" u="sng" dirty="0"/>
              <a:t>Klump Speak</a:t>
            </a:r>
            <a:r>
              <a:rPr lang="en-US" sz="2800" dirty="0"/>
              <a:t> with Lenny and Lawrence</a:t>
            </a:r>
          </a:p>
          <a:p>
            <a:pPr marL="457200" lvl="1" indent="0">
              <a:spcBef>
                <a:spcPts val="1200"/>
              </a:spcBef>
              <a:buNone/>
            </a:pPr>
            <a:endParaRPr lang="en-US" sz="2800" u="sng" dirty="0"/>
          </a:p>
          <a:p>
            <a:pPr marL="457200" lvl="1" indent="0">
              <a:spcBef>
                <a:spcPts val="1200"/>
              </a:spcBef>
              <a:buNone/>
            </a:pPr>
            <a:r>
              <a:rPr lang="en-US" sz="2800" u="sng" dirty="0"/>
              <a:t>Image Filter Program (IFP</a:t>
            </a:r>
            <a:r>
              <a:rPr lang="en-US" sz="2800" dirty="0"/>
              <a:t>) with </a:t>
            </a:r>
            <a:r>
              <a:rPr lang="en-US" sz="2800" dirty="0" err="1"/>
              <a:t>Cris</a:t>
            </a:r>
            <a:endParaRPr lang="en-US" sz="2800"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p:txBody>
      </p:sp>
    </p:spTree>
    <p:extLst>
      <p:ext uri="{BB962C8B-B14F-4D97-AF65-F5344CB8AC3E}">
        <p14:creationId xmlns:p14="http://schemas.microsoft.com/office/powerpoint/2010/main" val="236379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Study Guide – Exam 2</a:t>
            </a:r>
          </a:p>
        </p:txBody>
      </p:sp>
    </p:spTree>
    <p:extLst>
      <p:ext uri="{BB962C8B-B14F-4D97-AF65-F5344CB8AC3E}">
        <p14:creationId xmlns:p14="http://schemas.microsoft.com/office/powerpoint/2010/main" val="270041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Exam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Tuesday, May 8 at 10:30am CST… </a:t>
            </a:r>
            <a:r>
              <a:rPr lang="en-US" sz="1900" u="sng" dirty="0"/>
              <a:t>don’t be late!</a:t>
            </a:r>
          </a:p>
          <a:p>
            <a:pPr marL="457200" indent="-457200">
              <a:spcBef>
                <a:spcPts val="600"/>
              </a:spcBef>
              <a:buFont typeface="+mj-lt"/>
              <a:buAutoNum type="arabicPeriod"/>
            </a:pPr>
            <a:r>
              <a:rPr lang="en-US" sz="1900" dirty="0"/>
              <a:t>No notes or external sources</a:t>
            </a:r>
          </a:p>
          <a:p>
            <a:pPr marL="457200" indent="-457200">
              <a:spcBef>
                <a:spcPts val="600"/>
              </a:spcBef>
              <a:buFont typeface="+mj-lt"/>
              <a:buAutoNum type="arabicPeriod"/>
            </a:pPr>
            <a:r>
              <a:rPr lang="en-US" sz="1900" dirty="0"/>
              <a:t>Online format similar to Quizzes… be sure to get logged and make sure that you have access ahead of time</a:t>
            </a:r>
          </a:p>
          <a:p>
            <a:pPr marL="457200" indent="-457200">
              <a:spcBef>
                <a:spcPts val="600"/>
              </a:spcBef>
              <a:buFont typeface="+mj-lt"/>
              <a:buAutoNum type="arabicPeriod"/>
            </a:pPr>
            <a:r>
              <a:rPr lang="en-US" sz="1900" dirty="0"/>
              <a:t>~30 questions worth 50 points</a:t>
            </a:r>
          </a:p>
          <a:p>
            <a:pPr marL="457200" indent="-457200">
              <a:spcBef>
                <a:spcPts val="600"/>
              </a:spcBef>
              <a:buFont typeface="+mj-lt"/>
              <a:buAutoNum type="arabicPeriod"/>
            </a:pPr>
            <a:r>
              <a:rPr lang="en-US" sz="1900" dirty="0"/>
              <a:t>~6 short answer worth 3 to 6 points each</a:t>
            </a:r>
          </a:p>
          <a:p>
            <a:pPr marL="457200" indent="-457200">
              <a:spcBef>
                <a:spcPts val="600"/>
              </a:spcBef>
              <a:buFont typeface="+mj-lt"/>
              <a:buAutoNum type="arabicPeriod"/>
            </a:pPr>
            <a:r>
              <a:rPr lang="en-US" sz="1900" dirty="0"/>
              <a:t>~24 multiple choice and multiple answer questions worth 1 point each</a:t>
            </a:r>
          </a:p>
          <a:p>
            <a:pPr marL="457200" indent="-457200">
              <a:spcBef>
                <a:spcPts val="600"/>
              </a:spcBef>
              <a:buFont typeface="+mj-lt"/>
              <a:buAutoNum type="arabicPeriod"/>
            </a:pPr>
            <a:r>
              <a:rPr lang="en-US" sz="1900" dirty="0"/>
              <a:t>Anticipated 50 minutes or less</a:t>
            </a:r>
          </a:p>
          <a:p>
            <a:pPr marL="457200" indent="-457200">
              <a:spcBef>
                <a:spcPts val="600"/>
              </a:spcBef>
              <a:buFont typeface="+mj-lt"/>
              <a:buAutoNum type="arabicPeriod"/>
            </a:pPr>
            <a:r>
              <a:rPr lang="en-US" sz="1900" dirty="0"/>
              <a:t>Test Auto-Submits after 60 minutes*</a:t>
            </a:r>
          </a:p>
          <a:p>
            <a:pPr marL="457200" indent="-457200">
              <a:spcBef>
                <a:spcPts val="600"/>
              </a:spcBef>
              <a:buFont typeface="+mj-lt"/>
              <a:buAutoNum type="arabicPeriod"/>
            </a:pPr>
            <a:r>
              <a:rPr lang="en-US" sz="1900" dirty="0"/>
              <a:t>Pace yourself… 2 minutes per point? Maybe a little more for short-answer and a little less for multiple choice</a:t>
            </a:r>
          </a:p>
          <a:p>
            <a:pPr marL="457200" indent="-457200">
              <a:spcBef>
                <a:spcPts val="600"/>
              </a:spcBef>
              <a:buFont typeface="+mj-lt"/>
              <a:buAutoNum type="arabicPeriod"/>
            </a:pPr>
            <a:r>
              <a:rPr lang="en-US" sz="1900" u="sng" dirty="0"/>
              <a:t>Show me that you have successfully submitted the test before leaving</a:t>
            </a:r>
          </a:p>
          <a:p>
            <a:pPr marL="457200" indent="-457200">
              <a:spcBef>
                <a:spcPts val="600"/>
              </a:spcBef>
              <a:buFont typeface="+mj-lt"/>
              <a:buAutoNum type="arabicPeriod"/>
            </a:pPr>
            <a:r>
              <a:rPr lang="en-US" sz="1900" dirty="0"/>
              <a:t>There is no penalty for guessing</a:t>
            </a:r>
          </a:p>
        </p:txBody>
      </p:sp>
    </p:spTree>
    <p:extLst>
      <p:ext uri="{BB962C8B-B14F-4D97-AF65-F5344CB8AC3E}">
        <p14:creationId xmlns:p14="http://schemas.microsoft.com/office/powerpoint/2010/main" val="348641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4045</TotalTime>
  <Words>5752</Words>
  <Application>Microsoft Office PowerPoint</Application>
  <PresentationFormat>Widescreen</PresentationFormat>
  <Paragraphs>532</Paragraphs>
  <Slides>46</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Wingdings</vt:lpstr>
      <vt:lpstr>Office Theme</vt:lpstr>
      <vt:lpstr>Software Engineering Session: Sprint 8 Session 4 Instructor: Eric Pogue</vt:lpstr>
      <vt:lpstr>Sprint 8 Roles and Schedule</vt:lpstr>
      <vt:lpstr>Assignment 8 and  DB 8 were due at 9am  …Please complete them before you leave class today if you have not already </vt:lpstr>
      <vt:lpstr>Sprint 8 Program Backlog</vt:lpstr>
      <vt:lpstr>Final Scrum-of-Scrums Report-out</vt:lpstr>
      <vt:lpstr>Demo with Karol… others?</vt:lpstr>
      <vt:lpstr>Final Project Presentations</vt:lpstr>
      <vt:lpstr>Study Guide – Exam 2</vt:lpstr>
      <vt:lpstr>Exam 2</vt:lpstr>
      <vt:lpstr>Study Guide and Course Review – Part 1</vt:lpstr>
      <vt:lpstr>Week 1</vt:lpstr>
      <vt:lpstr>People, Process,  and Technology  </vt:lpstr>
      <vt:lpstr>…And the Virtuous Triangle </vt:lpstr>
      <vt:lpstr>Agile Manifesto (February 2001)</vt:lpstr>
      <vt:lpstr>Assignment</vt:lpstr>
      <vt:lpstr>Assignment</vt:lpstr>
      <vt:lpstr>Week 2</vt:lpstr>
      <vt:lpstr>Assignment (for a full week instead if one class period)</vt:lpstr>
      <vt:lpstr>Scrum &amp; Scrum Roles</vt:lpstr>
      <vt:lpstr>Sprint 2</vt:lpstr>
      <vt:lpstr>Sprint 2 Product Backlog… page 1 of 2</vt:lpstr>
      <vt:lpstr>Sprint 2 Product Backlog… page 2 of 2</vt:lpstr>
      <vt:lpstr>Sprint 3</vt:lpstr>
      <vt:lpstr>PowerPoint Presentation</vt:lpstr>
      <vt:lpstr>Standup for Sprint 3 Product Backlog</vt:lpstr>
      <vt:lpstr>JavaScript Basics (Chp. 6) </vt:lpstr>
      <vt:lpstr>JavaScript Basics (Plus) </vt:lpstr>
      <vt:lpstr>PowerPoint Presentation</vt:lpstr>
      <vt:lpstr>Sprint 4</vt:lpstr>
      <vt:lpstr>Sprint 4 Product Backlog</vt:lpstr>
      <vt:lpstr>Scaled Agile Roles</vt:lpstr>
      <vt:lpstr>Software Testing Overview</vt:lpstr>
      <vt:lpstr>Software Testing “Truths”</vt:lpstr>
      <vt:lpstr>Team the “Klump” Product</vt:lpstr>
      <vt:lpstr>Study Guide and Course Review – Part 2</vt:lpstr>
      <vt:lpstr>Sprint 5 Product Backlog</vt:lpstr>
      <vt:lpstr>Observation</vt:lpstr>
      <vt:lpstr>PowerPoint Presentation</vt:lpstr>
      <vt:lpstr>PowerPoint Presentation</vt:lpstr>
      <vt:lpstr>Sprint 6 Product Backlog</vt:lpstr>
      <vt:lpstr>Sprint 7 Product Backlog</vt:lpstr>
      <vt:lpstr>Sprint 8 Program Backlog</vt:lpstr>
      <vt:lpstr> End Study Guide – Exam 2</vt:lpstr>
      <vt:lpstr>Lab</vt:lpstr>
      <vt:lpstr>Final Exam  Tuesday, 8 May 2018  10:30am to 12:30pm  in our normal location (AS106A)</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338</cp:revision>
  <cp:lastPrinted>2018-04-26T13:22:42Z</cp:lastPrinted>
  <dcterms:created xsi:type="dcterms:W3CDTF">2017-08-24T13:36:27Z</dcterms:created>
  <dcterms:modified xsi:type="dcterms:W3CDTF">2018-05-03T18:49:01Z</dcterms:modified>
</cp:coreProperties>
</file>