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63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6" r:id="rId3"/>
    <p:sldId id="307" r:id="rId4"/>
    <p:sldId id="335" r:id="rId5"/>
    <p:sldId id="308" r:id="rId6"/>
    <p:sldId id="309" r:id="rId7"/>
    <p:sldId id="310" r:id="rId8"/>
    <p:sldId id="312" r:id="rId9"/>
    <p:sldId id="364" r:id="rId10"/>
    <p:sldId id="366" r:id="rId11"/>
    <p:sldId id="365" r:id="rId12"/>
    <p:sldId id="377" r:id="rId13"/>
    <p:sldId id="378" r:id="rId14"/>
    <p:sldId id="336" r:id="rId15"/>
    <p:sldId id="337" r:id="rId16"/>
    <p:sldId id="338" r:id="rId17"/>
    <p:sldId id="339" r:id="rId18"/>
    <p:sldId id="342" r:id="rId19"/>
    <p:sldId id="343" r:id="rId20"/>
    <p:sldId id="347" r:id="rId21"/>
    <p:sldId id="348" r:id="rId22"/>
    <p:sldId id="349" r:id="rId23"/>
    <p:sldId id="350" r:id="rId24"/>
    <p:sldId id="353" r:id="rId25"/>
    <p:sldId id="354" r:id="rId26"/>
    <p:sldId id="355" r:id="rId27"/>
    <p:sldId id="356" r:id="rId28"/>
    <p:sldId id="359" r:id="rId29"/>
    <p:sldId id="360" r:id="rId30"/>
    <p:sldId id="361" r:id="rId31"/>
    <p:sldId id="362" r:id="rId32"/>
    <p:sldId id="363" r:id="rId33"/>
    <p:sldId id="386" r:id="rId34"/>
    <p:sldId id="284" r:id="rId35"/>
    <p:sldId id="285" r:id="rId36"/>
    <p:sldId id="388" r:id="rId37"/>
    <p:sldId id="387" r:id="rId38"/>
    <p:sldId id="289" r:id="rId39"/>
    <p:sldId id="379" r:id="rId40"/>
    <p:sldId id="381" r:id="rId41"/>
    <p:sldId id="382" r:id="rId42"/>
    <p:sldId id="383" r:id="rId43"/>
    <p:sldId id="384" r:id="rId44"/>
    <p:sldId id="28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908"/>
  </p:normalViewPr>
  <p:slideViewPr>
    <p:cSldViewPr snapToGrid="0" snapToObjects="1">
      <p:cViewPr varScale="1">
        <p:scale>
          <a:sx n="73" d="100"/>
          <a:sy n="73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5486-88A6-1043-A577-50C0795C0B5F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009EA-1FE4-6C46-AF2B-D75ECC05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8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776BE-E3C5-874F-8A17-ED456C2B9A13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144D-6111-874F-A2F6-126A98521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5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61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AD4E1-C9DF-4138-AB2E-AEF493664222}" type="slidenum">
              <a:rPr lang="en-US"/>
              <a:pPr/>
              <a:t>12</a:t>
            </a:fld>
            <a:endParaRPr lang="en-US"/>
          </a:p>
        </p:txBody>
      </p:sp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1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2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3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5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6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9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90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5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5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7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0E2E5-1AB6-49CB-B4DC-524688E8CDBC}" type="slidenum">
              <a:rPr lang="en-US"/>
              <a:pPr/>
              <a:t>3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10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3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5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3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8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1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3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11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0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0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98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0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6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57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89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E616D-8C3C-475D-A8F0-DF1632428A94}" type="slidenum">
              <a:rPr lang="en-US"/>
              <a:pPr/>
              <a:t>5</a:t>
            </a:fld>
            <a:endParaRPr lang="en-US"/>
          </a:p>
        </p:txBody>
      </p:sp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2C535-CE90-4088-B206-07079F4A2043}" type="slidenum">
              <a:rPr lang="en-US"/>
              <a:pPr/>
              <a:t>6</a:t>
            </a:fld>
            <a:endParaRPr lang="en-US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7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144D-6111-874F-A2F6-126A98521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02D03-5E41-4415-AA26-47E13441AD66}" type="slidenum">
              <a:rPr lang="en-US"/>
              <a:pPr/>
              <a:t>8</a:t>
            </a:fld>
            <a:endParaRPr lang="en-US"/>
          </a:p>
        </p:txBody>
      </p:sp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05A7-D0BF-6041-B252-908686D2CCE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446F-C86B-8E4A-A999-DDAADFBF89A9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2E90-674C-9C46-A2B9-8ACE65CE9415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5B1-DC41-BF46-AF21-09026D3DFA3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3013-0B08-844A-A516-90CA8E588E5F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7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E7A-0C54-EC46-AC1A-47E8FD05717A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05D7-B128-674C-9102-972E613D487C}" type="datetime1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7B2-0B6B-BC42-B87C-ADE85A09A730}" type="datetime1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018-363A-8941-B87F-E70C8CFE342C}" type="datetime1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3718591-AA5E-7043-B4F0-220A629FC6F8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81D3-BAE2-4D40-AA81-346FAB362633}" type="datetime1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32AB24-33DA-9146-B807-03CAC21F2B62}" type="datetime1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5CA3A3-4FF4-0A45-BB51-4728984C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9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name/nm3632905/bio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6000" dirty="0" smtClean="0"/>
              <a:t>Software</a:t>
            </a:r>
            <a:br>
              <a:rPr lang="en-US" sz="6000" dirty="0" smtClean="0"/>
            </a:br>
            <a:r>
              <a:rPr lang="en-US" sz="6000" dirty="0" smtClean="0"/>
              <a:t>Engineering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Software Engineering?(</a:t>
            </a:r>
            <a:r>
              <a:rPr lang="en-US" dirty="0" err="1" smtClean="0"/>
              <a:t>Tsui</a:t>
            </a:r>
            <a:r>
              <a:rPr lang="en-US" dirty="0" smtClean="0"/>
              <a:t> and </a:t>
            </a:r>
            <a:r>
              <a:rPr lang="en-US" dirty="0" err="1" smtClean="0"/>
              <a:t>Karam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is a broad field that touches upon all aspects of  developing and supporting a software system, spanning across the following key areas: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Technical and business processes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Specific methodologies and techniques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Product characterization and metrics for measurements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People skills and team work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Project coordination and management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Software Engineering?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Carnegie Mellon University (CMU/SEI-90-TR-003)</a:t>
            </a:r>
          </a:p>
          <a:p>
            <a:pPr marL="800100" lvl="1" indent="-342900">
              <a:buFont typeface="Arial"/>
              <a:buChar char="•"/>
            </a:pPr>
            <a:r>
              <a:rPr lang="en-US" smtClean="0"/>
              <a:t>form of engineering that applies the principles of computer science and mathematics to achieving cost-effective solutions to software problems</a:t>
            </a:r>
          </a:p>
          <a:p>
            <a:r>
              <a:rPr lang="en-US" smtClean="0"/>
              <a:t>The </a:t>
            </a:r>
            <a:r>
              <a:rPr lang="en-US" dirty="0"/>
              <a:t>IEEE Computer Society defines software engineering as: </a:t>
            </a:r>
          </a:p>
          <a:p>
            <a:pPr marL="806450" lvl="1" indent="-457200">
              <a:buFont typeface="+mj-lt"/>
              <a:buAutoNum type="arabicParenR"/>
            </a:pPr>
            <a:r>
              <a:rPr lang="en-US" dirty="0"/>
              <a:t>The application of a systematic, disciplined, quantifiable approach to the development, operation, and maintenance of software; that is, the application of engineering to software. </a:t>
            </a:r>
          </a:p>
          <a:p>
            <a:pPr marL="806450" lvl="1" indent="-457200">
              <a:buFont typeface="+mj-ea"/>
              <a:buAutoNum type="arabicParenR"/>
            </a:pPr>
            <a:r>
              <a:rPr lang="en-US" dirty="0"/>
              <a:t>The study of approaches as in (1)</a:t>
            </a:r>
            <a:r>
              <a:rPr lang="en-US" dirty="0" smtClean="0"/>
              <a:t>.</a:t>
            </a:r>
          </a:p>
          <a:p>
            <a:pPr marL="463550" indent="-342900">
              <a:buFont typeface="Arial"/>
              <a:buChar char="•"/>
            </a:pPr>
            <a:r>
              <a:rPr lang="en-US" dirty="0" smtClean="0"/>
              <a:t>Curriculum </a:t>
            </a:r>
            <a:r>
              <a:rPr lang="en-US" dirty="0"/>
              <a:t>Guideline: </a:t>
            </a:r>
            <a:r>
              <a:rPr lang="en-US" dirty="0" smtClean="0"/>
              <a:t>creating </a:t>
            </a:r>
            <a:r>
              <a:rPr lang="en-US" dirty="0"/>
              <a:t>high quality software in a systematic</a:t>
            </a:r>
            <a:r>
              <a:rPr lang="en-US" dirty="0" smtClean="0"/>
              <a:t>, </a:t>
            </a:r>
            <a:r>
              <a:rPr lang="en-US" dirty="0"/>
              <a:t>controlled, and efficient manner 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Definition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is a collection of techniques, methodologies and tools that help with the production of </a:t>
            </a:r>
          </a:p>
          <a:p>
            <a:pPr lvl="1"/>
            <a:r>
              <a:rPr lang="en-US" dirty="0" smtClean="0"/>
              <a:t>a high quality software system </a:t>
            </a:r>
          </a:p>
          <a:p>
            <a:pPr lvl="1"/>
            <a:r>
              <a:rPr lang="en-US" dirty="0" smtClean="0"/>
              <a:t>developed with a given budget </a:t>
            </a:r>
          </a:p>
          <a:p>
            <a:pPr lvl="1"/>
            <a:r>
              <a:rPr lang="en-US" dirty="0" smtClean="0"/>
              <a:t>before a given deadline</a:t>
            </a:r>
          </a:p>
          <a:p>
            <a:pPr lvl="1"/>
            <a:r>
              <a:rPr lang="en-US" dirty="0" smtClean="0"/>
              <a:t>while change occurs</a:t>
            </a:r>
          </a:p>
          <a:p>
            <a:r>
              <a:rPr lang="en-US" dirty="0" smtClean="0"/>
              <a:t>Challenge: Dealing with complexity and change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engineering is concerned with all aspects of software production</a:t>
            </a:r>
          </a:p>
          <a:p>
            <a:r>
              <a:rPr lang="en-US" smtClean="0"/>
              <a:t>Not just development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vs. Software Engineering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32572" y="1886273"/>
            <a:ext cx="6124575" cy="200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sz="2800" dirty="0"/>
              <a:t>Without requirements or design, programming is the art of adding bugs to an empty text file.</a:t>
            </a:r>
            <a:r>
              <a:rPr lang="en-US" sz="2800" dirty="0" smtClean="0"/>
              <a:t>”</a:t>
            </a:r>
            <a:br>
              <a:rPr lang="en-US" sz="2800" dirty="0" smtClean="0"/>
            </a:br>
            <a:r>
              <a:rPr lang="en-US" dirty="0" smtClean="0"/>
              <a:t>- </a:t>
            </a:r>
            <a:r>
              <a:rPr lang="en-US" sz="2000" i="1" dirty="0">
                <a:hlinkClick r:id="rId3"/>
              </a:rPr>
              <a:t>Louis </a:t>
            </a:r>
            <a:r>
              <a:rPr lang="en-US" sz="2000" i="1" dirty="0" err="1">
                <a:hlinkClick r:id="rId3"/>
              </a:rPr>
              <a:t>Srygley</a:t>
            </a:r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594" y="4041785"/>
            <a:ext cx="4343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 start by learning how to code in some programming language.</a:t>
            </a:r>
          </a:p>
          <a:p>
            <a:r>
              <a:rPr lang="en-US" dirty="0" smtClean="0"/>
              <a:t>In doing this we learn about</a:t>
            </a:r>
          </a:p>
          <a:p>
            <a:pPr lvl="1"/>
            <a:r>
              <a:rPr lang="en-US" dirty="0" smtClean="0"/>
              <a:t>reading and thinking about the problem carefully</a:t>
            </a:r>
          </a:p>
          <a:p>
            <a:pPr lvl="1"/>
            <a:r>
              <a:rPr lang="en-US" dirty="0" smtClean="0"/>
              <a:t>tracing and debugging the program  </a:t>
            </a:r>
          </a:p>
          <a:p>
            <a:pPr lvl="1"/>
            <a:r>
              <a:rPr lang="en-US" dirty="0" smtClean="0"/>
              <a:t>testing </a:t>
            </a:r>
          </a:p>
          <a:p>
            <a:r>
              <a:rPr lang="en-US" dirty="0" smtClean="0"/>
              <a:t>Then somehow we decide that it</a:t>
            </a:r>
            <a:r>
              <a:rPr lang="en-US" dirty="0"/>
              <a:t>'</a:t>
            </a:r>
            <a:r>
              <a:rPr lang="en-US" dirty="0" smtClean="0"/>
              <a:t>s </a:t>
            </a:r>
            <a:r>
              <a:rPr lang="ja-JP" altLang="en-US" dirty="0" smtClean="0"/>
              <a:t>“</a:t>
            </a:r>
            <a:r>
              <a:rPr lang="en-US" dirty="0" smtClean="0"/>
              <a:t>good enough"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Set of Steps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problem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d</a:t>
            </a:r>
            <a:r>
              <a:rPr lang="en-US" dirty="0" smtClean="0"/>
              <a:t>esign based on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(code)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urning </a:t>
            </a:r>
            <a:r>
              <a:rPr lang="en-US" dirty="0"/>
              <a:t>the design into actual </a:t>
            </a:r>
            <a:r>
              <a:rPr lang="en-US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Validate (test) </a:t>
            </a:r>
            <a:r>
              <a:rPr lang="en-US" dirty="0"/>
              <a:t>the program </a:t>
            </a:r>
            <a:endParaRPr lang="en-US" dirty="0" smtClean="0"/>
          </a:p>
          <a:p>
            <a:pPr lvl="1"/>
            <a:r>
              <a:rPr lang="en-US" dirty="0"/>
              <a:t>Check the program results (output) with some predetermined set of input</a:t>
            </a:r>
          </a:p>
          <a:p>
            <a:pPr lvl="1"/>
            <a:r>
              <a:rPr lang="en-US" dirty="0"/>
              <a:t>How many test cases should we develop &amp; run?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 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303393" y="1785482"/>
            <a:ext cx="175400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 dirty="0" smtClean="0">
                <a:solidFill>
                  <a:schemeClr val="bg1"/>
                </a:solidFill>
              </a:rPr>
              <a:t>Ideal </a:t>
            </a:r>
            <a:r>
              <a:rPr lang="en-US" b="1" i="1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393940" y="2184382"/>
            <a:ext cx="1767894" cy="111899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Problem</a:t>
            </a:r>
          </a:p>
          <a:p>
            <a:pPr algn="ctr"/>
            <a:r>
              <a:rPr lang="en-US" b="1" dirty="0"/>
              <a:t>Definition/</a:t>
            </a:r>
          </a:p>
          <a:p>
            <a:pPr algn="ctr"/>
            <a:r>
              <a:rPr lang="en-US" b="1" dirty="0"/>
              <a:t>Understanding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2501814" y="2184382"/>
            <a:ext cx="1767894" cy="111899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Solution </a:t>
            </a:r>
          </a:p>
          <a:p>
            <a:pPr algn="ctr"/>
            <a:r>
              <a:rPr lang="en-US" b="1" dirty="0"/>
              <a:t>Design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4541690" y="2184382"/>
            <a:ext cx="1887013" cy="111899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Solution </a:t>
            </a:r>
          </a:p>
          <a:p>
            <a:pPr algn="ctr"/>
            <a:r>
              <a:rPr lang="en-US" b="1" dirty="0"/>
              <a:t>Implementation/</a:t>
            </a:r>
          </a:p>
          <a:p>
            <a:pPr algn="ctr"/>
            <a:r>
              <a:rPr lang="en-US" b="1" dirty="0"/>
              <a:t>coding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6641469" y="2184382"/>
            <a:ext cx="1767894" cy="111899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Solution </a:t>
            </a:r>
          </a:p>
          <a:p>
            <a:pPr algn="ctr"/>
            <a:r>
              <a:rPr lang="en-US" b="1" dirty="0"/>
              <a:t>Testing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2161834" y="2700839"/>
            <a:ext cx="2719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6445577" y="2614763"/>
            <a:ext cx="2719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4269708" y="2786915"/>
            <a:ext cx="2719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4"/>
          <p:cNvSpPr>
            <a:spLocks noChangeShapeType="1"/>
          </p:cNvSpPr>
          <p:nvPr/>
        </p:nvSpPr>
        <p:spPr bwMode="auto">
          <a:xfrm flipH="1">
            <a:off x="6414368" y="3045144"/>
            <a:ext cx="2719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33"/>
          <p:cNvSpPr>
            <a:spLocks noChangeShapeType="1"/>
          </p:cNvSpPr>
          <p:nvPr/>
        </p:nvSpPr>
        <p:spPr bwMode="auto">
          <a:xfrm>
            <a:off x="-30310" y="3423516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795818" y="3567603"/>
            <a:ext cx="19812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Problem</a:t>
            </a:r>
          </a:p>
          <a:p>
            <a:pPr algn="ctr"/>
            <a:r>
              <a:rPr lang="en-US" b="1" dirty="0"/>
              <a:t>Definition/</a:t>
            </a:r>
          </a:p>
          <a:p>
            <a:pPr algn="ctr"/>
            <a:r>
              <a:rPr lang="en-US" b="1" dirty="0"/>
              <a:t>Understanding</a:t>
            </a: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2167418" y="4942282"/>
            <a:ext cx="19812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Solution </a:t>
            </a:r>
          </a:p>
          <a:p>
            <a:pPr algn="ctr"/>
            <a:r>
              <a:rPr lang="en-US" b="1" dirty="0"/>
              <a:t>Design</a:t>
            </a: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4072418" y="3491403"/>
            <a:ext cx="19812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Solution </a:t>
            </a:r>
          </a:p>
          <a:p>
            <a:pPr algn="ctr"/>
            <a:r>
              <a:rPr lang="en-US" b="1" dirty="0"/>
              <a:t>Implementation/</a:t>
            </a:r>
          </a:p>
          <a:p>
            <a:pPr algn="ctr"/>
            <a:r>
              <a:rPr lang="en-US" b="1" dirty="0"/>
              <a:t>Coding</a:t>
            </a: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5215418" y="4977303"/>
            <a:ext cx="19812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/>
              <a:t>Solution </a:t>
            </a:r>
          </a:p>
          <a:p>
            <a:pPr algn="ctr"/>
            <a:r>
              <a:rPr lang="en-US" b="1" dirty="0"/>
              <a:t>Testing</a:t>
            </a:r>
          </a:p>
        </p:txBody>
      </p:sp>
      <p:sp>
        <p:nvSpPr>
          <p:cNvPr id="7183" name="Line 17"/>
          <p:cNvSpPr>
            <a:spLocks noChangeShapeType="1"/>
          </p:cNvSpPr>
          <p:nvPr/>
        </p:nvSpPr>
        <p:spPr bwMode="auto">
          <a:xfrm flipV="1">
            <a:off x="3767618" y="4558203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>
            <a:off x="5444018" y="4558203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20"/>
          <p:cNvSpPr>
            <a:spLocks noChangeShapeType="1"/>
          </p:cNvSpPr>
          <p:nvPr/>
        </p:nvSpPr>
        <p:spPr bwMode="auto">
          <a:xfrm>
            <a:off x="2396018" y="4634403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21"/>
          <p:cNvSpPr>
            <a:spLocks noChangeShapeType="1"/>
          </p:cNvSpPr>
          <p:nvPr/>
        </p:nvSpPr>
        <p:spPr bwMode="auto">
          <a:xfrm>
            <a:off x="2853218" y="394860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22"/>
          <p:cNvSpPr>
            <a:spLocks noChangeShapeType="1"/>
          </p:cNvSpPr>
          <p:nvPr/>
        </p:nvSpPr>
        <p:spPr bwMode="auto">
          <a:xfrm flipH="1" flipV="1">
            <a:off x="5139218" y="4634403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3"/>
          <p:cNvSpPr>
            <a:spLocks noChangeShapeType="1"/>
          </p:cNvSpPr>
          <p:nvPr/>
        </p:nvSpPr>
        <p:spPr bwMode="auto">
          <a:xfrm flipH="1" flipV="1">
            <a:off x="4301018" y="547260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5"/>
          <p:cNvSpPr>
            <a:spLocks noChangeShapeType="1"/>
          </p:cNvSpPr>
          <p:nvPr/>
        </p:nvSpPr>
        <p:spPr bwMode="auto">
          <a:xfrm flipH="1">
            <a:off x="3462818" y="4405803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6"/>
          <p:cNvSpPr>
            <a:spLocks noChangeShapeType="1"/>
          </p:cNvSpPr>
          <p:nvPr/>
        </p:nvSpPr>
        <p:spPr bwMode="auto">
          <a:xfrm flipH="1" flipV="1">
            <a:off x="2624618" y="4558203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27"/>
          <p:cNvSpPr>
            <a:spLocks noChangeShapeType="1"/>
          </p:cNvSpPr>
          <p:nvPr/>
        </p:nvSpPr>
        <p:spPr bwMode="auto">
          <a:xfrm flipH="1" flipV="1">
            <a:off x="3081818" y="417720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9"/>
          <p:cNvSpPr>
            <a:spLocks noChangeShapeType="1"/>
          </p:cNvSpPr>
          <p:nvPr/>
        </p:nvSpPr>
        <p:spPr bwMode="auto">
          <a:xfrm flipH="1">
            <a:off x="2133600" y="5853603"/>
            <a:ext cx="3005618" cy="351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30"/>
          <p:cNvSpPr>
            <a:spLocks noChangeShapeType="1"/>
          </p:cNvSpPr>
          <p:nvPr/>
        </p:nvSpPr>
        <p:spPr bwMode="auto">
          <a:xfrm flipH="1" flipV="1">
            <a:off x="1481618" y="4558203"/>
            <a:ext cx="609474" cy="1647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31"/>
          <p:cNvSpPr>
            <a:spLocks noChangeShapeType="1"/>
          </p:cNvSpPr>
          <p:nvPr/>
        </p:nvSpPr>
        <p:spPr bwMode="auto">
          <a:xfrm>
            <a:off x="1329218" y="4634403"/>
            <a:ext cx="685800" cy="168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2"/>
          <p:cNvSpPr>
            <a:spLocks noChangeShapeType="1"/>
          </p:cNvSpPr>
          <p:nvPr/>
        </p:nvSpPr>
        <p:spPr bwMode="auto">
          <a:xfrm flipV="1">
            <a:off x="2014955" y="6006003"/>
            <a:ext cx="3200400" cy="3222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38825" y="3491403"/>
            <a:ext cx="166835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Actual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74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77" grpId="0" animBg="1"/>
      <p:bldP spid="7189" grpId="0" animBg="1"/>
      <p:bldP spid="7178" grpId="0" animBg="1"/>
      <p:bldP spid="7179" grpId="0" animBg="1"/>
      <p:bldP spid="7180" grpId="0" animBg="1"/>
      <p:bldP spid="7181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90" grpId="0" animBg="1"/>
      <p:bldP spid="7191" grpId="0" animBg="1"/>
      <p:bldP spid="7192" grpId="0" animBg="1"/>
      <p:bldP spid="7194" grpId="0" animBg="1"/>
      <p:bldP spid="7195" grpId="0" animBg="1"/>
      <p:bldP spid="7196" grpId="0" animBg="1"/>
      <p:bldP spid="7197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Else Matters? 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did it take to complete the work?</a:t>
            </a:r>
          </a:p>
          <a:p>
            <a:r>
              <a:rPr lang="en-US" dirty="0" smtClean="0"/>
              <a:t>How much effort is expended to do the work?</a:t>
            </a:r>
          </a:p>
          <a:p>
            <a:r>
              <a:rPr lang="en-US" dirty="0" smtClean="0"/>
              <a:t>Does the solution solve the complete problem?</a:t>
            </a:r>
          </a:p>
          <a:p>
            <a:r>
              <a:rPr lang="en-US" dirty="0" smtClean="0"/>
              <a:t>How good is the work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090063" y="3857414"/>
            <a:ext cx="1521504" cy="1018441"/>
          </a:xfrm>
          <a:prstGeom prst="wedgeRoundRectCallout">
            <a:avLst>
              <a:gd name="adj1" fmla="val -13301"/>
              <a:gd name="adj2" fmla="val -8489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System</a:t>
            </a:r>
            <a:endParaRPr lang="en-US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from writing a program to building a system.</a:t>
            </a:r>
            <a:endParaRPr lang="en-US" dirty="0"/>
          </a:p>
          <a:p>
            <a:r>
              <a:rPr lang="en-US" dirty="0" smtClean="0"/>
              <a:t>What's the difference?</a:t>
            </a:r>
          </a:p>
          <a:p>
            <a:pPr lvl="1"/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Breadth of Complexity </a:t>
            </a:r>
          </a:p>
          <a:p>
            <a:pPr lvl="2"/>
            <a:r>
              <a:rPr lang="en-US" dirty="0" smtClean="0"/>
              <a:t>Depth of Complexity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647337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Increase of Complexity Everywhere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21</a:t>
            </a:fld>
            <a:endParaRPr lang="en-US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58850" y="2590800"/>
            <a:ext cx="2133600" cy="1828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4100" name="AutoShape 5"/>
          <p:cNvSpPr>
            <a:spLocks noChangeArrowheads="1"/>
          </p:cNvSpPr>
          <p:nvPr/>
        </p:nvSpPr>
        <p:spPr bwMode="auto">
          <a:xfrm>
            <a:off x="3581400" y="3070820"/>
            <a:ext cx="1981200" cy="12192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>
                <a:solidFill>
                  <a:srgbClr val="FFFFFF"/>
                </a:solidFill>
              </a:rPr>
              <a:t>transformation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6019800" y="2590800"/>
            <a:ext cx="1981200" cy="1828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203325" y="453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990600" y="4572000"/>
            <a:ext cx="210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1" i="1" dirty="0"/>
              <a:t>Increase in</a:t>
            </a:r>
          </a:p>
          <a:p>
            <a:pPr algn="l" eaLnBrk="1" hangingPunct="1"/>
            <a:r>
              <a:rPr lang="en-US" b="1" i="1" dirty="0"/>
              <a:t>size &amp; complexity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581400" y="4290020"/>
            <a:ext cx="21762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1" i="1" dirty="0"/>
              <a:t>Increase in</a:t>
            </a:r>
          </a:p>
          <a:p>
            <a:pPr algn="l" eaLnBrk="1" hangingPunct="1"/>
            <a:r>
              <a:rPr lang="en-US" b="1" i="1" dirty="0"/>
              <a:t>effort due to</a:t>
            </a:r>
          </a:p>
          <a:p>
            <a:pPr algn="l" eaLnBrk="1" hangingPunct="1"/>
            <a:r>
              <a:rPr lang="en-US" b="1" i="1" dirty="0"/>
              <a:t>size &amp; complexity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6096000" y="4648200"/>
            <a:ext cx="210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1" i="1" dirty="0"/>
              <a:t>Increase in</a:t>
            </a:r>
          </a:p>
          <a:p>
            <a:pPr algn="l" eaLnBrk="1" hangingPunct="1"/>
            <a:r>
              <a:rPr lang="en-US" b="1" i="1" dirty="0"/>
              <a:t>size &amp; complexity</a:t>
            </a:r>
          </a:p>
        </p:txBody>
      </p:sp>
    </p:spTree>
    <p:extLst>
      <p:ext uri="{BB962C8B-B14F-4D97-AF65-F5344CB8AC3E}">
        <p14:creationId xmlns:p14="http://schemas.microsoft.com/office/powerpoint/2010/main" val="1881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3" grpId="0"/>
      <p:bldP spid="4104" grpId="0"/>
      <p:bldP spid="4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of Complexity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functions</a:t>
            </a:r>
          </a:p>
          <a:p>
            <a:r>
              <a:rPr lang="en-US" dirty="0" smtClean="0"/>
              <a:t>More features within each function</a:t>
            </a:r>
          </a:p>
          <a:p>
            <a:r>
              <a:rPr lang="en-US" dirty="0" smtClean="0"/>
              <a:t>More varieties of interfaces</a:t>
            </a:r>
          </a:p>
          <a:p>
            <a:pPr lvl="1"/>
            <a:r>
              <a:rPr lang="en-US" dirty="0" smtClean="0"/>
              <a:t> Internal </a:t>
            </a:r>
          </a:p>
          <a:p>
            <a:pPr lvl="1"/>
            <a:r>
              <a:rPr lang="en-US" dirty="0" smtClean="0"/>
              <a:t> External</a:t>
            </a:r>
          </a:p>
          <a:p>
            <a:r>
              <a:rPr lang="en-US" dirty="0" smtClean="0"/>
              <a:t>More users and varieties of users</a:t>
            </a:r>
          </a:p>
          <a:p>
            <a:r>
              <a:rPr lang="en-US" dirty="0" smtClean="0"/>
              <a:t>More data, varieties of data, data structures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Complexity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Linkages and Connections</a:t>
            </a:r>
          </a:p>
          <a:p>
            <a:pPr lvl="1"/>
            <a:r>
              <a:rPr lang="en-US" dirty="0" smtClean="0"/>
              <a:t>Data sharing among the functions and logic</a:t>
            </a:r>
          </a:p>
          <a:p>
            <a:pPr lvl="1"/>
            <a:r>
              <a:rPr lang="en-US" dirty="0" smtClean="0"/>
              <a:t>Control passing among functions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technology and tools to manage complexity</a:t>
            </a:r>
            <a:endParaRPr lang="en-US" sz="28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to handle information and structures of information</a:t>
            </a:r>
          </a:p>
          <a:p>
            <a:r>
              <a:rPr lang="en-US" dirty="0" smtClean="0"/>
              <a:t>Programming and development platforms</a:t>
            </a:r>
          </a:p>
          <a:p>
            <a:r>
              <a:rPr lang="en-US" dirty="0" smtClean="0"/>
              <a:t>Configuration </a:t>
            </a:r>
            <a:r>
              <a:rPr lang="en-US" dirty="0"/>
              <a:t>m</a:t>
            </a:r>
            <a:r>
              <a:rPr lang="en-US" dirty="0" smtClean="0"/>
              <a:t>anagement</a:t>
            </a:r>
          </a:p>
          <a:p>
            <a:r>
              <a:rPr lang="en-US" dirty="0" smtClean="0"/>
              <a:t>Modeling techniques </a:t>
            </a:r>
          </a:p>
          <a:p>
            <a:r>
              <a:rPr lang="en-US" dirty="0" smtClean="0"/>
              <a:t>Automated Testing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24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4859" y="3857414"/>
            <a:ext cx="2959145" cy="10903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first time you use these, it will actually be more complex </a:t>
            </a:r>
          </a:p>
        </p:txBody>
      </p:sp>
    </p:spTree>
    <p:extLst>
      <p:ext uri="{BB962C8B-B14F-4D97-AF65-F5344CB8AC3E}">
        <p14:creationId xmlns:p14="http://schemas.microsoft.com/office/powerpoint/2010/main" val="16004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process </a:t>
            </a:r>
            <a:r>
              <a:rPr lang="en-US" sz="2800" dirty="0"/>
              <a:t>and </a:t>
            </a:r>
            <a:r>
              <a:rPr lang="en-US" sz="2800" dirty="0" smtClean="0"/>
              <a:t>methodologies to manage complexity</a:t>
            </a:r>
            <a:endParaRPr lang="en-US" sz="2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multiple and different people performing different tasks</a:t>
            </a:r>
          </a:p>
          <a:p>
            <a:r>
              <a:rPr lang="en-US" dirty="0" smtClean="0"/>
              <a:t>Guidance for overlapping incremental tasks</a:t>
            </a:r>
          </a:p>
          <a:p>
            <a:r>
              <a:rPr lang="en-US" dirty="0" smtClean="0"/>
              <a:t>Guidance for measuring separate artifacts and outcomes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25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09523" y="3668504"/>
            <a:ext cx="3338286" cy="11609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The first time you put in a process it is more complex.</a:t>
            </a:r>
          </a:p>
        </p:txBody>
      </p:sp>
    </p:spTree>
    <p:extLst>
      <p:ext uri="{BB962C8B-B14F-4D97-AF65-F5344CB8AC3E}">
        <p14:creationId xmlns:p14="http://schemas.microsoft.com/office/powerpoint/2010/main" val="25800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Example of Size and Complexity Increases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19150" y="2133600"/>
            <a:ext cx="1743458" cy="3868578"/>
            <a:chOff x="819150" y="1981200"/>
            <a:chExt cx="1884136" cy="4267200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819150" y="2895600"/>
              <a:ext cx="1884136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 dirty="0"/>
                <a:t>Perform task A</a:t>
              </a: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819150" y="3810000"/>
              <a:ext cx="1884136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 dirty="0"/>
                <a:t>Perform task B</a:t>
              </a:r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819150" y="4800600"/>
              <a:ext cx="1884136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 dirty="0"/>
                <a:t>Perform task C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1200150" y="1981200"/>
              <a:ext cx="9144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 dirty="0"/>
                <a:t>Start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200150" y="5638800"/>
              <a:ext cx="9144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 dirty="0"/>
                <a:t>Stop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1657350" y="2590800"/>
              <a:ext cx="0" cy="3048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1657350" y="3352800"/>
              <a:ext cx="0" cy="4572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1657350" y="4267200"/>
              <a:ext cx="0" cy="533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1657350" y="5257800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54063" y="2083064"/>
            <a:ext cx="4162521" cy="4049752"/>
            <a:chOff x="3429000" y="1911441"/>
            <a:chExt cx="5470832" cy="4724400"/>
          </a:xfrm>
        </p:grpSpPr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6019800" y="1911441"/>
              <a:ext cx="9144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b="1" dirty="0"/>
                <a:t>Start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638800" y="2825841"/>
              <a:ext cx="1676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/>
                <a:t>Wait for </a:t>
              </a:r>
              <a:r>
                <a:rPr lang="en-US" sz="1400" b="1" dirty="0" smtClean="0"/>
                <a:t>input</a:t>
              </a:r>
              <a:endParaRPr lang="en-US" sz="1400" b="1" dirty="0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>
              <a:off x="5562600" y="3435441"/>
              <a:ext cx="1828800" cy="8382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 smtClean="0"/>
                <a:t>Input?</a:t>
              </a:r>
              <a:endParaRPr lang="en-US" sz="1400" b="1" dirty="0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5092859" y="3892641"/>
              <a:ext cx="3130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1" dirty="0" smtClean="0">
                  <a:solidFill>
                    <a:srgbClr val="800000"/>
                  </a:solidFill>
                </a:rPr>
                <a:t>a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6477000" y="4349841"/>
              <a:ext cx="3256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1" dirty="0" smtClean="0">
                  <a:solidFill>
                    <a:srgbClr val="800000"/>
                  </a:solidFill>
                </a:rPr>
                <a:t>b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7924800" y="3968841"/>
              <a:ext cx="755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1">
                  <a:solidFill>
                    <a:srgbClr val="800000"/>
                  </a:solidFill>
                </a:rPr>
                <a:t>other</a:t>
              </a:r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3733800" y="4426041"/>
              <a:ext cx="17526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/>
                <a:t>Perform task A</a:t>
              </a: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5638800" y="5569041"/>
              <a:ext cx="17526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/>
                <a:t>Perform task B</a:t>
              </a:r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7048500" y="4788082"/>
              <a:ext cx="1851332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/>
                <a:t>Perform task C</a:t>
              </a:r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7543800" y="6026241"/>
              <a:ext cx="9144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Stop</a:t>
              </a: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6477000" y="2521041"/>
              <a:ext cx="0" cy="3048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6477000" y="3206841"/>
              <a:ext cx="0" cy="228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H="1" flipV="1">
              <a:off x="4800600" y="3892641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7391400" y="3892641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4800600" y="3892641"/>
              <a:ext cx="0" cy="533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7924800" y="3892641"/>
              <a:ext cx="0" cy="914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6477000" y="4273641"/>
              <a:ext cx="0" cy="1295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7924800" y="5264241"/>
              <a:ext cx="0" cy="762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4800600" y="5721441"/>
              <a:ext cx="0" cy="762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6477000" y="6026241"/>
              <a:ext cx="0" cy="4572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 flipH="1" flipV="1">
              <a:off x="3429000" y="6483441"/>
              <a:ext cx="304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3429000" y="3130641"/>
              <a:ext cx="0" cy="3352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3429000" y="3130641"/>
              <a:ext cx="2209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3604079" y="5264241"/>
              <a:ext cx="1958521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1" dirty="0"/>
                <a:t>Perform task A2</a:t>
              </a: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4800600" y="4883241"/>
              <a:ext cx="0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118624" y="1676916"/>
            <a:ext cx="995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1" i="1" dirty="0" smtClean="0"/>
              <a:t>Simple</a:t>
            </a:r>
            <a:endParaRPr lang="en-US" b="1" i="1" u="sng" dirty="0"/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4508643" y="1706881"/>
            <a:ext cx="3754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1" i="1" dirty="0" smtClean="0">
                <a:solidFill>
                  <a:srgbClr val="000000"/>
                </a:solidFill>
              </a:rPr>
              <a:t>Increased  </a:t>
            </a:r>
            <a:r>
              <a:rPr lang="en-US" b="1" i="1" dirty="0">
                <a:solidFill>
                  <a:srgbClr val="000000"/>
                </a:solidFill>
              </a:rPr>
              <a:t>Size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11095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Breakdown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27</a:t>
            </a:fld>
            <a:endParaRPr lang="en-US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822960" y="1973943"/>
            <a:ext cx="1981200" cy="106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Requirements</a:t>
            </a:r>
          </a:p>
          <a:p>
            <a:pPr algn="ctr"/>
            <a:r>
              <a:rPr lang="en-US" b="1" dirty="0"/>
              <a:t>Definition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822960" y="3657600"/>
            <a:ext cx="19812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6385560" y="3653115"/>
            <a:ext cx="19812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Integration </a:t>
            </a:r>
            <a:r>
              <a:rPr lang="en-US" b="1" dirty="0" smtClean="0"/>
              <a:t>and</a:t>
            </a:r>
            <a:endParaRPr lang="en-US" b="1" dirty="0"/>
          </a:p>
          <a:p>
            <a:pPr algn="ctr"/>
            <a:r>
              <a:rPr lang="en-US" b="1" dirty="0"/>
              <a:t>System Test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6385560" y="1913245"/>
            <a:ext cx="19812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Support </a:t>
            </a:r>
            <a:r>
              <a:rPr lang="en-US" b="1" dirty="0" smtClean="0"/>
              <a:t> and</a:t>
            </a:r>
            <a:endParaRPr lang="en-US" b="1" dirty="0"/>
          </a:p>
          <a:p>
            <a:pPr algn="ctr"/>
            <a:r>
              <a:rPr lang="en-US" b="1" dirty="0"/>
              <a:t>Problem Fixes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3604260" y="2290123"/>
            <a:ext cx="19812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Code/Unit Test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498296" y="4989686"/>
            <a:ext cx="65434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algn="l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</a:rPr>
              <a:t>Who performs </a:t>
            </a:r>
            <a:r>
              <a:rPr lang="en-US" b="1" i="1" dirty="0">
                <a:solidFill>
                  <a:srgbClr val="000000"/>
                </a:solidFill>
              </a:rPr>
              <a:t>what task?</a:t>
            </a:r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</a:rPr>
              <a:t>How is </a:t>
            </a:r>
            <a:r>
              <a:rPr lang="en-US" b="1" i="1" dirty="0">
                <a:solidFill>
                  <a:srgbClr val="000000"/>
                </a:solidFill>
              </a:rPr>
              <a:t>the task completed with what technique or tool?</a:t>
            </a:r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</a:rPr>
              <a:t>When should </a:t>
            </a:r>
            <a:r>
              <a:rPr lang="en-US" b="1" i="1" dirty="0">
                <a:solidFill>
                  <a:srgbClr val="000000"/>
                </a:solidFill>
              </a:rPr>
              <a:t>which task start and end?</a:t>
            </a:r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en-US" b="1" i="1" dirty="0" smtClean="0">
                <a:solidFill>
                  <a:srgbClr val="000000"/>
                </a:solidFill>
              </a:rPr>
              <a:t>Who should </a:t>
            </a:r>
            <a:r>
              <a:rPr lang="en-US" b="1" i="1" dirty="0">
                <a:solidFill>
                  <a:srgbClr val="000000"/>
                </a:solidFill>
              </a:rPr>
              <a:t>coordinate the people and the tasks?</a:t>
            </a:r>
          </a:p>
        </p:txBody>
      </p:sp>
    </p:spTree>
    <p:extLst>
      <p:ext uri="{BB962C8B-B14F-4D97-AF65-F5344CB8AC3E}">
        <p14:creationId xmlns:p14="http://schemas.microsoft.com/office/powerpoint/2010/main" val="1557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Non-technical Considerations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software projects grew in size and complexity, problems went beyond just code and software. </a:t>
            </a:r>
            <a:endParaRPr lang="en-US" dirty="0" smtClean="0"/>
          </a:p>
          <a:p>
            <a:r>
              <a:rPr lang="en-US" dirty="0" smtClean="0"/>
              <a:t>Some non</a:t>
            </a:r>
            <a:r>
              <a:rPr lang="en-US" dirty="0"/>
              <a:t>-technical issues </a:t>
            </a:r>
            <a:endParaRPr lang="en-US" dirty="0" smtClean="0"/>
          </a:p>
          <a:p>
            <a:pPr lvl="1"/>
            <a:r>
              <a:rPr lang="en-US" dirty="0" smtClean="0"/>
              <a:t>Executive </a:t>
            </a:r>
            <a:r>
              <a:rPr lang="en-US" dirty="0"/>
              <a:t>commitment and leadership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lanning </a:t>
            </a:r>
            <a:r>
              <a:rPr lang="en-US" dirty="0"/>
              <a:t>of both business and technical processes</a:t>
            </a:r>
          </a:p>
          <a:p>
            <a:pPr lvl="1"/>
            <a:r>
              <a:rPr lang="en-US" dirty="0"/>
              <a:t>Skilled and experienced work-force</a:t>
            </a:r>
          </a:p>
          <a:p>
            <a:pPr lvl="1"/>
            <a:r>
              <a:rPr lang="en-US" dirty="0"/>
              <a:t>Management focus and project monitoring</a:t>
            </a:r>
          </a:p>
          <a:p>
            <a:pPr lvl="1"/>
            <a:r>
              <a:rPr lang="en-US" dirty="0"/>
              <a:t>Willingness to make changes and adjustments</a:t>
            </a:r>
          </a:p>
          <a:p>
            <a:pPr lvl="1"/>
            <a:r>
              <a:rPr lang="en-US" dirty="0" smtClean="0"/>
              <a:t>Effort and schedule expansion </a:t>
            </a:r>
          </a:p>
          <a:p>
            <a:pPr lvl="1"/>
            <a:r>
              <a:rPr lang="en-US" dirty="0" smtClean="0"/>
              <a:t>Assignment and communications expansion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7114" y="2591820"/>
            <a:ext cx="1197939" cy="1217160"/>
            <a:chOff x="482600" y="2514600"/>
            <a:chExt cx="1197939" cy="121716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533400" y="25146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762000" y="2590800"/>
              <a:ext cx="60960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1371600" y="25146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482600" y="3085429"/>
              <a:ext cx="119793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1" dirty="0"/>
                <a:t>2 people:</a:t>
              </a:r>
            </a:p>
            <a:p>
              <a:pPr algn="l" eaLnBrk="1" hangingPunct="1"/>
              <a:r>
                <a:rPr lang="en-US" b="1" dirty="0" smtClean="0"/>
                <a:t> </a:t>
              </a:r>
              <a:r>
                <a:rPr lang="en-US" b="1" dirty="0"/>
                <a:t>1 path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81514" y="2316049"/>
            <a:ext cx="2057474" cy="1983232"/>
            <a:chOff x="2681514" y="2848429"/>
            <a:chExt cx="2057474" cy="1983232"/>
          </a:xfrm>
        </p:grpSpPr>
        <p:grpSp>
          <p:nvGrpSpPr>
            <p:cNvPr id="9" name="Group 8"/>
            <p:cNvGrpSpPr/>
            <p:nvPr/>
          </p:nvGrpSpPr>
          <p:grpSpPr>
            <a:xfrm>
              <a:off x="2681514" y="2848429"/>
              <a:ext cx="1371600" cy="1219200"/>
              <a:chOff x="2681514" y="2848429"/>
              <a:chExt cx="1371600" cy="1219200"/>
            </a:xfrm>
          </p:grpSpPr>
          <p:sp>
            <p:nvSpPr>
              <p:cNvPr id="16391" name="Oval 7"/>
              <p:cNvSpPr>
                <a:spLocks noChangeArrowheads="1"/>
              </p:cNvSpPr>
              <p:nvPr/>
            </p:nvSpPr>
            <p:spPr bwMode="auto">
              <a:xfrm>
                <a:off x="2681514" y="2848429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auto">
              <a:xfrm>
                <a:off x="3824514" y="2848429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auto">
              <a:xfrm>
                <a:off x="3824514" y="3839029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4" name="Oval 10"/>
              <p:cNvSpPr>
                <a:spLocks noChangeArrowheads="1"/>
              </p:cNvSpPr>
              <p:nvPr/>
            </p:nvSpPr>
            <p:spPr bwMode="auto">
              <a:xfrm>
                <a:off x="2681514" y="3839029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>
                <a:off x="2910114" y="3915229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>
                <a:off x="2757714" y="3077029"/>
                <a:ext cx="0" cy="762000"/>
              </a:xfrm>
              <a:prstGeom prst="line">
                <a:avLst/>
              </a:prstGeom>
              <a:noFill/>
              <a:ln w="22225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>
                <a:off x="2910114" y="3000829"/>
                <a:ext cx="914400" cy="0"/>
              </a:xfrm>
              <a:prstGeom prst="line">
                <a:avLst/>
              </a:prstGeom>
              <a:noFill/>
              <a:ln w="22225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>
                <a:off x="3976914" y="3077029"/>
                <a:ext cx="0" cy="762000"/>
              </a:xfrm>
              <a:prstGeom prst="line">
                <a:avLst/>
              </a:prstGeom>
              <a:noFill/>
              <a:ln w="22225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 flipH="1">
                <a:off x="2833914" y="3000829"/>
                <a:ext cx="990600" cy="838200"/>
              </a:xfrm>
              <a:prstGeom prst="line">
                <a:avLst/>
              </a:prstGeom>
              <a:noFill/>
              <a:ln w="22225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 flipH="1" flipV="1">
                <a:off x="2833914" y="3077029"/>
                <a:ext cx="990600" cy="762000"/>
              </a:xfrm>
              <a:prstGeom prst="line">
                <a:avLst/>
              </a:prstGeom>
              <a:noFill/>
              <a:ln w="22225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2681514" y="4185330"/>
              <a:ext cx="205747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1" dirty="0"/>
                <a:t>4 people</a:t>
              </a:r>
              <a:r>
                <a:rPr lang="en-US" b="1" dirty="0" smtClean="0"/>
                <a:t>:</a:t>
              </a:r>
              <a:endParaRPr lang="en-US" b="1" dirty="0"/>
            </a:p>
            <a:p>
              <a:pPr algn="l" eaLnBrk="1" hangingPunct="1"/>
              <a:r>
                <a:rPr lang="en-US" b="1" dirty="0"/>
                <a:t> possibly 6 paths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17992" y="1826516"/>
            <a:ext cx="2694214" cy="3318595"/>
            <a:chOff x="5577114" y="945403"/>
            <a:chExt cx="2694214" cy="3318595"/>
          </a:xfrm>
        </p:grpSpPr>
        <p:grpSp>
          <p:nvGrpSpPr>
            <p:cNvPr id="10" name="Group 9"/>
            <p:cNvGrpSpPr/>
            <p:nvPr/>
          </p:nvGrpSpPr>
          <p:grpSpPr>
            <a:xfrm>
              <a:off x="5577114" y="945403"/>
              <a:ext cx="2362200" cy="2590800"/>
              <a:chOff x="5577114" y="945403"/>
              <a:chExt cx="2362200" cy="2590800"/>
            </a:xfrm>
          </p:grpSpPr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 flipV="1">
                <a:off x="6948714" y="3048000"/>
                <a:ext cx="838200" cy="381000"/>
              </a:xfrm>
              <a:prstGeom prst="line">
                <a:avLst/>
              </a:prstGeom>
              <a:noFill/>
              <a:ln w="22225">
                <a:solidFill>
                  <a:srgbClr val="D1282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5577114" y="945403"/>
                <a:ext cx="2362200" cy="2590800"/>
                <a:chOff x="5486400" y="914400"/>
                <a:chExt cx="2362200" cy="2590800"/>
              </a:xfrm>
            </p:grpSpPr>
            <p:sp>
              <p:nvSpPr>
                <p:cNvPr id="16401" name="Oval 17"/>
                <p:cNvSpPr>
                  <a:spLocks noChangeArrowheads="1"/>
                </p:cNvSpPr>
                <p:nvPr/>
              </p:nvSpPr>
              <p:spPr bwMode="auto">
                <a:xfrm>
                  <a:off x="7620000" y="28194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2" name="Oval 18"/>
                <p:cNvSpPr>
                  <a:spLocks noChangeArrowheads="1"/>
                </p:cNvSpPr>
                <p:nvPr/>
              </p:nvSpPr>
              <p:spPr bwMode="auto">
                <a:xfrm>
                  <a:off x="5486400" y="28956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6629400" y="32766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4" name="Oval 20"/>
                <p:cNvSpPr>
                  <a:spLocks noChangeArrowheads="1"/>
                </p:cNvSpPr>
                <p:nvPr/>
              </p:nvSpPr>
              <p:spPr bwMode="auto">
                <a:xfrm>
                  <a:off x="7620000" y="1600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5" name="Oval 21"/>
                <p:cNvSpPr>
                  <a:spLocks noChangeArrowheads="1"/>
                </p:cNvSpPr>
                <p:nvPr/>
              </p:nvSpPr>
              <p:spPr bwMode="auto">
                <a:xfrm>
                  <a:off x="5486400" y="16764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6477000" y="9144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7" name="Line 23"/>
                <p:cNvSpPr>
                  <a:spLocks noChangeShapeType="1"/>
                </p:cNvSpPr>
                <p:nvPr/>
              </p:nvSpPr>
              <p:spPr bwMode="auto">
                <a:xfrm>
                  <a:off x="5562600" y="1905000"/>
                  <a:ext cx="0" cy="9906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8" name="Line 24"/>
                <p:cNvSpPr>
                  <a:spLocks noChangeShapeType="1"/>
                </p:cNvSpPr>
                <p:nvPr/>
              </p:nvSpPr>
              <p:spPr bwMode="auto">
                <a:xfrm>
                  <a:off x="7772400" y="1828800"/>
                  <a:ext cx="0" cy="9906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9" name="Line 25"/>
                <p:cNvSpPr>
                  <a:spLocks noChangeShapeType="1"/>
                </p:cNvSpPr>
                <p:nvPr/>
              </p:nvSpPr>
              <p:spPr bwMode="auto">
                <a:xfrm>
                  <a:off x="5715000" y="3048000"/>
                  <a:ext cx="914400" cy="3810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638800" y="1066800"/>
                  <a:ext cx="838200" cy="6096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2" name="Line 28"/>
                <p:cNvSpPr>
                  <a:spLocks noChangeShapeType="1"/>
                </p:cNvSpPr>
                <p:nvPr/>
              </p:nvSpPr>
              <p:spPr bwMode="auto">
                <a:xfrm>
                  <a:off x="6705600" y="1066800"/>
                  <a:ext cx="990600" cy="5334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5638800" y="1143000"/>
                  <a:ext cx="914400" cy="17526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4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1143000"/>
                  <a:ext cx="76200" cy="21336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6781800" y="1752600"/>
                  <a:ext cx="838200" cy="15240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6705600" y="1066800"/>
                  <a:ext cx="914400" cy="18288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5715000" y="1752600"/>
                  <a:ext cx="1905000" cy="11430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5715000" y="1752600"/>
                  <a:ext cx="1905000" cy="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9" name="Line 35"/>
                <p:cNvSpPr>
                  <a:spLocks noChangeShapeType="1"/>
                </p:cNvSpPr>
                <p:nvPr/>
              </p:nvSpPr>
              <p:spPr bwMode="auto">
                <a:xfrm>
                  <a:off x="5715000" y="1828800"/>
                  <a:ext cx="914400" cy="15240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0" name="Line 36"/>
                <p:cNvSpPr>
                  <a:spLocks noChangeShapeType="1"/>
                </p:cNvSpPr>
                <p:nvPr/>
              </p:nvSpPr>
              <p:spPr bwMode="auto">
                <a:xfrm>
                  <a:off x="5715000" y="1828800"/>
                  <a:ext cx="1905000" cy="114300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5715000" y="2971800"/>
                  <a:ext cx="1905000" cy="0"/>
                </a:xfrm>
                <a:prstGeom prst="line">
                  <a:avLst/>
                </a:prstGeom>
                <a:noFill/>
                <a:ln w="22225">
                  <a:solidFill>
                    <a:srgbClr val="D1282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5805714" y="3617667"/>
              <a:ext cx="2465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1" dirty="0"/>
                <a:t>6 people</a:t>
              </a:r>
              <a:r>
                <a:rPr lang="en-US" b="1" dirty="0" smtClean="0"/>
                <a:t>:</a:t>
              </a:r>
              <a:endParaRPr lang="en-US" b="1" dirty="0"/>
            </a:p>
            <a:p>
              <a:pPr algn="l" eaLnBrk="1" hangingPunct="1"/>
              <a:r>
                <a:rPr lang="en-US" b="1" dirty="0" smtClean="0"/>
                <a:t>potentially </a:t>
              </a:r>
              <a:r>
                <a:rPr lang="en-US" b="1" dirty="0"/>
                <a:t>15 paths</a:t>
              </a:r>
            </a:p>
          </p:txBody>
        </p:sp>
      </p:grp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547914" y="5273332"/>
            <a:ext cx="73478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i="1" dirty="0" smtClean="0"/>
              <a:t> people, number of potential communications paths = </a:t>
            </a:r>
            <a:br>
              <a:rPr lang="en-US" i="1" dirty="0" smtClean="0"/>
            </a:br>
            <a:endParaRPr lang="en-US" dirty="0" smtClean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8771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14816"/>
              </p:ext>
            </p:extLst>
          </p:nvPr>
        </p:nvGraphicFramePr>
        <p:xfrm>
          <a:off x="1929039" y="5590536"/>
          <a:ext cx="1962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6" imgW="1346200" imgH="406400" progId="Equation.3">
                  <p:embed/>
                </p:oleObj>
              </mc:Choice>
              <mc:Fallback>
                <p:oleObj name="Equation" r:id="rId6" imgW="1346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9039" y="5590536"/>
                        <a:ext cx="19621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Paths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vs. Software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is a physical device</a:t>
            </a:r>
          </a:p>
          <a:p>
            <a:r>
              <a:rPr lang="en-US" dirty="0" smtClean="0"/>
              <a:t>Software is computer programs and associated documentation</a:t>
            </a:r>
          </a:p>
          <a:p>
            <a:r>
              <a:rPr lang="en-US" dirty="0" smtClean="0"/>
              <a:t>Software is developed or engineered</a:t>
            </a:r>
          </a:p>
          <a:p>
            <a:r>
              <a:rPr lang="en-US" dirty="0" smtClean="0"/>
              <a:t>Software doesn't wear out</a:t>
            </a:r>
          </a:p>
          <a:p>
            <a:r>
              <a:rPr lang="en-US" dirty="0" smtClean="0"/>
              <a:t>Software is rarely fully complete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Large, Complex System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/>
              <a:t>m</a:t>
            </a:r>
            <a:r>
              <a:rPr lang="en-US" dirty="0" smtClean="0"/>
              <a:t>ission critical or </a:t>
            </a:r>
            <a:r>
              <a:rPr lang="en-US" dirty="0"/>
              <a:t>b</a:t>
            </a:r>
            <a:r>
              <a:rPr lang="en-US" dirty="0" smtClean="0"/>
              <a:t>usiness critical system requires several separate activities performed by more than 1 person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Requirements: gathering, analysis, specification, and agreement </a:t>
            </a:r>
          </a:p>
          <a:p>
            <a:pPr lvl="1"/>
            <a:r>
              <a:rPr lang="en-US" dirty="0" smtClean="0"/>
              <a:t>Design: abstraction, decomposition, cohesion,  interaction and coupling analysis</a:t>
            </a:r>
          </a:p>
          <a:p>
            <a:pPr lvl="1"/>
            <a:r>
              <a:rPr lang="en-US" dirty="0" smtClean="0"/>
              <a:t>Implementation: coding and unit testing</a:t>
            </a:r>
          </a:p>
          <a:p>
            <a:pPr lvl="1"/>
            <a:r>
              <a:rPr lang="en-US" dirty="0" smtClean="0"/>
              <a:t>Integration and tracking of pieces and parts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esting: functional testing, component testing, system testing, and performance testing</a:t>
            </a:r>
          </a:p>
          <a:p>
            <a:pPr lvl="1"/>
            <a:r>
              <a:rPr lang="en-US" dirty="0" smtClean="0"/>
              <a:t>Packaging and releasing the system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and Maintenance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Pre-release: preparation for education and support</a:t>
            </a:r>
          </a:p>
          <a:p>
            <a:r>
              <a:rPr lang="en-US" dirty="0" smtClean="0"/>
              <a:t>Post-release: preparation for user and customer support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Coordination Efforts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system has </a:t>
            </a:r>
          </a:p>
          <a:p>
            <a:pPr lvl="1"/>
            <a:r>
              <a:rPr lang="en-US" dirty="0" smtClean="0"/>
              <a:t>more parts</a:t>
            </a:r>
          </a:p>
          <a:p>
            <a:pPr lvl="1"/>
            <a:r>
              <a:rPr lang="en-US" dirty="0" smtClean="0"/>
              <a:t>more developers </a:t>
            </a:r>
          </a:p>
          <a:p>
            <a:pPr lvl="1"/>
            <a:r>
              <a:rPr lang="en-US" dirty="0" smtClean="0"/>
              <a:t>more users </a:t>
            </a:r>
          </a:p>
          <a:p>
            <a:r>
              <a:rPr lang="en-US" dirty="0" smtClean="0"/>
              <a:t>This results in a need for coordination of (3P's):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Processes</a:t>
            </a:r>
            <a:r>
              <a:rPr lang="en-US" dirty="0" smtClean="0"/>
              <a:t> and methodologies to be used</a:t>
            </a:r>
          </a:p>
          <a:p>
            <a:pPr lvl="1"/>
            <a:r>
              <a:rPr lang="en-US" dirty="0" smtClean="0"/>
              <a:t>Final </a:t>
            </a:r>
            <a:r>
              <a:rPr lang="en-US" dirty="0" smtClean="0">
                <a:solidFill>
                  <a:srgbClr val="C00000"/>
                </a:solidFill>
              </a:rPr>
              <a:t>product</a:t>
            </a:r>
            <a:r>
              <a:rPr lang="en-US" dirty="0" smtClean="0"/>
              <a:t> and intermediate artifacts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People</a:t>
            </a:r>
            <a:r>
              <a:rPr lang="en-US" dirty="0" smtClean="0"/>
              <a:t> (developers, support personnel, and users)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and Failure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Project Success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success?</a:t>
            </a:r>
          </a:p>
          <a:p>
            <a:pPr lvl="1"/>
            <a:r>
              <a:rPr lang="en-US" dirty="0" smtClean="0"/>
              <a:t>Project is </a:t>
            </a:r>
            <a:r>
              <a:rPr lang="en-US" b="1" dirty="0">
                <a:solidFill>
                  <a:srgbClr val="C00000"/>
                </a:solidFill>
              </a:rPr>
              <a:t>completed on-time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within-budget</a:t>
            </a:r>
            <a:endParaRPr lang="en-US" dirty="0" smtClean="0"/>
          </a:p>
          <a:p>
            <a:r>
              <a:rPr lang="en-US" dirty="0" smtClean="0"/>
              <a:t>1995:  Chaos Report sampled some 300 software projects and reported that only about 16% of those projects were successful.</a:t>
            </a:r>
          </a:p>
          <a:p>
            <a:r>
              <a:rPr lang="en-US" dirty="0" smtClean="0"/>
              <a:t>2009:  Chaos Report stated that software projects have improved with 32% success rate.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and Failure Factors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attributes for projects that succeeded</a:t>
            </a:r>
          </a:p>
          <a:p>
            <a:pPr lvl="1"/>
            <a:r>
              <a:rPr lang="en-US" dirty="0" smtClean="0"/>
              <a:t>User involvement</a:t>
            </a:r>
          </a:p>
          <a:p>
            <a:pPr lvl="1"/>
            <a:r>
              <a:rPr lang="en-US" dirty="0" smtClean="0"/>
              <a:t>Executive management </a:t>
            </a:r>
            <a:r>
              <a:rPr lang="en-US" dirty="0"/>
              <a:t>s</a:t>
            </a:r>
            <a:r>
              <a:rPr lang="en-US" dirty="0" smtClean="0"/>
              <a:t>upport</a:t>
            </a:r>
          </a:p>
          <a:p>
            <a:pPr lvl="1"/>
            <a:r>
              <a:rPr lang="en-US" dirty="0" smtClean="0"/>
              <a:t>Clear requirements</a:t>
            </a:r>
          </a:p>
          <a:p>
            <a:pPr lvl="1"/>
            <a:r>
              <a:rPr lang="en-US" dirty="0" smtClean="0"/>
              <a:t>Proper planning</a:t>
            </a:r>
          </a:p>
          <a:p>
            <a:r>
              <a:rPr lang="en-US" dirty="0"/>
              <a:t>A</a:t>
            </a:r>
            <a:r>
              <a:rPr lang="en-US" dirty="0" smtClean="0"/>
              <a:t>ttributes for challenged projects</a:t>
            </a:r>
          </a:p>
          <a:p>
            <a:pPr lvl="1"/>
            <a:r>
              <a:rPr lang="en-US" dirty="0" smtClean="0"/>
              <a:t>Lack of user input</a:t>
            </a:r>
          </a:p>
          <a:p>
            <a:pPr lvl="1"/>
            <a:r>
              <a:rPr lang="en-US" dirty="0" smtClean="0"/>
              <a:t>Incomplete user requirements and specification</a:t>
            </a:r>
          </a:p>
          <a:p>
            <a:pPr lvl="1"/>
            <a:r>
              <a:rPr lang="en-US" dirty="0" smtClean="0"/>
              <a:t>Changing requirements and specifications</a:t>
            </a:r>
          </a:p>
          <a:p>
            <a:r>
              <a:rPr lang="en-US" dirty="0"/>
              <a:t>A</a:t>
            </a:r>
            <a:r>
              <a:rPr lang="en-US" dirty="0" smtClean="0"/>
              <a:t>ttributes for </a:t>
            </a:r>
            <a:r>
              <a:rPr lang="en-US" dirty="0"/>
              <a:t>i</a:t>
            </a:r>
            <a:r>
              <a:rPr lang="en-US" dirty="0" smtClean="0"/>
              <a:t>mpaired and ultimately cancelled projects</a:t>
            </a:r>
          </a:p>
          <a:p>
            <a:pPr lvl="1"/>
            <a:r>
              <a:rPr lang="en-US" dirty="0" smtClean="0"/>
              <a:t>Incomplete requirements</a:t>
            </a:r>
          </a:p>
          <a:p>
            <a:pPr lvl="1"/>
            <a:r>
              <a:rPr lang="en-US" dirty="0" smtClean="0"/>
              <a:t>Lack of user involvement</a:t>
            </a:r>
          </a:p>
          <a:p>
            <a:pPr lvl="1"/>
            <a:r>
              <a:rPr lang="en-US" dirty="0" smtClean="0"/>
              <a:t>Lack of resources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 Failures</a:t>
            </a:r>
            <a:endParaRPr lang="en-US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Cause of product failures (Capers Jones Study)</a:t>
            </a:r>
          </a:p>
          <a:p>
            <a:pPr lvl="1"/>
            <a:r>
              <a:rPr lang="en-US" dirty="0" smtClean="0"/>
              <a:t>Code errors:  38.33%</a:t>
            </a:r>
          </a:p>
          <a:p>
            <a:pPr lvl="1"/>
            <a:r>
              <a:rPr lang="en-US" dirty="0" smtClean="0"/>
              <a:t>Design errors:  24.17%</a:t>
            </a:r>
          </a:p>
          <a:p>
            <a:pPr lvl="1"/>
            <a:r>
              <a:rPr lang="en-US" dirty="0" smtClean="0"/>
              <a:t>Documentation errors:  13.33%</a:t>
            </a:r>
          </a:p>
          <a:p>
            <a:pPr lvl="1"/>
            <a:r>
              <a:rPr lang="en-US" dirty="0" smtClean="0"/>
              <a:t>Requirements errors:  12.50%</a:t>
            </a:r>
          </a:p>
          <a:p>
            <a:pPr lvl="1"/>
            <a:r>
              <a:rPr lang="en-US" dirty="0" smtClean="0"/>
              <a:t>Bad-fix errors:  11.67% </a:t>
            </a:r>
          </a:p>
          <a:p>
            <a:r>
              <a:rPr lang="en-US" dirty="0" smtClean="0"/>
              <a:t>All errors can be serious and very costly but should we worry about coding more or requirements more?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Birth of Software Engineering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early experiences of writing small programs did NOT provide us with the skills to build large and complex systems</a:t>
            </a:r>
          </a:p>
          <a:p>
            <a:r>
              <a:rPr lang="en-US" dirty="0" smtClean="0"/>
              <a:t>What is needed to develop large and complex software products and what is needed to control such projects?</a:t>
            </a:r>
          </a:p>
          <a:p>
            <a:pPr lvl="1"/>
            <a:r>
              <a:rPr lang="en-US" dirty="0" smtClean="0"/>
              <a:t>SOFTWARE  ENGINEERING!!!</a:t>
            </a:r>
            <a:br>
              <a:rPr lang="en-US" dirty="0" smtClean="0"/>
            </a:br>
            <a:r>
              <a:rPr lang="en-US" dirty="0" smtClean="0"/>
              <a:t> (NATO conference - 1968)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Relevancy of Software Engineering 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is a serious business</a:t>
            </a:r>
          </a:p>
          <a:p>
            <a:r>
              <a:rPr lang="en-US" smtClean="0"/>
              <a:t>Software is a commodity of increasing </a:t>
            </a:r>
            <a:r>
              <a:rPr lang="en-US" altLang="ja-JP" smtClean="0"/>
              <a:t>value</a:t>
            </a:r>
            <a:endParaRPr lang="en-US" smtClean="0"/>
          </a:p>
          <a:p>
            <a:r>
              <a:rPr lang="en-US" smtClean="0"/>
              <a:t>We need to treat software engineering as an engineering profession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an information transformer</a:t>
            </a:r>
          </a:p>
          <a:p>
            <a:r>
              <a:rPr lang="en-US" dirty="0" smtClean="0"/>
              <a:t>Used to produce, manage, acquire, modify, display or transmit information.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Principles of Software Engineering 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one set of universal principles in software engineering that is agreed to by everyone.</a:t>
            </a:r>
          </a:p>
          <a:p>
            <a:r>
              <a:rPr lang="en-US" dirty="0" smtClean="0"/>
              <a:t>There are, however, several that are well received and respected.</a:t>
            </a:r>
          </a:p>
          <a:p>
            <a:pPr lvl="1"/>
            <a:r>
              <a:rPr lang="en-US" dirty="0" smtClean="0"/>
              <a:t> Davis</a:t>
            </a:r>
            <a:r>
              <a:rPr lang="en-US" dirty="0"/>
              <a:t>'</a:t>
            </a:r>
            <a:r>
              <a:rPr lang="en-US" dirty="0" smtClean="0"/>
              <a:t>s Principles</a:t>
            </a:r>
          </a:p>
          <a:p>
            <a:pPr lvl="1"/>
            <a:r>
              <a:rPr lang="en-US" dirty="0" smtClean="0"/>
              <a:t> Royce</a:t>
            </a:r>
            <a:r>
              <a:rPr lang="en-US" dirty="0"/>
              <a:t>'</a:t>
            </a:r>
            <a:r>
              <a:rPr lang="en-US" dirty="0" smtClean="0"/>
              <a:t>s Principles</a:t>
            </a:r>
          </a:p>
          <a:p>
            <a:pPr lvl="1"/>
            <a:r>
              <a:rPr lang="en-US" dirty="0" smtClean="0"/>
              <a:t> Wasserman</a:t>
            </a:r>
            <a:r>
              <a:rPr lang="en-US" dirty="0"/>
              <a:t>'</a:t>
            </a:r>
            <a:r>
              <a:rPr lang="en-US" dirty="0" smtClean="0"/>
              <a:t>s Concepts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Davis's Early 15 principles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quality number 1</a:t>
            </a:r>
          </a:p>
          <a:p>
            <a:r>
              <a:rPr lang="en-US" dirty="0" smtClean="0"/>
              <a:t>High quality software is possible</a:t>
            </a:r>
          </a:p>
          <a:p>
            <a:r>
              <a:rPr lang="en-US" dirty="0" smtClean="0"/>
              <a:t>Give products to customers early</a:t>
            </a:r>
          </a:p>
          <a:p>
            <a:r>
              <a:rPr lang="en-US" dirty="0" smtClean="0"/>
              <a:t>Determine the problem before writing the requirements</a:t>
            </a:r>
          </a:p>
          <a:p>
            <a:r>
              <a:rPr lang="en-US" dirty="0" smtClean="0"/>
              <a:t>Evaluate design alternatives</a:t>
            </a:r>
          </a:p>
          <a:p>
            <a:r>
              <a:rPr lang="en-US" dirty="0" smtClean="0"/>
              <a:t>Use an appropriate process model</a:t>
            </a:r>
          </a:p>
          <a:p>
            <a:r>
              <a:rPr lang="en-US" dirty="0" smtClean="0"/>
              <a:t>Use different languages for different phases</a:t>
            </a:r>
          </a:p>
          <a:p>
            <a:r>
              <a:rPr lang="en-US" dirty="0" smtClean="0"/>
              <a:t>Minimize intellectual distances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Put techniques before tools</a:t>
            </a:r>
          </a:p>
          <a:p>
            <a:r>
              <a:rPr lang="en-US" dirty="0"/>
              <a:t>Get it right before you make it faster</a:t>
            </a:r>
          </a:p>
          <a:p>
            <a:r>
              <a:rPr lang="en-US" dirty="0"/>
              <a:t>Inspect code</a:t>
            </a:r>
          </a:p>
          <a:p>
            <a:r>
              <a:rPr lang="en-US" dirty="0"/>
              <a:t>Good management is more important than good technology</a:t>
            </a:r>
          </a:p>
          <a:p>
            <a:r>
              <a:rPr lang="en-US" dirty="0"/>
              <a:t>People are the key to success</a:t>
            </a:r>
          </a:p>
          <a:p>
            <a:r>
              <a:rPr lang="en-US" dirty="0"/>
              <a:t>Follow with care</a:t>
            </a:r>
          </a:p>
          <a:p>
            <a:r>
              <a:rPr lang="en-US" dirty="0"/>
              <a:t>Take responsibility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Royce</a:t>
            </a:r>
            <a:r>
              <a:rPr lang="en-US" dirty="0"/>
              <a:t>'</a:t>
            </a:r>
            <a:r>
              <a:rPr lang="en-US" dirty="0" smtClean="0"/>
              <a:t>s More Modern set of Principles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 the process on an architecture first approach</a:t>
            </a:r>
          </a:p>
          <a:p>
            <a:r>
              <a:rPr lang="en-US" dirty="0" smtClean="0"/>
              <a:t>Establish iterative process --- address risk early</a:t>
            </a:r>
          </a:p>
          <a:p>
            <a:r>
              <a:rPr lang="en-US" dirty="0" smtClean="0"/>
              <a:t>Emphasize component-based development to reduce effort</a:t>
            </a:r>
          </a:p>
          <a:p>
            <a:r>
              <a:rPr lang="en-US" dirty="0" smtClean="0"/>
              <a:t>Establish change management</a:t>
            </a:r>
          </a:p>
          <a:p>
            <a:r>
              <a:rPr lang="en-US" dirty="0" smtClean="0"/>
              <a:t>Use round-trip engineering – a form of iterative process</a:t>
            </a:r>
          </a:p>
          <a:p>
            <a:r>
              <a:rPr lang="en-US" dirty="0" smtClean="0"/>
              <a:t>Use model-based and machine </a:t>
            </a:r>
            <a:r>
              <a:rPr lang="en-US" dirty="0" err="1" smtClean="0"/>
              <a:t>processable</a:t>
            </a:r>
            <a:r>
              <a:rPr lang="en-US" dirty="0" smtClean="0"/>
              <a:t> notations for design</a:t>
            </a:r>
          </a:p>
          <a:p>
            <a:r>
              <a:rPr lang="en-US" dirty="0" smtClean="0"/>
              <a:t>Establish process for quality control and project assessment</a:t>
            </a:r>
          </a:p>
          <a:p>
            <a:r>
              <a:rPr lang="en-US" dirty="0" smtClean="0"/>
              <a:t>Use approach that allows artifacts to be demonstrated early</a:t>
            </a:r>
          </a:p>
          <a:p>
            <a:r>
              <a:rPr lang="en-US" dirty="0" smtClean="0"/>
              <a:t>Plan to have incremental releases</a:t>
            </a:r>
          </a:p>
          <a:p>
            <a:r>
              <a:rPr lang="en-US" dirty="0" smtClean="0"/>
              <a:t>Establish a configurable process to suit the needs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634223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Wasserman</a:t>
            </a:r>
            <a:r>
              <a:rPr lang="en-US" dirty="0"/>
              <a:t>'</a:t>
            </a:r>
            <a:r>
              <a:rPr lang="en-US" dirty="0" smtClean="0"/>
              <a:t>s Fundamental Concepts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Analysis and design methods and notation</a:t>
            </a:r>
          </a:p>
          <a:p>
            <a:r>
              <a:rPr lang="en-US" dirty="0" smtClean="0"/>
              <a:t>User interface prototyping</a:t>
            </a:r>
          </a:p>
          <a:p>
            <a:r>
              <a:rPr lang="en-US" dirty="0" smtClean="0"/>
              <a:t>Modularity and architecture</a:t>
            </a:r>
          </a:p>
          <a:p>
            <a:r>
              <a:rPr lang="en-US" dirty="0" smtClean="0"/>
              <a:t>Reuse</a:t>
            </a:r>
          </a:p>
          <a:p>
            <a:r>
              <a:rPr lang="en-US" dirty="0" smtClean="0"/>
              <a:t>Life cycle and process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Tools and integrated environment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 GAO Report </a:t>
            </a:r>
            <a:br>
              <a:rPr lang="en-US" smtClean="0"/>
            </a:br>
            <a:r>
              <a:rPr lang="en-US" smtClean="0"/>
              <a:t>to US Senate (2004)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key strategies to ensuring delivery of high quality software on-time and within-budget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Focused attention on software development environment 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Disciplined development process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Methodical use of metrics to gauge cost, schedule, and functional performance targets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Software</a:t>
            </a:r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Audience: Generic or Custom</a:t>
            </a:r>
          </a:p>
          <a:p>
            <a:r>
              <a:rPr lang="en-US" dirty="0" smtClean="0"/>
              <a:t>Age: Legacy software</a:t>
            </a:r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Application </a:t>
            </a:r>
            <a:r>
              <a:rPr lang="en-US" dirty="0"/>
              <a:t>D</a:t>
            </a:r>
            <a:r>
              <a:rPr lang="en-US" dirty="0" smtClean="0"/>
              <a:t>omains</a:t>
            </a:r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Application software</a:t>
            </a:r>
          </a:p>
          <a:p>
            <a:r>
              <a:rPr lang="en-US" dirty="0" smtClean="0"/>
              <a:t>Engineering/scientific software</a:t>
            </a:r>
          </a:p>
          <a:p>
            <a:r>
              <a:rPr lang="en-US" dirty="0" smtClean="0"/>
              <a:t>Embedded software</a:t>
            </a:r>
          </a:p>
          <a:p>
            <a:r>
              <a:rPr lang="en-US" dirty="0" smtClean="0"/>
              <a:t>Product line software</a:t>
            </a:r>
          </a:p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Engineering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569075"/>
            <a:ext cx="457200" cy="365125"/>
          </a:xfrm>
        </p:spPr>
        <p:txBody>
          <a:bodyPr/>
          <a:lstStyle/>
          <a:p>
            <a:fld id="{550D7459-B192-471F-B334-025791AB10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6552"/>
            <a:ext cx="8229600" cy="1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049"/>
            <a:ext cx="8229600" cy="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"/>
            <a:ext cx="8229600" cy="1144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Engineering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is an engineering discipline</a:t>
            </a:r>
          </a:p>
          <a:p>
            <a:r>
              <a:rPr lang="en-US" dirty="0" smtClean="0"/>
              <a:t>Formal definition: </a:t>
            </a:r>
            <a:r>
              <a:rPr lang="en-US" i="1" dirty="0" smtClean="0"/>
              <a:t>Engineering </a:t>
            </a:r>
            <a:r>
              <a:rPr lang="en-US" i="1" dirty="0"/>
              <a:t>is the application of scientific, economic, social, and practical knowledge in order to design, build, and maintain structures, machines, devices, systems, materials and processes. </a:t>
            </a:r>
            <a:endParaRPr lang="en-US" i="1" dirty="0" smtClean="0"/>
          </a:p>
          <a:p>
            <a:r>
              <a:rPr lang="en-US" dirty="0" smtClean="0"/>
              <a:t>In other words…engineers makes things work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7459-B192-471F-B334-025791AB10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Engineering?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Parnas</a:t>
            </a:r>
            <a:r>
              <a:rPr lang="en-US" dirty="0" smtClean="0"/>
              <a:t> 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multi-person construction of multi-version software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Sommerville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an engineering discipline whose focus is the cost-effective development of high quality software system</a:t>
            </a:r>
          </a:p>
          <a:p>
            <a:r>
              <a:rPr lang="en-US" dirty="0" smtClean="0"/>
              <a:t>Shari </a:t>
            </a:r>
            <a:r>
              <a:rPr lang="en-US" dirty="0" err="1" smtClean="0"/>
              <a:t>Pfleeger</a:t>
            </a:r>
            <a:r>
              <a:rPr lang="en-US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application of computing tools to solving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3A3-4FF4-0A45-BB51-4728984CDF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</TotalTime>
  <Words>1664</Words>
  <Application>Microsoft Macintosh PowerPoint</Application>
  <PresentationFormat>On-screen Show (4:3)</PresentationFormat>
  <Paragraphs>393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ＭＳ Ｐゴシック</vt:lpstr>
      <vt:lpstr>Times New Roman</vt:lpstr>
      <vt:lpstr>Retrospect</vt:lpstr>
      <vt:lpstr>Equation</vt:lpstr>
      <vt:lpstr>Software Engineering</vt:lpstr>
      <vt:lpstr>Software</vt:lpstr>
      <vt:lpstr>Hardware vs. Software</vt:lpstr>
      <vt:lpstr>Information</vt:lpstr>
      <vt:lpstr>Types of Software</vt:lpstr>
      <vt:lpstr>Software Application Domains</vt:lpstr>
      <vt:lpstr>Software Engineering</vt:lpstr>
      <vt:lpstr>Engineering</vt:lpstr>
      <vt:lpstr>What is Software Engineering?</vt:lpstr>
      <vt:lpstr>What is Software Engineering?(Tsui and Karam)</vt:lpstr>
      <vt:lpstr>What is Software Engineering?</vt:lpstr>
      <vt:lpstr>Working Definition</vt:lpstr>
      <vt:lpstr>Scope</vt:lpstr>
      <vt:lpstr>Programming vs. Software Engineering</vt:lpstr>
      <vt:lpstr>Programming</vt:lpstr>
      <vt:lpstr>Programming</vt:lpstr>
      <vt:lpstr>A Simple Set of Steps</vt:lpstr>
      <vt:lpstr>What Really Happens ?</vt:lpstr>
      <vt:lpstr>What Else Matters? </vt:lpstr>
      <vt:lpstr>Building a System</vt:lpstr>
      <vt:lpstr>Increase of Complexity Everywhere</vt:lpstr>
      <vt:lpstr>Breadth of Complexity</vt:lpstr>
      <vt:lpstr>Depth of Complexity</vt:lpstr>
      <vt:lpstr>Using technology and tools to manage complexity</vt:lpstr>
      <vt:lpstr>Using process and methodologies to manage complexity</vt:lpstr>
      <vt:lpstr> Example of Size and Complexity Increases</vt:lpstr>
      <vt:lpstr>Task Breakdown Example</vt:lpstr>
      <vt:lpstr>Some Non-technical Considerations</vt:lpstr>
      <vt:lpstr>Communication Paths</vt:lpstr>
      <vt:lpstr>A Large, Complex System</vt:lpstr>
      <vt:lpstr>Support and Maintenance</vt:lpstr>
      <vt:lpstr>Coordination Efforts</vt:lpstr>
      <vt:lpstr>Success and Failure</vt:lpstr>
      <vt:lpstr>Software Project Success</vt:lpstr>
      <vt:lpstr>Success and Failure Factors</vt:lpstr>
      <vt:lpstr>Software Product Failures</vt:lpstr>
      <vt:lpstr>Software Engineering</vt:lpstr>
      <vt:lpstr>Birth of Software Engineering</vt:lpstr>
      <vt:lpstr>Relevancy of Software Engineering </vt:lpstr>
      <vt:lpstr>General Principles of Software Engineering </vt:lpstr>
      <vt:lpstr>Davis's Early 15 principles</vt:lpstr>
      <vt:lpstr>Royce's More Modern set of Principles</vt:lpstr>
      <vt:lpstr>Wasserman's Fundamental Concepts</vt:lpstr>
      <vt:lpstr>US GAO Report  to US Senate (2004)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Cindy Howard</dc:creator>
  <cp:lastModifiedBy>Cindy Howard</cp:lastModifiedBy>
  <cp:revision>33</cp:revision>
  <dcterms:created xsi:type="dcterms:W3CDTF">2015-01-02T19:49:04Z</dcterms:created>
  <dcterms:modified xsi:type="dcterms:W3CDTF">2016-01-12T18:15:26Z</dcterms:modified>
</cp:coreProperties>
</file>