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1"/>
  </p:sldMasterIdLst>
  <p:notesMasterIdLst>
    <p:notesMasterId r:id="rId50"/>
  </p:notesMasterIdLst>
  <p:handoutMasterIdLst>
    <p:handoutMasterId r:id="rId51"/>
  </p:handoutMasterIdLst>
  <p:sldIdLst>
    <p:sldId id="320" r:id="rId2"/>
    <p:sldId id="321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54" r:id="rId11"/>
    <p:sldId id="343" r:id="rId12"/>
    <p:sldId id="341" r:id="rId13"/>
    <p:sldId id="342" r:id="rId14"/>
    <p:sldId id="344" r:id="rId15"/>
    <p:sldId id="333" r:id="rId16"/>
    <p:sldId id="334" r:id="rId17"/>
    <p:sldId id="345" r:id="rId18"/>
    <p:sldId id="346" r:id="rId19"/>
    <p:sldId id="347" r:id="rId20"/>
    <p:sldId id="349" r:id="rId21"/>
    <p:sldId id="350" r:id="rId22"/>
    <p:sldId id="351" r:id="rId23"/>
    <p:sldId id="352" r:id="rId24"/>
    <p:sldId id="353" r:id="rId25"/>
    <p:sldId id="337" r:id="rId26"/>
    <p:sldId id="338" r:id="rId27"/>
    <p:sldId id="355" r:id="rId28"/>
    <p:sldId id="256" r:id="rId29"/>
    <p:sldId id="268" r:id="rId30"/>
    <p:sldId id="270" r:id="rId31"/>
    <p:sldId id="272" r:id="rId32"/>
    <p:sldId id="273" r:id="rId33"/>
    <p:sldId id="274" r:id="rId34"/>
    <p:sldId id="275" r:id="rId35"/>
    <p:sldId id="276" r:id="rId36"/>
    <p:sldId id="278" r:id="rId37"/>
    <p:sldId id="280" r:id="rId38"/>
    <p:sldId id="281" r:id="rId39"/>
    <p:sldId id="319" r:id="rId40"/>
    <p:sldId id="282" r:id="rId41"/>
    <p:sldId id="283" r:id="rId42"/>
    <p:sldId id="288" r:id="rId43"/>
    <p:sldId id="289" r:id="rId44"/>
    <p:sldId id="291" r:id="rId45"/>
    <p:sldId id="295" r:id="rId46"/>
    <p:sldId id="297" r:id="rId47"/>
    <p:sldId id="298" r:id="rId48"/>
    <p:sldId id="35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205E-29CE-9D4D-B708-F9A9E9C0A10E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9741-7DCA-2449-9498-377F2982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6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7E29-0C32-C24A-B813-74E4AECA6328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BBC2-18B0-C745-9C7F-7D21C16C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3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7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51251-7A6E-4961-AFE4-DB6D8FB68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51251-7A6E-4961-AFE4-DB6D8FB68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8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51251-7A6E-4961-AFE4-DB6D8FB68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5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9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4E345-1AC6-462B-A6B3-F877D5762C0C}" type="slidenum">
              <a:rPr lang="en-US"/>
              <a:pPr/>
              <a:t>2</a:t>
            </a:fld>
            <a:endParaRPr lang="en-US"/>
          </a:p>
        </p:txBody>
      </p:sp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43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3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0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5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2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5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5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3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</a:t>
            </a:r>
            <a:r>
              <a:rPr lang="en-US" baseline="0" smtClean="0"/>
              <a:t>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2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8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AA0C1-4BEA-4C58-80FC-0C284FA26F7A}" type="slidenum">
              <a:rPr lang="en-US"/>
              <a:pPr/>
              <a:t>3</a:t>
            </a:fld>
            <a:endParaRPr lang="en-US"/>
          </a:p>
        </p:txBody>
      </p:sp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6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6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AD48AB4-5699-4065-B15C-7E72A0604E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8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AD48AB4-5699-4065-B15C-7E72A0604E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AD48AB4-5699-4065-B15C-7E72A0604E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1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6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start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1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8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2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3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086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6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0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2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48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1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5ED926C-2523-DB4E-AA42-7803F6FA2B5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2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2BD2-40A9-D343-8883-62D6CA38A1ED}" type="datetime1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7374-F28D-954C-9237-06FE0488C7F8}" type="datetime1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3DDF-8E50-0F42-9371-0D51CA9FEC61}" type="datetime1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30C8-9A18-004F-AFB9-653D13FF53BB}" type="datetime1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22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E03-A1B9-574D-9570-F55B8F079C0E}" type="datetime1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B831-2500-304F-ABC1-B8AACF45A665}" type="datetime1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2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0F11-D111-FF4F-AF5C-D5635CC5F419}" type="datetime1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F732-69C9-3C45-9C05-A6B7C81B19CA}" type="datetime1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356-E9C2-DF46-BFA1-CB268A249D3A}" type="datetime1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B0E6-92D1-9542-AD89-7D27C9CB38E4}" type="datetime1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859639E-1A46-A746-98CF-EA0A9436C21E}" type="datetime1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7488-2840-2344-9A78-D8BF7EEEB611}" type="datetime1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4B966D-D80B-8745-BCA6-C82AFC7BB97A}" type="datetime1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agilemanifesto.or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8219" y="26890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Questions 1-3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kd186475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98" y="2303164"/>
            <a:ext cx="2497210" cy="23161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Plan-driven</a:t>
            </a:r>
          </a:p>
          <a:p>
            <a:pPr lvl="1"/>
            <a:r>
              <a:rPr lang="en-US" dirty="0" smtClean="0"/>
              <a:t>All activities are planned in advance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rogress is measured against this plan</a:t>
            </a:r>
          </a:p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Planning is incremental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9396" y="2034283"/>
            <a:ext cx="8012815" cy="3929427"/>
            <a:chOff x="152400" y="1495791"/>
            <a:chExt cx="8334053" cy="4673404"/>
          </a:xfrm>
        </p:grpSpPr>
        <p:sp>
          <p:nvSpPr>
            <p:cNvPr id="7" name="Rectangle 6"/>
            <p:cNvSpPr/>
            <p:nvPr/>
          </p:nvSpPr>
          <p:spPr>
            <a:xfrm>
              <a:off x="152400" y="149579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Requirements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46299" y="249269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3505200"/>
              <a:ext cx="191760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Implementation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34097" y="4486494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Verification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27994" y="5483395"/>
              <a:ext cx="1958459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Integrate/Package</a:t>
              </a:r>
              <a:endParaRPr lang="en-US" dirty="0"/>
            </a:p>
          </p:txBody>
        </p:sp>
        <p:cxnSp>
          <p:nvCxnSpPr>
            <p:cNvPr id="16" name="Elbow Connector 15"/>
            <p:cNvCxnSpPr>
              <a:stCxn id="7" idx="3"/>
              <a:endCxn id="9" idx="0"/>
            </p:cNvCxnSpPr>
            <p:nvPr/>
          </p:nvCxnSpPr>
          <p:spPr>
            <a:xfrm>
              <a:off x="1905000" y="1838691"/>
              <a:ext cx="717599" cy="65400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3"/>
              <a:endCxn id="10" idx="0"/>
            </p:cNvCxnSpPr>
            <p:nvPr/>
          </p:nvCxnSpPr>
          <p:spPr>
            <a:xfrm>
              <a:off x="3498899" y="2835592"/>
              <a:ext cx="355502" cy="66960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0" idx="3"/>
              <a:endCxn id="11" idx="0"/>
            </p:cNvCxnSpPr>
            <p:nvPr/>
          </p:nvCxnSpPr>
          <p:spPr>
            <a:xfrm>
              <a:off x="4813202" y="3848100"/>
              <a:ext cx="997195" cy="638394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1" idx="3"/>
              <a:endCxn id="12" idx="0"/>
            </p:cNvCxnSpPr>
            <p:nvPr/>
          </p:nvCxnSpPr>
          <p:spPr>
            <a:xfrm>
              <a:off x="6686697" y="4829394"/>
              <a:ext cx="820527" cy="65400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2" idx="1"/>
              <a:endCxn id="7" idx="2"/>
            </p:cNvCxnSpPr>
            <p:nvPr/>
          </p:nvCxnSpPr>
          <p:spPr>
            <a:xfrm rot="10800000">
              <a:off x="1028700" y="2181591"/>
              <a:ext cx="5499294" cy="3644704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1" idx="2"/>
            </p:cNvCxnSpPr>
            <p:nvPr/>
          </p:nvCxnSpPr>
          <p:spPr>
            <a:xfrm flipV="1">
              <a:off x="5810397" y="5172294"/>
              <a:ext cx="0" cy="6540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0" idx="2"/>
            </p:cNvCxnSpPr>
            <p:nvPr/>
          </p:nvCxnSpPr>
          <p:spPr>
            <a:xfrm flipH="1" flipV="1">
              <a:off x="3854401" y="4191000"/>
              <a:ext cx="31799" cy="1676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9" idx="2"/>
            </p:cNvCxnSpPr>
            <p:nvPr/>
          </p:nvCxnSpPr>
          <p:spPr>
            <a:xfrm flipV="1">
              <a:off x="2622599" y="3178492"/>
              <a:ext cx="0" cy="26319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8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 rarely follow the sequential flow proposed by the model</a:t>
            </a:r>
          </a:p>
          <a:p>
            <a:r>
              <a:rPr lang="en-US" dirty="0" smtClean="0"/>
              <a:t>Difficult to explicitly specify all requirements</a:t>
            </a:r>
          </a:p>
          <a:p>
            <a:r>
              <a:rPr lang="en-US" dirty="0" smtClean="0"/>
              <a:t>Working version of product is not available until the end of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638"/>
            <a:ext cx="1917284" cy="5851525"/>
          </a:xfrm>
        </p:spPr>
        <p:txBody>
          <a:bodyPr>
            <a:normAutofit/>
          </a:bodyPr>
          <a:lstStyle/>
          <a:p>
            <a:r>
              <a:rPr lang="en-US" dirty="0" smtClean="0"/>
              <a:t>  Incremental Model –</a:t>
            </a:r>
            <a:r>
              <a:rPr lang="en-US" dirty="0"/>
              <a:t> </a:t>
            </a:r>
            <a:r>
              <a:rPr lang="en-US" dirty="0" smtClean="0"/>
              <a:t>Continuous Integration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99748" y="795258"/>
            <a:ext cx="6059955" cy="4968544"/>
            <a:chOff x="299748" y="600049"/>
            <a:chExt cx="6631851" cy="5464154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442431" y="1735938"/>
              <a:ext cx="697541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Req. 1</a:t>
              </a: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1589385" y="1727719"/>
              <a:ext cx="781116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Req</a:t>
              </a:r>
              <a:r>
                <a:rPr lang="en-US" b="1" dirty="0" smtClean="0"/>
                <a:t>. 2</a:t>
              </a:r>
              <a:endParaRPr lang="en-US" b="1" dirty="0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903901" y="1758915"/>
              <a:ext cx="761215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Req. n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800488" y="2574138"/>
              <a:ext cx="817442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Design</a:t>
              </a:r>
              <a:endParaRPr lang="en-US" sz="1600" b="1" dirty="0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021822" y="2569523"/>
              <a:ext cx="697357" cy="43422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Design</a:t>
              </a:r>
              <a:endParaRPr lang="en-US" sz="1600" b="1" dirty="0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1333888" y="3412338"/>
              <a:ext cx="746432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Code</a:t>
              </a:r>
              <a:endParaRPr lang="en-US" sz="1600" b="1" dirty="0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463790" y="5505338"/>
              <a:ext cx="3692546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Integration Bucket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739756" y="4419837"/>
              <a:ext cx="502263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Test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800488" y="2193138"/>
              <a:ext cx="355053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741785" y="2184919"/>
              <a:ext cx="500234" cy="3846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2370501" y="1727719"/>
              <a:ext cx="533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dirty="0" smtClean="0"/>
                <a:t>…</a:t>
              </a:r>
              <a:endParaRPr lang="en-US" b="1" dirty="0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3310063" y="2239092"/>
              <a:ext cx="355053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1333888" y="3031338"/>
              <a:ext cx="284042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1867288" y="3869538"/>
              <a:ext cx="213032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2093303" y="4862993"/>
              <a:ext cx="213032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5156336" y="5725931"/>
              <a:ext cx="497074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5653410" y="5378403"/>
              <a:ext cx="1278189" cy="6858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System</a:t>
              </a:r>
            </a:p>
            <a:p>
              <a:pPr algn="ctr"/>
              <a:r>
                <a:rPr lang="en-US" sz="1600" b="1"/>
                <a:t>Test</a:t>
              </a:r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299748" y="600049"/>
              <a:ext cx="3479515" cy="304800"/>
            </a:xfrm>
            <a:prstGeom prst="rect">
              <a:avLst/>
            </a:prstGeom>
            <a:solidFill>
              <a:srgbClr val="F1BDA7"/>
            </a:solidFill>
            <a:ln w="9525">
              <a:solidFill>
                <a:srgbClr val="D1282E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Req. Analysis and Architecture</a:t>
              </a:r>
            </a:p>
          </p:txBody>
        </p:sp>
        <p:sp>
          <p:nvSpPr>
            <p:cNvPr id="11300" name="AutoShape 37"/>
            <p:cNvSpPr>
              <a:spLocks noChangeArrowheads="1"/>
            </p:cNvSpPr>
            <p:nvPr/>
          </p:nvSpPr>
          <p:spPr bwMode="auto">
            <a:xfrm rot="-1387251">
              <a:off x="1218831" y="1007593"/>
              <a:ext cx="852126" cy="57595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rgbClr val="D1282E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3366690" y="2640723"/>
              <a:ext cx="697357" cy="43422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Design</a:t>
              </a:r>
              <a:endParaRPr lang="en-US" sz="1600" b="1" dirty="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70501" y="3412338"/>
              <a:ext cx="746432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Code</a:t>
              </a:r>
              <a:endParaRPr lang="en-US" sz="1600" b="1" dirty="0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2370501" y="3031338"/>
              <a:ext cx="284042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2903901" y="3869538"/>
              <a:ext cx="213032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3665116" y="3482140"/>
              <a:ext cx="746432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Code</a:t>
              </a:r>
              <a:endParaRPr lang="en-US" sz="1600" b="1" dirty="0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3665116" y="3101140"/>
              <a:ext cx="284042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4064047" y="3939340"/>
              <a:ext cx="219853" cy="525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864027" y="2603636"/>
              <a:ext cx="533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dirty="0" smtClean="0"/>
                <a:t>…</a:t>
              </a:r>
              <a:endParaRPr lang="en-US" b="1" dirty="0"/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807800" y="4402938"/>
              <a:ext cx="502263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Test</a:t>
              </a: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3161347" y="4846094"/>
              <a:ext cx="213032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4160416" y="4452582"/>
              <a:ext cx="502263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Test</a:t>
              </a: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4513963" y="4895738"/>
              <a:ext cx="213032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Incremental Model –</a:t>
            </a:r>
            <a:br>
              <a:rPr lang="en-US" dirty="0" smtClean="0"/>
            </a:br>
            <a:r>
              <a:rPr lang="en-US" dirty="0" smtClean="0"/>
              <a:t>Multiple Releases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09263" y="2014237"/>
            <a:ext cx="7558884" cy="3402103"/>
            <a:chOff x="457200" y="2168349"/>
            <a:chExt cx="7558884" cy="3402103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457200" y="2168349"/>
              <a:ext cx="16002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Requirements</a:t>
              </a:r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2190750" y="2168349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Design</a:t>
              </a: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3390900" y="2168349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Code 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591050" y="2168349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Test 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5791200" y="2168349"/>
              <a:ext cx="11430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Package</a:t>
              </a: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>
              <a:off x="7039771" y="2244549"/>
              <a:ext cx="976313" cy="485775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 dirty="0"/>
                <a:t>Rel. 1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57200" y="5037052"/>
              <a:ext cx="16002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Requirements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2190750" y="5037052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Design</a:t>
              </a: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3390900" y="5030108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Code </a:t>
              </a: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4591050" y="5037052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Test 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5791200" y="5030108"/>
              <a:ext cx="11430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Package</a:t>
              </a:r>
            </a:p>
          </p:txBody>
        </p:sp>
        <p:sp>
          <p:nvSpPr>
            <p:cNvPr id="12302" name="AutoShape 14"/>
            <p:cNvSpPr>
              <a:spLocks noChangeArrowheads="1"/>
            </p:cNvSpPr>
            <p:nvPr/>
          </p:nvSpPr>
          <p:spPr bwMode="auto">
            <a:xfrm>
              <a:off x="7039771" y="5037052"/>
              <a:ext cx="976313" cy="485775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 dirty="0"/>
                <a:t>Rel. 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3240156" y="3954460"/>
              <a:ext cx="1457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457200" y="3017779"/>
              <a:ext cx="16002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Requirements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190750" y="3031558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Design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3390900" y="3017779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Code 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4591050" y="3017779"/>
              <a:ext cx="1066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Test 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5791200" y="3017779"/>
              <a:ext cx="11430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Package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7039771" y="3093979"/>
              <a:ext cx="976313" cy="485775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 dirty="0"/>
                <a:t>Rel. </a:t>
              </a:r>
              <a:r>
                <a:rPr lang="en-US" b="1" i="1" dirty="0" smtClean="0"/>
                <a:t>2</a:t>
              </a:r>
              <a:endParaRPr lang="en-US" b="1" i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</a:t>
            </a:r>
            <a:r>
              <a:rPr lang="en-US" dirty="0"/>
              <a:t>identifies the services to be provided by the system</a:t>
            </a:r>
          </a:p>
          <a:p>
            <a:r>
              <a:rPr lang="en-US" dirty="0" smtClean="0"/>
              <a:t>Develop an initial implementation</a:t>
            </a:r>
          </a:p>
          <a:p>
            <a:r>
              <a:rPr lang="en-US" dirty="0" smtClean="0"/>
              <a:t>Get user comments and requirements for next increment</a:t>
            </a:r>
          </a:p>
          <a:p>
            <a:r>
              <a:rPr lang="en-US" dirty="0" smtClean="0"/>
              <a:t>Evolve through several version until an adequate system has been developed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Reduces cost</a:t>
            </a:r>
          </a:p>
          <a:p>
            <a:r>
              <a:rPr lang="en-US" dirty="0" smtClean="0"/>
              <a:t>Use </a:t>
            </a:r>
            <a:r>
              <a:rPr lang="en-US" dirty="0"/>
              <a:t>early increments as </a:t>
            </a:r>
            <a:r>
              <a:rPr lang="en-US" dirty="0" smtClean="0"/>
              <a:t>prototypes</a:t>
            </a:r>
          </a:p>
          <a:p>
            <a:r>
              <a:rPr lang="en-US" dirty="0" smtClean="0"/>
              <a:t>More rapid delivery </a:t>
            </a:r>
            <a:endParaRPr lang="en-US" dirty="0"/>
          </a:p>
          <a:p>
            <a:r>
              <a:rPr lang="en-GB" dirty="0" smtClean="0"/>
              <a:t>Lower risk of failure</a:t>
            </a:r>
          </a:p>
          <a:p>
            <a:r>
              <a:rPr lang="en-US" dirty="0"/>
              <a:t>M</a:t>
            </a:r>
            <a:r>
              <a:rPr lang="en-US" dirty="0" smtClean="0"/>
              <a:t>ost important services receive the most testing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Management </a:t>
            </a:r>
            <a:r>
              <a:rPr lang="en-US" dirty="0"/>
              <a:t>problems </a:t>
            </a:r>
          </a:p>
          <a:p>
            <a:r>
              <a:rPr lang="en-US" dirty="0" smtClean="0"/>
              <a:t>Contractual </a:t>
            </a:r>
            <a:r>
              <a:rPr lang="en-US" dirty="0"/>
              <a:t>problems</a:t>
            </a:r>
          </a:p>
          <a:p>
            <a:r>
              <a:rPr lang="en-US" dirty="0" smtClean="0"/>
              <a:t>Validation </a:t>
            </a:r>
            <a:r>
              <a:rPr lang="en-US" dirty="0"/>
              <a:t>problems</a:t>
            </a:r>
          </a:p>
          <a:p>
            <a:r>
              <a:rPr lang="en-US" dirty="0" smtClean="0"/>
              <a:t>Maintenance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Life Cycle Activities</a:t>
            </a:r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Feasibility study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 smtClean="0"/>
              <a:t>Project planning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Delivery</a:t>
            </a:r>
          </a:p>
          <a:p>
            <a:r>
              <a:rPr lang="en-US" dirty="0" smtClean="0"/>
              <a:t>Corrective maintenance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</a:t>
            </a:r>
            <a:r>
              <a:rPr lang="en-US" b="1" dirty="0" smtClean="0"/>
              <a:t>prototype </a:t>
            </a:r>
          </a:p>
          <a:p>
            <a:r>
              <a:rPr lang="en-US" dirty="0" smtClean="0"/>
              <a:t>Prototype is used to test concepts and requirement.</a:t>
            </a:r>
          </a:p>
          <a:p>
            <a:r>
              <a:rPr lang="en-US" dirty="0" smtClean="0"/>
              <a:t>Prototype is used to demonstrate behavior to customer.</a:t>
            </a:r>
          </a:p>
          <a:p>
            <a:r>
              <a:rPr lang="en-US" dirty="0" smtClean="0"/>
              <a:t>Costs are controlled </a:t>
            </a:r>
          </a:p>
          <a:p>
            <a:r>
              <a:rPr lang="en-US" dirty="0" smtClean="0"/>
              <a:t>Stakeholders can experiment with the prototype early in the software process.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 prototype objectives.</a:t>
            </a:r>
          </a:p>
          <a:p>
            <a:r>
              <a:rPr lang="en-US" dirty="0" smtClean="0"/>
              <a:t>Define prototype functionality.</a:t>
            </a:r>
          </a:p>
          <a:p>
            <a:r>
              <a:rPr lang="en-US" dirty="0" smtClean="0"/>
              <a:t>Develop prototype.</a:t>
            </a:r>
          </a:p>
          <a:p>
            <a:r>
              <a:rPr lang="en-US" dirty="0" smtClean="0"/>
              <a:t>Evaluate prototype.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get a feel for the actual </a:t>
            </a:r>
            <a:r>
              <a:rPr lang="en-US" dirty="0" smtClean="0"/>
              <a:t>system.</a:t>
            </a:r>
          </a:p>
          <a:p>
            <a:r>
              <a:rPr lang="en-US" dirty="0"/>
              <a:t>Improved system usability</a:t>
            </a:r>
          </a:p>
          <a:p>
            <a:r>
              <a:rPr lang="en-US" dirty="0"/>
              <a:t>A closer match to </a:t>
            </a:r>
            <a:r>
              <a:rPr lang="en-US" dirty="0" smtClean="0"/>
              <a:t>users' real needs.</a:t>
            </a:r>
            <a:endParaRPr lang="en-US" dirty="0"/>
          </a:p>
          <a:p>
            <a:r>
              <a:rPr lang="en-US" dirty="0"/>
              <a:t>Improved design quality</a:t>
            </a:r>
          </a:p>
          <a:p>
            <a:r>
              <a:rPr lang="en-US" dirty="0"/>
              <a:t>Improved maintainability</a:t>
            </a:r>
          </a:p>
          <a:p>
            <a:r>
              <a:rPr lang="en-US" dirty="0"/>
              <a:t>Reduced development effort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</a:t>
            </a:r>
            <a:r>
              <a:rPr lang="en-US" dirty="0"/>
              <a:t>not be used in the same way as final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US" dirty="0"/>
              <a:t>Tester might not be typical of </a:t>
            </a:r>
            <a:r>
              <a:rPr lang="en-US" dirty="0" smtClean="0"/>
              <a:t>users.</a:t>
            </a:r>
            <a:endParaRPr lang="en-US" dirty="0"/>
          </a:p>
          <a:p>
            <a:r>
              <a:rPr lang="en-US" dirty="0"/>
              <a:t>Developers might be pressured to deliver throwaway </a:t>
            </a:r>
            <a:r>
              <a:rPr lang="en-US" dirty="0" smtClean="0"/>
              <a:t>prototypes.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380-738B-436B-8251-7846A92FA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2960" y="1840102"/>
            <a:ext cx="7846321" cy="4406585"/>
            <a:chOff x="362731" y="1941464"/>
            <a:chExt cx="8235950" cy="4648200"/>
          </a:xfrm>
        </p:grpSpPr>
        <p:sp>
          <p:nvSpPr>
            <p:cNvPr id="3" name="Arc 2"/>
            <p:cNvSpPr/>
            <p:nvPr/>
          </p:nvSpPr>
          <p:spPr>
            <a:xfrm>
              <a:off x="2398241" y="2703464"/>
              <a:ext cx="3886843" cy="3643312"/>
            </a:xfrm>
            <a:prstGeom prst="arc">
              <a:avLst>
                <a:gd name="adj1" fmla="val 16200000"/>
                <a:gd name="adj2" fmla="val 53990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4325131" y="1941464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62731" y="2474864"/>
              <a:ext cx="8235950" cy="3641725"/>
              <a:chOff x="362731" y="2474864"/>
              <a:chExt cx="8235950" cy="3641725"/>
            </a:xfrm>
          </p:grpSpPr>
          <p:sp>
            <p:nvSpPr>
              <p:cNvPr id="13317" name="Text Box 5"/>
              <p:cNvSpPr txBox="1">
                <a:spLocks noChangeArrowheads="1"/>
              </p:cNvSpPr>
              <p:nvPr/>
            </p:nvSpPr>
            <p:spPr bwMode="auto">
              <a:xfrm>
                <a:off x="1124731" y="5599064"/>
                <a:ext cx="1962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 dirty="0">
                    <a:solidFill>
                      <a:srgbClr val="000000"/>
                    </a:solidFill>
                  </a:rPr>
                  <a:t>Plan Next Phase</a:t>
                </a:r>
              </a:p>
            </p:txBody>
          </p:sp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6382531" y="5370464"/>
                <a:ext cx="21907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 dirty="0">
                    <a:solidFill>
                      <a:srgbClr val="000000"/>
                    </a:solidFill>
                  </a:rPr>
                  <a:t>Develop, Verify</a:t>
                </a:r>
              </a:p>
              <a:p>
                <a:pPr eaLnBrk="1" hangingPunct="1"/>
                <a:r>
                  <a:rPr lang="en-US" b="1" dirty="0">
                    <a:solidFill>
                      <a:srgbClr val="000000"/>
                    </a:solidFill>
                  </a:rPr>
                  <a:t>Next-level Product</a:t>
                </a:r>
              </a:p>
            </p:txBody>
          </p:sp>
          <p:sp>
            <p:nvSpPr>
              <p:cNvPr id="13319" name="Text Box 7"/>
              <p:cNvSpPr txBox="1">
                <a:spLocks noChangeArrowheads="1"/>
              </p:cNvSpPr>
              <p:nvPr/>
            </p:nvSpPr>
            <p:spPr bwMode="auto">
              <a:xfrm>
                <a:off x="362731" y="2474864"/>
                <a:ext cx="2889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 dirty="0">
                    <a:solidFill>
                      <a:srgbClr val="000000"/>
                    </a:solidFill>
                  </a:rPr>
                  <a:t>Determine Objectives,</a:t>
                </a:r>
              </a:p>
              <a:p>
                <a:pPr eaLnBrk="1" hangingPunct="1"/>
                <a:r>
                  <a:rPr lang="en-US" b="1" dirty="0">
                    <a:solidFill>
                      <a:srgbClr val="000000"/>
                    </a:solidFill>
                  </a:rPr>
                  <a:t>Alternatives, Constraints</a:t>
                </a:r>
              </a:p>
            </p:txBody>
          </p:sp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5925331" y="2703464"/>
                <a:ext cx="26733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 dirty="0">
                    <a:solidFill>
                      <a:srgbClr val="000000"/>
                    </a:solidFill>
                  </a:rPr>
                  <a:t>Evaluate Alternatives,</a:t>
                </a:r>
              </a:p>
              <a:p>
                <a:pPr eaLnBrk="1" hangingPunct="1"/>
                <a:r>
                  <a:rPr lang="en-US" b="1" dirty="0">
                    <a:solidFill>
                      <a:srgbClr val="000000"/>
                    </a:solidFill>
                  </a:rPr>
                  <a:t>Identify, Resolve Risks</a:t>
                </a:r>
              </a:p>
            </p:txBody>
          </p:sp>
          <p:sp>
            <p:nvSpPr>
              <p:cNvPr id="13322" name="Text Box 10"/>
              <p:cNvSpPr txBox="1">
                <a:spLocks noChangeArrowheads="1"/>
              </p:cNvSpPr>
              <p:nvPr/>
            </p:nvSpPr>
            <p:spPr bwMode="auto">
              <a:xfrm>
                <a:off x="4325131" y="4303664"/>
                <a:ext cx="65722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req.</a:t>
                </a:r>
              </a:p>
              <a:p>
                <a:pPr eaLnBrk="1" hangingPunct="1"/>
                <a:r>
                  <a:rPr lang="en-US" sz="1400" b="1"/>
                  <a:t>Spec.</a:t>
                </a:r>
              </a:p>
            </p:txBody>
          </p:sp>
          <p:sp>
            <p:nvSpPr>
              <p:cNvPr id="13323" name="Text Box 11"/>
              <p:cNvSpPr txBox="1">
                <a:spLocks noChangeArrowheads="1"/>
              </p:cNvSpPr>
              <p:nvPr/>
            </p:nvSpPr>
            <p:spPr bwMode="auto">
              <a:xfrm>
                <a:off x="4782331" y="3465464"/>
                <a:ext cx="754063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design</a:t>
                </a:r>
              </a:p>
              <a:p>
                <a:pPr eaLnBrk="1" hangingPunct="1"/>
                <a:r>
                  <a:rPr lang="en-US" sz="1400" b="1"/>
                  <a:t>model</a:t>
                </a:r>
              </a:p>
            </p:txBody>
          </p:sp>
          <p:sp>
            <p:nvSpPr>
              <p:cNvPr id="13324" name="Text Box 12"/>
              <p:cNvSpPr txBox="1">
                <a:spLocks noChangeArrowheads="1"/>
              </p:cNvSpPr>
              <p:nvPr/>
            </p:nvSpPr>
            <p:spPr bwMode="auto">
              <a:xfrm>
                <a:off x="4325131" y="5065664"/>
                <a:ext cx="1009650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design</a:t>
                </a:r>
              </a:p>
              <a:p>
                <a:pPr eaLnBrk="1" hangingPunct="1"/>
                <a:r>
                  <a:rPr lang="en-US" sz="1400" b="1"/>
                  <a:t>validation</a:t>
                </a:r>
              </a:p>
            </p:txBody>
          </p:sp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3105931" y="5218064"/>
                <a:ext cx="9112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test plan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5696731" y="4456064"/>
                <a:ext cx="596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code</a:t>
                </a:r>
              </a:p>
            </p:txBody>
          </p:sp>
          <p:sp>
            <p:nvSpPr>
              <p:cNvPr id="13327" name="Text Box 15"/>
              <p:cNvSpPr txBox="1">
                <a:spLocks noChangeArrowheads="1"/>
              </p:cNvSpPr>
              <p:nvPr/>
            </p:nvSpPr>
            <p:spPr bwMode="auto">
              <a:xfrm>
                <a:off x="5544331" y="5141864"/>
                <a:ext cx="508000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unit</a:t>
                </a:r>
              </a:p>
              <a:p>
                <a:pPr eaLnBrk="1" hangingPunct="1"/>
                <a:r>
                  <a:rPr lang="en-US" sz="1400" b="1"/>
                  <a:t>test</a:t>
                </a:r>
              </a:p>
            </p:txBody>
          </p:sp>
          <p:sp>
            <p:nvSpPr>
              <p:cNvPr id="13328" name="Text Box 16"/>
              <p:cNvSpPr txBox="1">
                <a:spLocks noChangeArrowheads="1"/>
              </p:cNvSpPr>
              <p:nvPr/>
            </p:nvSpPr>
            <p:spPr bwMode="auto">
              <a:xfrm>
                <a:off x="3334531" y="4608464"/>
                <a:ext cx="901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dev plan</a:t>
                </a:r>
              </a:p>
            </p:txBody>
          </p:sp>
          <p:sp>
            <p:nvSpPr>
              <p:cNvPr id="13329" name="Text Box 17"/>
              <p:cNvSpPr txBox="1">
                <a:spLocks noChangeArrowheads="1"/>
              </p:cNvSpPr>
              <p:nvPr/>
            </p:nvSpPr>
            <p:spPr bwMode="auto">
              <a:xfrm>
                <a:off x="3486931" y="4151264"/>
                <a:ext cx="9223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req. plan</a:t>
                </a:r>
              </a:p>
            </p:txBody>
          </p:sp>
          <p:sp>
            <p:nvSpPr>
              <p:cNvPr id="13330" name="Text Box 18"/>
              <p:cNvSpPr txBox="1">
                <a:spLocks noChangeArrowheads="1"/>
              </p:cNvSpPr>
              <p:nvPr/>
            </p:nvSpPr>
            <p:spPr bwMode="auto">
              <a:xfrm>
                <a:off x="4934731" y="2932064"/>
                <a:ext cx="882650" cy="730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risk</a:t>
                </a:r>
              </a:p>
              <a:p>
                <a:pPr eaLnBrk="1" hangingPunct="1"/>
                <a:r>
                  <a:rPr lang="en-US" sz="1400" b="1"/>
                  <a:t>analysis</a:t>
                </a:r>
              </a:p>
              <a:p>
                <a:pPr eaLnBrk="1" hangingPunct="1"/>
                <a:endParaRPr lang="en-US" sz="1400" b="1"/>
              </a:p>
            </p:txBody>
          </p:sp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4248931" y="3617864"/>
                <a:ext cx="636588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proto</a:t>
                </a:r>
              </a:p>
              <a:p>
                <a:pPr eaLnBrk="1" hangingPunct="1"/>
                <a:r>
                  <a:rPr lang="en-US" sz="1400" b="1" dirty="0"/>
                  <a:t>type</a:t>
                </a:r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4934731" y="4456064"/>
                <a:ext cx="7540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design</a:t>
                </a:r>
              </a:p>
            </p:txBody>
          </p:sp>
          <p:sp>
            <p:nvSpPr>
              <p:cNvPr id="13333" name="Text Box 21"/>
              <p:cNvSpPr txBox="1">
                <a:spLocks noChangeArrowheads="1"/>
              </p:cNvSpPr>
              <p:nvPr/>
            </p:nvSpPr>
            <p:spPr bwMode="auto">
              <a:xfrm>
                <a:off x="4782331" y="5599064"/>
                <a:ext cx="528638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/>
                  <a:t>sys.</a:t>
                </a:r>
              </a:p>
              <a:p>
                <a:pPr eaLnBrk="1" hangingPunct="1"/>
                <a:r>
                  <a:rPr lang="en-US" sz="1400" b="1"/>
                  <a:t>test</a:t>
                </a:r>
              </a:p>
            </p:txBody>
          </p:sp>
          <p:sp>
            <p:nvSpPr>
              <p:cNvPr id="13334" name="Text Box 22"/>
              <p:cNvSpPr txBox="1">
                <a:spLocks noChangeArrowheads="1"/>
              </p:cNvSpPr>
              <p:nvPr/>
            </p:nvSpPr>
            <p:spPr bwMode="auto">
              <a:xfrm>
                <a:off x="819931" y="4075064"/>
                <a:ext cx="91123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1" i="1" dirty="0" smtClean="0">
                    <a:latin typeface="Book Antiqua" charset="0"/>
                  </a:rPr>
                  <a:t>Review</a:t>
                </a:r>
                <a:endParaRPr lang="en-US" sz="1600" b="1" i="1" dirty="0">
                  <a:latin typeface="Book Antiqua" charset="0"/>
                </a:endParaRPr>
              </a:p>
            </p:txBody>
          </p:sp>
          <p:sp>
            <p:nvSpPr>
              <p:cNvPr id="5" name="Arc 4"/>
              <p:cNvSpPr/>
              <p:nvPr/>
            </p:nvSpPr>
            <p:spPr>
              <a:xfrm>
                <a:off x="2557608" y="2703464"/>
                <a:ext cx="3550919" cy="3154362"/>
              </a:xfrm>
              <a:prstGeom prst="arc">
                <a:avLst>
                  <a:gd name="adj1" fmla="val 5381261"/>
                  <a:gd name="adj2" fmla="val 1621401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c 5"/>
              <p:cNvSpPr/>
              <p:nvPr/>
            </p:nvSpPr>
            <p:spPr>
              <a:xfrm>
                <a:off x="3007758" y="3282107"/>
                <a:ext cx="2634745" cy="2560637"/>
              </a:xfrm>
              <a:prstGeom prst="arc">
                <a:avLst>
                  <a:gd name="adj1" fmla="val 16200000"/>
                  <a:gd name="adj2" fmla="val 539633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>
                <a:off x="3126746" y="3282107"/>
                <a:ext cx="2396770" cy="1783557"/>
              </a:xfrm>
              <a:prstGeom prst="arc">
                <a:avLst>
                  <a:gd name="adj1" fmla="val 5400000"/>
                  <a:gd name="adj2" fmla="val 1620763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>
                <a:off x="3550032" y="3662314"/>
                <a:ext cx="1550195" cy="1403350"/>
              </a:xfrm>
              <a:prstGeom prst="arc">
                <a:avLst>
                  <a:gd name="adj1" fmla="val 16200000"/>
                  <a:gd name="adj2" fmla="val 54391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>
                <a:off x="3807274" y="3662314"/>
                <a:ext cx="968773" cy="946150"/>
              </a:xfrm>
              <a:prstGeom prst="arc">
                <a:avLst>
                  <a:gd name="adj1" fmla="val 10757851"/>
                  <a:gd name="adj2" fmla="val 1639374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5" name="Line 3"/>
              <p:cNvSpPr>
                <a:spLocks noChangeShapeType="1"/>
              </p:cNvSpPr>
              <p:nvPr/>
            </p:nvSpPr>
            <p:spPr bwMode="auto">
              <a:xfrm>
                <a:off x="1658131" y="4151264"/>
                <a:ext cx="5638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Rational Unified Process (RUP)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5925" y="1737361"/>
            <a:ext cx="8077200" cy="4439659"/>
            <a:chOff x="415925" y="1580141"/>
            <a:chExt cx="8077200" cy="4439659"/>
          </a:xfrm>
        </p:grpSpPr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3914775" y="1580141"/>
              <a:ext cx="2590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 u="sng" dirty="0">
                  <a:solidFill>
                    <a:schemeClr val="tx2">
                      <a:lumMod val="75000"/>
                    </a:schemeClr>
                  </a:solidFill>
                </a:rPr>
                <a:t>Phases of Project</a:t>
              </a:r>
            </a:p>
          </p:txBody>
        </p:sp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2320925" y="2514600"/>
              <a:ext cx="617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3768725" y="2133600"/>
              <a:ext cx="0" cy="388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5292725" y="2133600"/>
              <a:ext cx="0" cy="388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6892925" y="2133600"/>
              <a:ext cx="0" cy="388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397125" y="2133600"/>
              <a:ext cx="12649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>
                      <a:lumMod val="75000"/>
                    </a:schemeClr>
                  </a:solidFill>
                </a:rPr>
                <a:t>Inception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3768725" y="2133600"/>
              <a:ext cx="15087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>
                      <a:lumMod val="75000"/>
                    </a:schemeClr>
                  </a:solidFill>
                </a:rPr>
                <a:t>Elaboration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5292725" y="2133600"/>
              <a:ext cx="1675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>
                      <a:lumMod val="75000"/>
                    </a:schemeClr>
                  </a:solidFill>
                </a:rPr>
                <a:t>Construction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6892925" y="2133600"/>
              <a:ext cx="1350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>
                      <a:lumMod val="75000"/>
                    </a:schemeClr>
                  </a:solidFill>
                </a:rPr>
                <a:t>Transition</a:t>
              </a: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2320925" y="2133600"/>
              <a:ext cx="0" cy="388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415925" y="2667000"/>
              <a:ext cx="17783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accent3">
                      <a:lumMod val="50000"/>
                    </a:schemeClr>
                  </a:solidFill>
                </a:rPr>
                <a:t>Requirements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415925" y="3276600"/>
              <a:ext cx="1008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415925" y="4038600"/>
              <a:ext cx="1393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accent3">
                      <a:lumMod val="50000"/>
                    </a:schemeClr>
                  </a:solidFill>
                </a:rPr>
                <a:t>Implement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415925" y="4876800"/>
              <a:ext cx="7051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accent3">
                      <a:lumMod val="50000"/>
                    </a:schemeClr>
                  </a:solidFill>
                </a:rPr>
                <a:t>Test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15925" y="5638800"/>
              <a:ext cx="18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1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415925" y="5562600"/>
              <a:ext cx="1213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accent3">
                      <a:lumMod val="50000"/>
                    </a:schemeClr>
                  </a:solidFill>
                </a:rPr>
                <a:t>Integrate</a:t>
              </a:r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415925" y="21336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u="sng" dirty="0">
                  <a:solidFill>
                    <a:schemeClr val="accent3">
                      <a:lumMod val="50000"/>
                    </a:schemeClr>
                  </a:solidFill>
                </a:rPr>
                <a:t>Activities</a:t>
              </a: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2549525" y="2743200"/>
              <a:ext cx="9144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4073525" y="32004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463925" y="2667000"/>
              <a:ext cx="1219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2473325" y="3429000"/>
              <a:ext cx="11430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4683125" y="2819400"/>
              <a:ext cx="6096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6130925" y="3352800"/>
              <a:ext cx="762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5292725" y="2895600"/>
              <a:ext cx="17526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6892925" y="3429000"/>
              <a:ext cx="11430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3616325" y="3352800"/>
              <a:ext cx="4572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930525" y="4191000"/>
              <a:ext cx="12954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4225925" y="4114800"/>
              <a:ext cx="914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5140325" y="3886200"/>
              <a:ext cx="1676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7045325" y="4114800"/>
              <a:ext cx="762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7807325" y="4191000"/>
              <a:ext cx="6858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3235325" y="5029200"/>
              <a:ext cx="12954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4530725" y="4953000"/>
              <a:ext cx="13716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5902325" y="4724400"/>
              <a:ext cx="1676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7578725" y="4876800"/>
              <a:ext cx="6858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8264525" y="5029200"/>
              <a:ext cx="2286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311525" y="5791200"/>
              <a:ext cx="22098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5521325" y="5715000"/>
              <a:ext cx="914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6435725" y="5486400"/>
              <a:ext cx="1676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2320925" y="2895600"/>
              <a:ext cx="2286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8112125" y="56388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5521325" y="3276600"/>
              <a:ext cx="609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6816725" y="40386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8493125" y="2133600"/>
              <a:ext cx="0" cy="388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Entry and Exit Criteria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06303" y="2562975"/>
            <a:ext cx="7377113" cy="2619375"/>
            <a:chOff x="762000" y="2552700"/>
            <a:chExt cx="7377113" cy="2619375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3505200" y="2552700"/>
              <a:ext cx="1828800" cy="2209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Process</a:t>
              </a:r>
            </a:p>
            <a:p>
              <a:pPr algn="ctr"/>
              <a:r>
                <a:rPr lang="en-US" sz="2000" b="1"/>
                <a:t>Activity</a:t>
              </a:r>
            </a:p>
          </p:txBody>
        </p:sp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1219200" y="2705100"/>
              <a:ext cx="1143000" cy="1981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Entry</a:t>
              </a:r>
            </a:p>
            <a:p>
              <a:pPr algn="ctr"/>
              <a:r>
                <a:rPr lang="en-US" sz="2000" b="1"/>
                <a:t>Criteria</a:t>
              </a:r>
            </a:p>
            <a:p>
              <a:pPr algn="ctr"/>
              <a:endParaRPr lang="en-US" sz="2000" b="1"/>
            </a:p>
            <a:p>
              <a:pPr algn="ctr"/>
              <a:r>
                <a:rPr lang="en-US" sz="2000" b="1"/>
                <a:t>Met?</a:t>
              </a:r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5943600" y="2628900"/>
              <a:ext cx="1143000" cy="1981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Exit</a:t>
              </a:r>
            </a:p>
            <a:p>
              <a:pPr algn="ctr"/>
              <a:r>
                <a:rPr lang="en-US" sz="2000" b="1"/>
                <a:t>Criteria</a:t>
              </a:r>
            </a:p>
            <a:p>
              <a:pPr algn="ctr"/>
              <a:endParaRPr lang="en-US" sz="2000" b="1"/>
            </a:p>
            <a:p>
              <a:pPr algn="ctr"/>
              <a:r>
                <a:rPr lang="en-US" sz="2000" b="1"/>
                <a:t>Met?</a:t>
              </a:r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2362200" y="3467100"/>
              <a:ext cx="976313" cy="762000"/>
            </a:xfrm>
            <a:prstGeom prst="rightArrow">
              <a:avLst>
                <a:gd name="adj1" fmla="val 50000"/>
                <a:gd name="adj2" fmla="val 320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Yes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7162800" y="3390900"/>
              <a:ext cx="976313" cy="762000"/>
            </a:xfrm>
            <a:prstGeom prst="rightArrow">
              <a:avLst>
                <a:gd name="adj1" fmla="val 50000"/>
                <a:gd name="adj2" fmla="val 320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Yes</a:t>
              </a: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 rot="-8423132">
              <a:off x="5486400" y="4305300"/>
              <a:ext cx="762000" cy="7905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5791200" y="46863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No</a:t>
              </a: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 rot="-8423132">
              <a:off x="762000" y="4381500"/>
              <a:ext cx="762000" cy="7905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066800" y="47625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No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Questions 4-7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kd186475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31" y="2080557"/>
            <a:ext cx="2743383" cy="25444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Dissatisfaction with traditional methods led to the creation of agile methods. </a:t>
            </a:r>
          </a:p>
          <a:p>
            <a:r>
              <a:rPr lang="en-US" dirty="0"/>
              <a:t>These methods:</a:t>
            </a:r>
          </a:p>
          <a:p>
            <a:pPr lvl="1"/>
            <a:r>
              <a:rPr lang="en-US" dirty="0"/>
              <a:t>Focus on the code rather than the design</a:t>
            </a:r>
          </a:p>
          <a:p>
            <a:pPr lvl="1"/>
            <a:r>
              <a:rPr lang="en-US" dirty="0" smtClean="0"/>
              <a:t>Iterative</a:t>
            </a:r>
            <a:endParaRPr lang="en-US" dirty="0"/>
          </a:p>
          <a:p>
            <a:pPr lvl="1"/>
            <a:r>
              <a:rPr lang="en-US" dirty="0" smtClean="0"/>
              <a:t>Deliver software quickly</a:t>
            </a:r>
          </a:p>
          <a:p>
            <a:pPr lvl="1"/>
            <a:r>
              <a:rPr lang="en-US" dirty="0" smtClean="0"/>
              <a:t>Handle changing requirements.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6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6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Documents</a:t>
            </a:r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specification</a:t>
            </a:r>
          </a:p>
          <a:p>
            <a:pPr lvl="1"/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use case scenarios</a:t>
            </a:r>
          </a:p>
          <a:p>
            <a:r>
              <a:rPr lang="en-US" dirty="0" smtClean="0"/>
              <a:t>Project schedule</a:t>
            </a:r>
          </a:p>
          <a:p>
            <a:r>
              <a:rPr lang="en-US" dirty="0" smtClean="0"/>
              <a:t>Software test plan</a:t>
            </a:r>
          </a:p>
          <a:p>
            <a:pPr lvl="1"/>
            <a:r>
              <a:rPr lang="en-US" dirty="0" smtClean="0"/>
              <a:t>acceptance tests</a:t>
            </a:r>
          </a:p>
          <a:p>
            <a:r>
              <a:rPr lang="en-US" dirty="0"/>
              <a:t>Software design</a:t>
            </a:r>
          </a:p>
          <a:p>
            <a:pPr lvl="1"/>
            <a:r>
              <a:rPr lang="en-US" dirty="0"/>
              <a:t>architectural design</a:t>
            </a:r>
          </a:p>
          <a:p>
            <a:pPr lvl="1"/>
            <a:r>
              <a:rPr lang="en-US" dirty="0"/>
              <a:t>detailed design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quality assurance plan</a:t>
            </a:r>
          </a:p>
          <a:p>
            <a:r>
              <a:rPr lang="en-US" dirty="0"/>
              <a:t>User manual</a:t>
            </a:r>
          </a:p>
          <a:p>
            <a:r>
              <a:rPr lang="en-US" dirty="0"/>
              <a:t>Source code</a:t>
            </a:r>
          </a:p>
          <a:p>
            <a:r>
              <a:rPr lang="en-US" dirty="0"/>
              <a:t>Test report</a:t>
            </a:r>
          </a:p>
          <a:p>
            <a:r>
              <a:rPr lang="en-US" dirty="0"/>
              <a:t>Defect report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manifesto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uncovering better ways of developing  software by doing it and helping others do it.  Through this work we have come to value:</a:t>
            </a:r>
            <a:endParaRPr lang="en-GB" dirty="0" smtClean="0"/>
          </a:p>
          <a:p>
            <a:pPr lvl="1"/>
            <a:r>
              <a:rPr lang="en-US" dirty="0" smtClean="0"/>
              <a:t>Individuals and interactions over processes and tools</a:t>
            </a:r>
          </a:p>
          <a:p>
            <a:pPr lvl="1"/>
            <a:r>
              <a:rPr lang="en-US" dirty="0" smtClean="0"/>
              <a:t>Working software over comprehensive documentation </a:t>
            </a:r>
          </a:p>
          <a:p>
            <a:pPr lvl="1"/>
            <a:r>
              <a:rPr lang="en-US" dirty="0" smtClean="0"/>
              <a:t>Customer collaboration over contract negotiation </a:t>
            </a:r>
          </a:p>
          <a:p>
            <a:pPr lvl="1"/>
            <a:r>
              <a:rPr lang="en-US" dirty="0" smtClean="0"/>
              <a:t>Responding to change over following a plan </a:t>
            </a:r>
            <a:endParaRPr lang="en-GB" dirty="0" smtClean="0"/>
          </a:p>
          <a:p>
            <a:r>
              <a:rPr lang="en-US" dirty="0" smtClean="0"/>
              <a:t>That is, while there is value in the items on the right, we value the items on the left more.</a:t>
            </a:r>
            <a:r>
              <a:rPr lang="en-GB" dirty="0" smtClean="0"/>
              <a:t> </a:t>
            </a:r>
          </a:p>
          <a:p>
            <a:r>
              <a:rPr lang="en-GB" dirty="0">
                <a:hlinkClick r:id="rId3"/>
              </a:rPr>
              <a:t>http://</a:t>
            </a:r>
            <a:r>
              <a:rPr lang="en-GB" dirty="0" err="1">
                <a:hlinkClick r:id="rId3"/>
              </a:rPr>
              <a:t>www.agilemanifesto.org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Break tasks into small increments with minimal planning</a:t>
            </a:r>
          </a:p>
          <a:p>
            <a:r>
              <a:rPr lang="en-US" dirty="0" smtClean="0"/>
              <a:t>Do not directly involve long-term planning</a:t>
            </a:r>
          </a:p>
          <a:p>
            <a:r>
              <a:rPr lang="en-US" dirty="0" smtClean="0"/>
              <a:t>Iterations are short time frames </a:t>
            </a:r>
          </a:p>
          <a:p>
            <a:pPr lvl="1"/>
            <a:r>
              <a:rPr lang="en-US" b="1" dirty="0" smtClean="0"/>
              <a:t>sprints</a:t>
            </a:r>
          </a:p>
          <a:p>
            <a:r>
              <a:rPr lang="en-US" dirty="0" smtClean="0"/>
              <a:t>Each iteration involves a team working through a full software development cycle.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Cross-functional </a:t>
            </a:r>
          </a:p>
          <a:p>
            <a:r>
              <a:rPr lang="en-US" dirty="0" smtClean="0"/>
              <a:t>Self-organizing </a:t>
            </a:r>
          </a:p>
          <a:p>
            <a:r>
              <a:rPr lang="en-US" dirty="0" smtClean="0"/>
              <a:t>Team members take responsibility for tasks that deliver the functionality an iteration requires</a:t>
            </a:r>
          </a:p>
          <a:p>
            <a:r>
              <a:rPr lang="en-US" dirty="0" smtClean="0"/>
              <a:t>Team members decide individually how to meet an iteration's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 face-to-face communication over written documents </a:t>
            </a:r>
          </a:p>
          <a:p>
            <a:r>
              <a:rPr lang="en-US" dirty="0" smtClean="0"/>
              <a:t>Daily face-to-face communication among team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method 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Product development where a software company is developing a small or medium-sized product for sale</a:t>
            </a:r>
          </a:p>
          <a:p>
            <a:r>
              <a:rPr lang="en-GB" dirty="0" smtClean="0"/>
              <a:t>Custom system development within an organization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agile methods</a:t>
            </a:r>
            <a:endParaRPr lang="en-US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 be difficult to keep the interest of customers who are involved in the process.</a:t>
            </a:r>
          </a:p>
          <a:p>
            <a:r>
              <a:rPr lang="en-US" dirty="0" smtClean="0"/>
              <a:t>Team members may be unsuited to the intense involvement that characterizes agile methods.</a:t>
            </a:r>
          </a:p>
          <a:p>
            <a:r>
              <a:rPr lang="en-US" dirty="0" smtClean="0"/>
              <a:t>Prioritizing changes can be difficult where there are multiple stakeholders.</a:t>
            </a:r>
          </a:p>
          <a:p>
            <a:r>
              <a:rPr lang="en-US" dirty="0" smtClean="0"/>
              <a:t>Maintaining simplicity requires extra work.</a:t>
            </a:r>
          </a:p>
          <a:p>
            <a:r>
              <a:rPr lang="en-US" dirty="0" smtClean="0"/>
              <a:t>Contracts may be a problem as with other approaches to iterative development.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versus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Plan-driven development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around separate development stages</a:t>
            </a:r>
          </a:p>
          <a:p>
            <a:pPr lvl="1"/>
            <a:r>
              <a:rPr lang="en-US" dirty="0" smtClean="0"/>
              <a:t>Iteration occurs within activities </a:t>
            </a:r>
          </a:p>
          <a:p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Specification, design, implementation and testing are interleaved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utputs are decided through negotiation during the development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Extreme Programming</a:t>
            </a:r>
            <a:endParaRPr lang="en-US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Extreme programming</a:t>
            </a:r>
            <a:endParaRPr lang="en-US"/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Programming (XP) takes an 'extreme' approach to iterative development. </a:t>
            </a:r>
          </a:p>
          <a:p>
            <a:pPr lvl="1"/>
            <a:r>
              <a:rPr lang="en-US" dirty="0" smtClean="0"/>
              <a:t>New versions may be built several times per day</a:t>
            </a:r>
          </a:p>
          <a:p>
            <a:pPr lvl="1"/>
            <a:r>
              <a:rPr lang="en-US" dirty="0" smtClean="0"/>
              <a:t>Increments are delivered every 2 weeks</a:t>
            </a:r>
          </a:p>
          <a:p>
            <a:pPr lvl="1"/>
            <a:r>
              <a:rPr lang="en-US" dirty="0" smtClean="0"/>
              <a:t>All tests must be run and pass for every build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</a:t>
            </a:r>
            <a:r>
              <a:rPr lang="en-US" dirty="0"/>
              <a:t>'</a:t>
            </a:r>
            <a:r>
              <a:rPr lang="en-US" dirty="0" smtClean="0"/>
              <a:t>s Core Values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Simplicity </a:t>
            </a:r>
          </a:p>
          <a:p>
            <a:r>
              <a:rPr lang="en-US" dirty="0" smtClean="0"/>
              <a:t>Feedback </a:t>
            </a:r>
          </a:p>
          <a:p>
            <a:r>
              <a:rPr lang="en-US" dirty="0" smtClean="0"/>
              <a:t>Courage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Process Model ?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description of </a:t>
            </a:r>
          </a:p>
          <a:p>
            <a:pPr lvl="1"/>
            <a:r>
              <a:rPr lang="en-US" dirty="0" smtClean="0"/>
              <a:t>what tasks need to be performed</a:t>
            </a:r>
          </a:p>
          <a:p>
            <a:pPr lvl="1"/>
            <a:r>
              <a:rPr lang="en-US" dirty="0" smtClean="0"/>
              <a:t>in what sequence</a:t>
            </a:r>
          </a:p>
          <a:p>
            <a:pPr lvl="1"/>
            <a:r>
              <a:rPr lang="en-US" dirty="0" smtClean="0"/>
              <a:t>under what conditions</a:t>
            </a:r>
          </a:p>
          <a:p>
            <a:pPr lvl="1"/>
            <a:r>
              <a:rPr lang="en-US" dirty="0" smtClean="0"/>
              <a:t>by whom </a:t>
            </a:r>
          </a:p>
          <a:p>
            <a:r>
              <a:rPr lang="en-US" dirty="0" smtClean="0"/>
              <a:t>to achieve the desired results.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extreme programming release cycle</a:t>
            </a:r>
            <a:r>
              <a:rPr lang="en-GB" smtClean="0"/>
              <a:t> </a:t>
            </a:r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903514" y="2156697"/>
            <a:ext cx="7688037" cy="2536749"/>
            <a:chOff x="670900" y="1821212"/>
            <a:chExt cx="7688037" cy="2536749"/>
          </a:xfrm>
        </p:grpSpPr>
        <p:sp>
          <p:nvSpPr>
            <p:cNvPr id="4" name="Rounded Rectangle 3"/>
            <p:cNvSpPr/>
            <p:nvPr/>
          </p:nvSpPr>
          <p:spPr>
            <a:xfrm>
              <a:off x="670900" y="1821212"/>
              <a:ext cx="2000717" cy="6709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Select user stories for this release</a:t>
              </a:r>
              <a:endParaRPr lang="en-US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14560" y="1821212"/>
              <a:ext cx="2000717" cy="6709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Breakdown stories to tasks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58220" y="1821212"/>
              <a:ext cx="2000717" cy="6709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Plan release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58220" y="3686989"/>
              <a:ext cx="2000717" cy="6709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Develop/integrate/ test software</a:t>
              </a:r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14560" y="3686989"/>
              <a:ext cx="2000717" cy="6709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Release software</a:t>
              </a:r>
              <a:endParaRPr lang="en-US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70900" y="3686989"/>
              <a:ext cx="2000717" cy="6709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Evaluate system</a:t>
              </a:r>
              <a:endParaRPr lang="en-US" sz="1600" dirty="0"/>
            </a:p>
          </p:txBody>
        </p:sp>
        <p:cxnSp>
          <p:nvCxnSpPr>
            <p:cNvPr id="7" name="Straight Arrow Connector 6"/>
            <p:cNvCxnSpPr>
              <a:stCxn id="4" idx="3"/>
              <a:endCxn id="9" idx="1"/>
            </p:cNvCxnSpPr>
            <p:nvPr/>
          </p:nvCxnSpPr>
          <p:spPr>
            <a:xfrm>
              <a:off x="2671617" y="2156698"/>
              <a:ext cx="842943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15277" y="2156698"/>
              <a:ext cx="842943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2" idx="0"/>
            </p:cNvCxnSpPr>
            <p:nvPr/>
          </p:nvCxnSpPr>
          <p:spPr>
            <a:xfrm>
              <a:off x="7358579" y="2492184"/>
              <a:ext cx="0" cy="119480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1"/>
              <a:endCxn id="13" idx="3"/>
            </p:cNvCxnSpPr>
            <p:nvPr/>
          </p:nvCxnSpPr>
          <p:spPr>
            <a:xfrm flipH="1">
              <a:off x="5515277" y="4022475"/>
              <a:ext cx="842943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1"/>
              <a:endCxn id="14" idx="3"/>
            </p:cNvCxnSpPr>
            <p:nvPr/>
          </p:nvCxnSpPr>
          <p:spPr>
            <a:xfrm flipH="1">
              <a:off x="2671617" y="4022475"/>
              <a:ext cx="842943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0"/>
              <a:endCxn id="4" idx="2"/>
            </p:cNvCxnSpPr>
            <p:nvPr/>
          </p:nvCxnSpPr>
          <p:spPr>
            <a:xfrm flipV="1">
              <a:off x="1671259" y="2492184"/>
              <a:ext cx="0" cy="119480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 and agile principles</a:t>
            </a:r>
            <a:endParaRPr lang="en-US"/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development is supported through small, frequent system releases.</a:t>
            </a:r>
          </a:p>
          <a:p>
            <a:r>
              <a:rPr lang="en-US" dirty="0" smtClean="0"/>
              <a:t>Customer involvement means full-time customer engagement with the team.</a:t>
            </a:r>
          </a:p>
          <a:p>
            <a:r>
              <a:rPr lang="en-US" dirty="0" smtClean="0"/>
              <a:t>People not process through pair programming, collective ownership and a process that avoids long working hours.</a:t>
            </a:r>
          </a:p>
          <a:p>
            <a:r>
              <a:rPr lang="en-US" dirty="0" smtClean="0"/>
              <a:t>Change supported through regular system releases.</a:t>
            </a:r>
          </a:p>
          <a:p>
            <a:r>
              <a:rPr lang="en-US" dirty="0" smtClean="0"/>
              <a:t>Maintaining simplicity through constant refactoring of code.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 and change</a:t>
            </a:r>
            <a:endParaRPr lang="en-US"/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 maintains that planning for change is not worthwhile as changes cannot be reliably anticipated.</a:t>
            </a:r>
          </a:p>
          <a:p>
            <a:r>
              <a:rPr lang="en-US" dirty="0"/>
              <a:t>I</a:t>
            </a:r>
            <a:r>
              <a:rPr lang="en-US" dirty="0" smtClean="0"/>
              <a:t>t proposes constant code improvement to make changes easier when they have to be implemented.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4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possible software improvements and make these improvements even where there is no immediate need for them.</a:t>
            </a:r>
          </a:p>
          <a:p>
            <a:r>
              <a:rPr lang="en-US" dirty="0"/>
              <a:t>I</a:t>
            </a:r>
            <a:r>
              <a:rPr lang="en-US" dirty="0" smtClean="0"/>
              <a:t>mproves the understandability of the software and reduces the need for documentation.</a:t>
            </a:r>
          </a:p>
          <a:p>
            <a:r>
              <a:rPr lang="en-US" dirty="0" smtClean="0"/>
              <a:t>Changes are easier to make because the code is well-structured and clear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in XP</a:t>
            </a:r>
            <a:endParaRPr lang="en-US"/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tested after every change has been made</a:t>
            </a:r>
          </a:p>
          <a:p>
            <a:r>
              <a:rPr lang="en-US" dirty="0" smtClean="0"/>
              <a:t>XP testing features:</a:t>
            </a:r>
          </a:p>
          <a:p>
            <a:pPr lvl="1"/>
            <a:r>
              <a:rPr lang="en-US" dirty="0" smtClean="0"/>
              <a:t>Test-first development.</a:t>
            </a:r>
          </a:p>
          <a:p>
            <a:pPr lvl="1"/>
            <a:r>
              <a:rPr lang="en-US" dirty="0" smtClean="0"/>
              <a:t>Incremental test development from scenarios.</a:t>
            </a:r>
          </a:p>
          <a:p>
            <a:pPr lvl="1"/>
            <a:r>
              <a:rPr lang="en-US" dirty="0" smtClean="0"/>
              <a:t>User involvement in test development and validation.</a:t>
            </a:r>
          </a:p>
          <a:p>
            <a:pPr lvl="1"/>
            <a:r>
              <a:rPr lang="en-US" dirty="0" smtClean="0"/>
              <a:t>Automated test harnesses are used.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7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 testing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Programmers prefer programming to testing </a:t>
            </a:r>
          </a:p>
          <a:p>
            <a:r>
              <a:rPr lang="en-GB" dirty="0" smtClean="0"/>
              <a:t>Some tests can be very difficult to write incrementally. </a:t>
            </a:r>
          </a:p>
          <a:p>
            <a:r>
              <a:rPr lang="en-GB" dirty="0" smtClean="0"/>
              <a:t>It difficult to judge the completeness of a set of tests.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GB" dirty="0" smtClean="0"/>
              <a:t>rogrammers sit together at the same workstation to develop the software.</a:t>
            </a:r>
          </a:p>
          <a:p>
            <a:r>
              <a:rPr lang="en-GB" dirty="0" smtClean="0"/>
              <a:t>Pairs are created dynamically </a:t>
            </a:r>
          </a:p>
          <a:p>
            <a:r>
              <a:rPr lang="en-GB" dirty="0" smtClean="0"/>
              <a:t>Enhances the sharing of knowledge</a:t>
            </a:r>
          </a:p>
          <a:p>
            <a:r>
              <a:rPr lang="en-US" dirty="0" smtClean="0"/>
              <a:t>May be more efficient than two programmers working separately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supports the idea of collective ownership and responsibility for the system. </a:t>
            </a:r>
          </a:p>
          <a:p>
            <a:r>
              <a:rPr lang="en-GB" dirty="0" smtClean="0"/>
              <a:t>It acts as an informal review process.</a:t>
            </a:r>
          </a:p>
          <a:p>
            <a:r>
              <a:rPr lang="en-GB" dirty="0" smtClean="0"/>
              <a:t>It helps support refactoring.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Questions 9-12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kd186475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37" y="2039588"/>
            <a:ext cx="2831726" cy="262642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Have A Process Model?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guidance for a systematic coordination and controlling of </a:t>
            </a:r>
          </a:p>
          <a:p>
            <a:pPr lvl="1"/>
            <a:r>
              <a:rPr lang="en-US" dirty="0" smtClean="0"/>
              <a:t>the tasks </a:t>
            </a:r>
          </a:p>
          <a:p>
            <a:pPr lvl="1"/>
            <a:r>
              <a:rPr lang="en-US" dirty="0" smtClean="0"/>
              <a:t>the personnel who perform the tasks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108296" y="1154211"/>
            <a:ext cx="702636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Do we need a process if the project requires just </a:t>
            </a:r>
            <a:r>
              <a:rPr lang="en-US" sz="4000" b="1" dirty="0" smtClean="0">
                <a:solidFill>
                  <a:schemeClr val="accent2"/>
                </a:solidFill>
              </a:rPr>
              <a:t>one </a:t>
            </a:r>
            <a:r>
              <a:rPr lang="en-US" sz="4000" b="1" dirty="0">
                <a:solidFill>
                  <a:schemeClr val="accent2"/>
                </a:solidFill>
              </a:rPr>
              <a:t>person or at most </a:t>
            </a:r>
            <a:r>
              <a:rPr lang="en-US" sz="4000" b="1" dirty="0" smtClean="0">
                <a:solidFill>
                  <a:schemeClr val="accent2"/>
                </a:solidFill>
              </a:rPr>
              <a:t>two people</a:t>
            </a:r>
            <a:r>
              <a:rPr lang="en-US" sz="4000" b="1" dirty="0">
                <a:solidFill>
                  <a:schemeClr val="accent2"/>
                </a:solidFill>
              </a:rPr>
              <a:t>?</a:t>
            </a:r>
          </a:p>
          <a:p>
            <a:endParaRPr lang="en-US" sz="4000" b="1" dirty="0">
              <a:solidFill>
                <a:schemeClr val="accent2"/>
              </a:solidFill>
            </a:endParaRPr>
          </a:p>
          <a:p>
            <a:r>
              <a:rPr lang="en-US" sz="4000" b="1" dirty="0" smtClean="0">
                <a:solidFill>
                  <a:schemeClr val="accent2"/>
                </a:solidFill>
              </a:rPr>
              <a:t>Why or why </a:t>
            </a:r>
            <a:r>
              <a:rPr lang="en-US" sz="4000" b="1" dirty="0">
                <a:solidFill>
                  <a:schemeClr val="accent2"/>
                </a:solidFill>
              </a:rPr>
              <a:t>not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and Familiar Process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08571" y="2858090"/>
            <a:ext cx="8472448" cy="2759075"/>
            <a:chOff x="457200" y="2698650"/>
            <a:chExt cx="8472448" cy="2759075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2590800" y="2851050"/>
              <a:ext cx="12192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/>
                <a:t>Coding</a:t>
              </a: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4572000" y="2851050"/>
              <a:ext cx="12192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/>
                <a:t>Compiling</a:t>
              </a: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flipH="1">
              <a:off x="3886200" y="4908450"/>
              <a:ext cx="3581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5791200" y="330825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7391400" y="368925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5334000" y="3765450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667000" y="4543325"/>
              <a:ext cx="12192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/>
                <a:t>Debugging</a:t>
              </a:r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3276600" y="3781325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3810000" y="330825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57200" y="2698650"/>
              <a:ext cx="1219200" cy="1295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/>
                <a:t>Problem</a:t>
              </a:r>
            </a:p>
            <a:p>
              <a:pPr algn="ctr"/>
              <a:r>
                <a:rPr lang="en-US" sz="1600" b="1" dirty="0"/>
                <a:t>Statement</a:t>
              </a: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1752600" y="338445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AutoShape 14"/>
            <p:cNvSpPr>
              <a:spLocks noChangeArrowheads="1"/>
            </p:cNvSpPr>
            <p:nvPr/>
          </p:nvSpPr>
          <p:spPr bwMode="auto">
            <a:xfrm>
              <a:off x="8015248" y="3003450"/>
              <a:ext cx="914400" cy="485775"/>
            </a:xfrm>
            <a:prstGeom prst="rightArrow">
              <a:avLst>
                <a:gd name="adj1" fmla="val 50000"/>
                <a:gd name="adj2" fmla="val 4705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Release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4343400" y="4070250"/>
              <a:ext cx="9858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problem</a:t>
              </a: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6362700" y="3994050"/>
              <a:ext cx="9858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problem</a:t>
              </a:r>
            </a:p>
          </p:txBody>
        </p:sp>
        <p:sp>
          <p:nvSpPr>
            <p:cNvPr id="6162" name="Rectangle 19"/>
            <p:cNvSpPr>
              <a:spLocks noChangeArrowheads="1"/>
            </p:cNvSpPr>
            <p:nvPr/>
          </p:nvSpPr>
          <p:spPr bwMode="auto">
            <a:xfrm>
              <a:off x="6705600" y="2774850"/>
              <a:ext cx="12192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Unit</a:t>
              </a:r>
            </a:p>
            <a:p>
              <a:pPr algn="ctr"/>
              <a:r>
                <a:rPr lang="en-US" b="1" dirty="0"/>
                <a:t>Testing</a:t>
              </a:r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6778334" y="1568822"/>
            <a:ext cx="1745485" cy="1130737"/>
          </a:xfrm>
          <a:prstGeom prst="wedgeRoundRectCallout">
            <a:avLst>
              <a:gd name="adj1" fmla="val -20833"/>
              <a:gd name="adj2" fmla="val 90668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Some skip testing or debugging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18071" y="4702765"/>
            <a:ext cx="2057400" cy="1130737"/>
          </a:xfrm>
          <a:prstGeom prst="wedgeRoundRectCallout">
            <a:avLst>
              <a:gd name="adj1" fmla="val -15509"/>
              <a:gd name="adj2" fmla="val -115582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Might not thoroughly consider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(requirements)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the Simple Process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projects get larger and more complex</a:t>
            </a:r>
          </a:p>
          <a:p>
            <a:pPr lvl="1"/>
            <a:r>
              <a:rPr lang="en-US" dirty="0" smtClean="0"/>
              <a:t>must clarify and stabilize the requirements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test more functionalities</a:t>
            </a:r>
          </a:p>
          <a:p>
            <a:pPr lvl="1"/>
            <a:r>
              <a:rPr lang="en-US" dirty="0" smtClean="0"/>
              <a:t>must design more carefully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use more existing software and tools</a:t>
            </a:r>
          </a:p>
          <a:p>
            <a:r>
              <a:rPr lang="en-US" dirty="0" smtClean="0"/>
              <a:t>Resulting in more tasks and more people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p</a:t>
            </a:r>
            <a:r>
              <a:rPr lang="en-US" dirty="0" smtClean="0"/>
              <a:t>eople and tasks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need to define:</a:t>
            </a:r>
          </a:p>
          <a:p>
            <a:pPr lvl="1"/>
            <a:r>
              <a:rPr lang="en-US" dirty="0" smtClean="0"/>
              <a:t>the set of tasks that need to be performed </a:t>
            </a:r>
          </a:p>
          <a:p>
            <a:pPr lvl="1"/>
            <a:r>
              <a:rPr lang="en-US" dirty="0" smtClean="0"/>
              <a:t>the sequence of flow of the tasks</a:t>
            </a:r>
          </a:p>
          <a:p>
            <a:pPr lvl="1"/>
            <a:r>
              <a:rPr lang="en-US" dirty="0" smtClean="0"/>
              <a:t>the input and the output from these tasks</a:t>
            </a:r>
          </a:p>
          <a:p>
            <a:pPr lvl="1"/>
            <a:r>
              <a:rPr lang="en-US" dirty="0" smtClean="0"/>
              <a:t>the pre-condition and post-conditions for each task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people and skills needed to perform the tasks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1328</TotalTime>
  <Words>1328</Words>
  <Application>Microsoft Macintosh PowerPoint</Application>
  <PresentationFormat>On-screen Show (4:3)</PresentationFormat>
  <Paragraphs>415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Book Antiqua</vt:lpstr>
      <vt:lpstr>Calibri</vt:lpstr>
      <vt:lpstr>Calibri Light</vt:lpstr>
      <vt:lpstr>ＭＳ Ｐゴシック</vt:lpstr>
      <vt:lpstr>Retrospect</vt:lpstr>
      <vt:lpstr>Software Process Models</vt:lpstr>
      <vt:lpstr>Software Life Cycle Activities</vt:lpstr>
      <vt:lpstr>Typical Documents</vt:lpstr>
      <vt:lpstr>What is a Process Model ?</vt:lpstr>
      <vt:lpstr>Why Have A Process Model?</vt:lpstr>
      <vt:lpstr>PowerPoint Presentation</vt:lpstr>
      <vt:lpstr>A Simple and Familiar Process </vt:lpstr>
      <vt:lpstr>Extending the Simple Process</vt:lpstr>
      <vt:lpstr>With more people and tasks… </vt:lpstr>
      <vt:lpstr>Quiz Questions 1-3</vt:lpstr>
      <vt:lpstr>Software Process Models</vt:lpstr>
      <vt:lpstr>Categories</vt:lpstr>
      <vt:lpstr>Waterfall Model</vt:lpstr>
      <vt:lpstr>Problems </vt:lpstr>
      <vt:lpstr>  Incremental Model – Continuous Integration</vt:lpstr>
      <vt:lpstr>Incremental Model – Multiple Releases </vt:lpstr>
      <vt:lpstr>Process</vt:lpstr>
      <vt:lpstr>Benefits</vt:lpstr>
      <vt:lpstr>Problems</vt:lpstr>
      <vt:lpstr>Prototyping model</vt:lpstr>
      <vt:lpstr>Process</vt:lpstr>
      <vt:lpstr>Benefits</vt:lpstr>
      <vt:lpstr>Problems</vt:lpstr>
      <vt:lpstr>Spiral Model</vt:lpstr>
      <vt:lpstr>Rational Unified Process (RUP)</vt:lpstr>
      <vt:lpstr> Entry and Exit Criteria</vt:lpstr>
      <vt:lpstr>Quiz Questions 4-7</vt:lpstr>
      <vt:lpstr>Agile Processes</vt:lpstr>
      <vt:lpstr>Introduction</vt:lpstr>
      <vt:lpstr>Agile manifesto </vt:lpstr>
      <vt:lpstr>Agile methods</vt:lpstr>
      <vt:lpstr>Teams</vt:lpstr>
      <vt:lpstr>Communication</vt:lpstr>
      <vt:lpstr>Agile method applicability</vt:lpstr>
      <vt:lpstr>Problems with agile methods</vt:lpstr>
      <vt:lpstr>Plan-driven versus agile development</vt:lpstr>
      <vt:lpstr>Extreme Programming</vt:lpstr>
      <vt:lpstr>Extreme programming</vt:lpstr>
      <vt:lpstr>XP's Core Values</vt:lpstr>
      <vt:lpstr>The extreme programming release cycle </vt:lpstr>
      <vt:lpstr>XP and agile principles</vt:lpstr>
      <vt:lpstr>XP and change</vt:lpstr>
      <vt:lpstr>Refactoring</vt:lpstr>
      <vt:lpstr>Testing in XP</vt:lpstr>
      <vt:lpstr>XP testing difficulties</vt:lpstr>
      <vt:lpstr>Pair programming</vt:lpstr>
      <vt:lpstr>Advantages of pair programming</vt:lpstr>
      <vt:lpstr>Quiz Questions 9-12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Cindy Kersey</dc:creator>
  <cp:lastModifiedBy>Cindy Howard</cp:lastModifiedBy>
  <cp:revision>94</cp:revision>
  <dcterms:created xsi:type="dcterms:W3CDTF">2014-01-07T20:26:11Z</dcterms:created>
  <dcterms:modified xsi:type="dcterms:W3CDTF">2016-01-14T18:06:23Z</dcterms:modified>
</cp:coreProperties>
</file>