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62"/>
  </p:notesMasterIdLst>
  <p:sldIdLst>
    <p:sldId id="257" r:id="rId2"/>
    <p:sldId id="357" r:id="rId3"/>
    <p:sldId id="366" r:id="rId4"/>
    <p:sldId id="352" r:id="rId5"/>
    <p:sldId id="353" r:id="rId6"/>
    <p:sldId id="354" r:id="rId7"/>
    <p:sldId id="346" r:id="rId8"/>
    <p:sldId id="347" r:id="rId9"/>
    <p:sldId id="350" r:id="rId10"/>
    <p:sldId id="351" r:id="rId11"/>
    <p:sldId id="389" r:id="rId12"/>
    <p:sldId id="355" r:id="rId13"/>
    <p:sldId id="359" r:id="rId14"/>
    <p:sldId id="360" r:id="rId15"/>
    <p:sldId id="362" r:id="rId16"/>
    <p:sldId id="382" r:id="rId17"/>
    <p:sldId id="391" r:id="rId18"/>
    <p:sldId id="364" r:id="rId19"/>
    <p:sldId id="361" r:id="rId20"/>
    <p:sldId id="372" r:id="rId21"/>
    <p:sldId id="374" r:id="rId22"/>
    <p:sldId id="373" r:id="rId23"/>
    <p:sldId id="322" r:id="rId24"/>
    <p:sldId id="323" r:id="rId25"/>
    <p:sldId id="324" r:id="rId26"/>
    <p:sldId id="325" r:id="rId27"/>
    <p:sldId id="406" r:id="rId28"/>
    <p:sldId id="327" r:id="rId29"/>
    <p:sldId id="383" r:id="rId30"/>
    <p:sldId id="384" r:id="rId31"/>
    <p:sldId id="407" r:id="rId32"/>
    <p:sldId id="390" r:id="rId33"/>
    <p:sldId id="399" r:id="rId34"/>
    <p:sldId id="397" r:id="rId35"/>
    <p:sldId id="401" r:id="rId36"/>
    <p:sldId id="400" r:id="rId37"/>
    <p:sldId id="402" r:id="rId38"/>
    <p:sldId id="329" r:id="rId39"/>
    <p:sldId id="331" r:id="rId40"/>
    <p:sldId id="332" r:id="rId41"/>
    <p:sldId id="333" r:id="rId42"/>
    <p:sldId id="335" r:id="rId43"/>
    <p:sldId id="336" r:id="rId44"/>
    <p:sldId id="337" r:id="rId45"/>
    <p:sldId id="403" r:id="rId46"/>
    <p:sldId id="338" r:id="rId47"/>
    <p:sldId id="339" r:id="rId48"/>
    <p:sldId id="404" r:id="rId49"/>
    <p:sldId id="340" r:id="rId50"/>
    <p:sldId id="341" r:id="rId51"/>
    <p:sldId id="405" r:id="rId52"/>
    <p:sldId id="342" r:id="rId53"/>
    <p:sldId id="367" r:id="rId54"/>
    <p:sldId id="343" r:id="rId55"/>
    <p:sldId id="344" r:id="rId56"/>
    <p:sldId id="394" r:id="rId57"/>
    <p:sldId id="395" r:id="rId58"/>
    <p:sldId id="371" r:id="rId59"/>
    <p:sldId id="345" r:id="rId60"/>
    <p:sldId id="398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83272" autoAdjust="0"/>
  </p:normalViewPr>
  <p:slideViewPr>
    <p:cSldViewPr>
      <p:cViewPr varScale="1">
        <p:scale>
          <a:sx n="76" d="100"/>
          <a:sy n="76" d="100"/>
        </p:scale>
        <p:origin x="21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50AC8-42A7-4E6F-BB4F-65B5FC12B3EB}" type="datetimeFigureOut">
              <a:rPr lang="en-US" smtClean="0"/>
              <a:pPr/>
              <a:t>1/21/16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50A2E-4C03-4F82-BA8F-90E51B101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7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69597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28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5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67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41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53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56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93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start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25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3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78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27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B78F-7C08-ED42-8E36-4ED23DEF8F7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11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98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68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597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73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54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45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18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31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B78F-7C08-ED42-8E36-4ED23DEF8F7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6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7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9B78F-7C08-ED42-8E36-4ED23DEF8F7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94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497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515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2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0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347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58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15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75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949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660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0B2D6C-21B4-D346-9B8E-A2387F77239B}" type="slidenum">
              <a:rPr lang="en-US" sz="1200" b="0"/>
              <a:pPr eaLnBrk="1" hangingPunct="1"/>
              <a:t>47</a:t>
            </a:fld>
            <a:endParaRPr lang="en-US" sz="1200" b="0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 b="0">
                <a:latin typeface="Times New Roman" charset="0"/>
              </a:rPr>
              <a:t>4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358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55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976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25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012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867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844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3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0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7BBC2-18B0-C745-9C7F-7D21C16C7F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49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78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4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50A2E-4C03-4F82-BA8F-90E51B1014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8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8294-1134-444A-AE47-039D93FB11A1}" type="datetime1">
              <a:rPr lang="en-US" smtClean="0"/>
              <a:pPr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04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9D65-8246-4FF6-AB9E-09C13B50D3E7}" type="datetime1">
              <a:rPr lang="en-US" smtClean="0"/>
              <a:pPr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8AA3-DBA6-41EC-A79F-9230B852DC27}" type="datetime1">
              <a:rPr lang="en-US" smtClean="0"/>
              <a:pPr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77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8BAC-F6B3-414B-A094-6917A1C40B5E}" type="datetime1">
              <a:rPr lang="en-US" smtClean="0"/>
              <a:pPr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4388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9CE5-635B-4E86-A530-5B5E19621B0B}" type="datetime1">
              <a:rPr lang="en-US" smtClean="0"/>
              <a:pPr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A9E8-ED82-4357-81BB-2AF38F7EAC3E}" type="datetime1">
              <a:rPr lang="en-US" smtClean="0"/>
              <a:pPr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4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1B67-0EA2-4413-9300-C87B62FD4455}" type="datetime1">
              <a:rPr lang="en-US" smtClean="0"/>
              <a:pPr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4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752B6-7C4B-434E-83E9-7ED4A649AA42}" type="datetime1">
              <a:rPr lang="en-US" smtClean="0"/>
              <a:pPr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6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C237-2659-46E4-98EB-3B016FA78E13}" type="datetime1">
              <a:rPr lang="en-US" smtClean="0"/>
              <a:pPr/>
              <a:t>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04DC-7558-4D9A-B0A2-4DAF63290BAA}" type="datetime1">
              <a:rPr lang="en-US" smtClean="0"/>
              <a:pPr/>
              <a:t>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F4CF50-7DF4-45AF-A8DA-C81FEF06FECA}" type="datetime1">
              <a:rPr lang="en-US" smtClean="0"/>
              <a:pPr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9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5CF2-A17F-412D-B860-35A1B8FD1AE6}" type="datetime1">
              <a:rPr lang="en-US" smtClean="0"/>
              <a:pPr/>
              <a:t>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588BAC-F6B3-414B-A094-6917A1C40B5E}" type="datetime1">
              <a:rPr lang="en-US" smtClean="0"/>
              <a:pPr/>
              <a:t>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Chapter 2 Software Processes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BE19AD-31F6-4D6F-97E7-29B6511E7DA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0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ucidchart.com/pages/usecase/education-request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Requirements Engineering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Size</a:t>
            </a:r>
          </a:p>
          <a:p>
            <a:r>
              <a:rPr lang="en-US" dirty="0" smtClean="0"/>
              <a:t>Ease of use</a:t>
            </a:r>
          </a:p>
          <a:p>
            <a:r>
              <a:rPr lang="en-US" dirty="0" smtClean="0"/>
              <a:t>Reliability</a:t>
            </a:r>
          </a:p>
          <a:p>
            <a:r>
              <a:rPr lang="en-US" dirty="0" smtClean="0"/>
              <a:t>Robustness</a:t>
            </a:r>
          </a:p>
          <a:p>
            <a:r>
              <a:rPr lang="en-US" dirty="0" smtClean="0"/>
              <a:t>Portability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 Traceability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Capability to trace a requirements is required </a:t>
            </a:r>
          </a:p>
          <a:p>
            <a:r>
              <a:rPr lang="en-US" dirty="0" smtClean="0"/>
              <a:t>Trace</a:t>
            </a:r>
          </a:p>
          <a:p>
            <a:pPr lvl="1"/>
            <a:r>
              <a:rPr lang="en-US" dirty="0" smtClean="0"/>
              <a:t>Source of requirements </a:t>
            </a:r>
          </a:p>
          <a:p>
            <a:pPr lvl="1"/>
            <a:r>
              <a:rPr lang="en-US" dirty="0" smtClean="0"/>
              <a:t>Links to later steps</a:t>
            </a:r>
          </a:p>
          <a:p>
            <a:r>
              <a:rPr lang="en-US" dirty="0" smtClean="0"/>
              <a:t>We also need to link requirements to other pre-requisite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Elicitation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seek out the business and management perceptions and goals for the software project</a:t>
            </a:r>
          </a:p>
          <a:p>
            <a:pPr lvl="1"/>
            <a:r>
              <a:rPr lang="en-US" dirty="0" smtClean="0"/>
              <a:t>The application domain</a:t>
            </a:r>
          </a:p>
          <a:p>
            <a:pPr lvl="1"/>
            <a:r>
              <a:rPr lang="en-US" dirty="0"/>
              <a:t>Business opportunity and </a:t>
            </a:r>
            <a:r>
              <a:rPr lang="en-US" dirty="0" smtClean="0"/>
              <a:t>needs</a:t>
            </a:r>
          </a:p>
          <a:p>
            <a:pPr lvl="1"/>
            <a:r>
              <a:rPr lang="en-US" dirty="0" smtClean="0"/>
              <a:t>The services to be provided by the system</a:t>
            </a:r>
          </a:p>
          <a:p>
            <a:pPr lvl="1"/>
            <a:r>
              <a:rPr lang="en-US" dirty="0" smtClean="0"/>
              <a:t>Hardware constraints</a:t>
            </a:r>
          </a:p>
          <a:p>
            <a:pPr lvl="1"/>
            <a:r>
              <a:rPr lang="en-US" dirty="0" smtClean="0"/>
              <a:t>Scope</a:t>
            </a:r>
            <a:endParaRPr lang="en-US" dirty="0"/>
          </a:p>
          <a:p>
            <a:pPr lvl="1"/>
            <a:r>
              <a:rPr lang="en-US" dirty="0" smtClean="0"/>
              <a:t>Success </a:t>
            </a:r>
            <a:r>
              <a:rPr lang="en-US" dirty="0"/>
              <a:t>Factor</a:t>
            </a:r>
          </a:p>
          <a:p>
            <a:pPr lvl="1"/>
            <a:r>
              <a:rPr lang="en-US" dirty="0"/>
              <a:t>User </a:t>
            </a:r>
            <a:r>
              <a:rPr lang="en-US" dirty="0" smtClean="0"/>
              <a:t>characteristics</a:t>
            </a:r>
          </a:p>
          <a:p>
            <a:r>
              <a:rPr lang="en-US" dirty="0"/>
              <a:t>I</a:t>
            </a:r>
            <a:r>
              <a:rPr lang="en-US" dirty="0" smtClean="0"/>
              <a:t>nvolves working with different kinds of people</a:t>
            </a:r>
          </a:p>
          <a:p>
            <a:r>
              <a:rPr lang="en-US" b="1" dirty="0"/>
              <a:t>What</a:t>
            </a:r>
            <a:r>
              <a:rPr lang="en-US" dirty="0"/>
              <a:t> </a:t>
            </a:r>
            <a:r>
              <a:rPr lang="en-US" i="1" dirty="0"/>
              <a:t>NOT how</a:t>
            </a:r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5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problems	</a:t>
            </a:r>
          </a:p>
          <a:p>
            <a:r>
              <a:rPr lang="en-US" dirty="0" smtClean="0"/>
              <a:t>Understanding problems</a:t>
            </a:r>
          </a:p>
          <a:p>
            <a:r>
              <a:rPr lang="en-US" dirty="0" smtClean="0"/>
              <a:t>Volatility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Interviews are an important part of the RE process</a:t>
            </a:r>
          </a:p>
          <a:p>
            <a:r>
              <a:rPr lang="en-US" dirty="0" smtClean="0"/>
              <a:t>Can be formal or informal</a:t>
            </a:r>
          </a:p>
          <a:p>
            <a:r>
              <a:rPr lang="en-US" dirty="0"/>
              <a:t>Potential pitfalls</a:t>
            </a:r>
          </a:p>
          <a:p>
            <a:pPr lvl="1"/>
            <a:r>
              <a:rPr lang="en-US" dirty="0" smtClean="0"/>
              <a:t>Jargon</a:t>
            </a:r>
            <a:endParaRPr lang="en-US" dirty="0"/>
          </a:p>
          <a:p>
            <a:pPr lvl="1"/>
            <a:r>
              <a:rPr lang="en-US" dirty="0"/>
              <a:t>Domain knowledge </a:t>
            </a:r>
            <a:endParaRPr lang="en-US" dirty="0" smtClean="0"/>
          </a:p>
          <a:p>
            <a:r>
              <a:rPr lang="en-US" dirty="0" smtClean="0"/>
              <a:t>Information </a:t>
            </a:r>
            <a:r>
              <a:rPr lang="en-US" dirty="0"/>
              <a:t>from interviews supplement other information about the system from documentation.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8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Ethnography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Observational technique</a:t>
            </a:r>
          </a:p>
          <a:p>
            <a:r>
              <a:rPr lang="en-US" dirty="0" smtClean="0"/>
              <a:t>Helps discover implicit system requirements that reflect the actual ways that people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7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Questions 1-3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skd186475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115980"/>
            <a:ext cx="2667000" cy="247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classification and organization</a:t>
            </a:r>
          </a:p>
          <a:p>
            <a:r>
              <a:rPr lang="en-US" dirty="0" smtClean="0"/>
              <a:t>Requirements prioritization and negotiation</a:t>
            </a:r>
          </a:p>
          <a:p>
            <a:r>
              <a:rPr lang="en-US" dirty="0" smtClean="0"/>
              <a:t>Requirements specification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9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Engineering</a:t>
            </a:r>
            <a:endParaRPr lang="en-US" dirty="0"/>
          </a:p>
        </p:txBody>
      </p:sp>
      <p:sp>
        <p:nvSpPr>
          <p:cNvPr id="1160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"The hardest single part of building a software system is deciding what to build.  No part of the work so cripples the resulting system if done wrong.  No other part is more difficult to rectify later"</a:t>
            </a:r>
            <a:br>
              <a:rPr lang="en-US" dirty="0" smtClean="0"/>
            </a:br>
            <a:r>
              <a:rPr lang="en-US" dirty="0" smtClean="0"/>
              <a:t>--Fred Brooks</a:t>
            </a:r>
          </a:p>
          <a:p>
            <a:r>
              <a:rPr lang="en-US" dirty="0" smtClean="0"/>
              <a:t>Without </a:t>
            </a:r>
            <a:r>
              <a:rPr lang="en-US" dirty="0"/>
              <a:t>RE, the resulting software has a high probability of not meeting customer's needs.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0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01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Descriptions of example interaction systems</a:t>
            </a:r>
          </a:p>
          <a:p>
            <a:r>
              <a:rPr lang="en-US" dirty="0" smtClean="0"/>
              <a:t>Scenario starts with an outline of the interaction</a:t>
            </a:r>
          </a:p>
          <a:p>
            <a:r>
              <a:rPr lang="en-US" dirty="0" smtClean="0"/>
              <a:t>Details are added </a:t>
            </a:r>
          </a:p>
          <a:p>
            <a:pPr lvl="1"/>
            <a:r>
              <a:rPr lang="en-US" dirty="0" smtClean="0"/>
              <a:t>starting state</a:t>
            </a:r>
          </a:p>
          <a:p>
            <a:pPr lvl="1"/>
            <a:r>
              <a:rPr lang="en-US" dirty="0" smtClean="0"/>
              <a:t>the normal flow of events </a:t>
            </a:r>
          </a:p>
          <a:p>
            <a:pPr lvl="1"/>
            <a:r>
              <a:rPr lang="en-US" dirty="0" smtClean="0"/>
              <a:t>potential problems</a:t>
            </a:r>
          </a:p>
          <a:p>
            <a:pPr lvl="1"/>
            <a:r>
              <a:rPr lang="en-US" dirty="0" smtClean="0"/>
              <a:t>concurrent activities</a:t>
            </a:r>
          </a:p>
          <a:p>
            <a:pPr lvl="1"/>
            <a:r>
              <a:rPr lang="en-US" dirty="0" smtClean="0"/>
              <a:t>ending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0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graphical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Facilitate discussion</a:t>
            </a:r>
          </a:p>
          <a:p>
            <a:r>
              <a:rPr lang="en-US" dirty="0" smtClean="0"/>
              <a:t>Document an existing system</a:t>
            </a:r>
          </a:p>
          <a:p>
            <a:r>
              <a:rPr lang="en-US" dirty="0" smtClean="0"/>
              <a:t>Detailed system description that can be used to generate a system implementation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9DA09-039A-A841-BA90-58CFCFBF8E0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</a:t>
            </a:r>
            <a:r>
              <a:rPr lang="en-GB" dirty="0" smtClean="0"/>
              <a:t>cenario </a:t>
            </a:r>
            <a:r>
              <a:rPr lang="en-GB" dirty="0"/>
              <a:t>based technique in </a:t>
            </a:r>
            <a:r>
              <a:rPr lang="en-GB" dirty="0" smtClean="0"/>
              <a:t>UML </a:t>
            </a:r>
          </a:p>
          <a:p>
            <a:r>
              <a:rPr lang="en-GB" dirty="0" smtClean="0"/>
              <a:t>A </a:t>
            </a:r>
            <a:r>
              <a:rPr lang="en-GB" dirty="0"/>
              <a:t>set of use cases should describe all possible interactions with the system</a:t>
            </a:r>
            <a:r>
              <a:rPr lang="en-GB" dirty="0" smtClean="0"/>
              <a:t>.</a:t>
            </a:r>
          </a:p>
          <a:p>
            <a:r>
              <a:rPr lang="en-US" dirty="0" smtClean="0"/>
              <a:t> Use case </a:t>
            </a:r>
            <a:r>
              <a:rPr lang="en-US" dirty="0"/>
              <a:t>methodology and </a:t>
            </a:r>
            <a:r>
              <a:rPr lang="en-US" dirty="0" smtClean="0"/>
              <a:t>notation identifies:</a:t>
            </a:r>
            <a:endParaRPr lang="en-US" dirty="0"/>
          </a:p>
          <a:p>
            <a:pPr lvl="1"/>
            <a:r>
              <a:rPr lang="en-US" dirty="0" smtClean="0"/>
              <a:t>Basic functionalities</a:t>
            </a:r>
            <a:endParaRPr lang="en-US" dirty="0"/>
          </a:p>
          <a:p>
            <a:pPr lvl="1"/>
            <a:r>
              <a:rPr lang="en-US" dirty="0"/>
              <a:t>Pre-conditions </a:t>
            </a:r>
            <a:endParaRPr lang="en-US" dirty="0" smtClean="0"/>
          </a:p>
          <a:p>
            <a:pPr lvl="1"/>
            <a:r>
              <a:rPr lang="en-US" dirty="0" smtClean="0"/>
              <a:t>Flow </a:t>
            </a:r>
            <a:r>
              <a:rPr lang="en-US" dirty="0"/>
              <a:t>of events </a:t>
            </a:r>
            <a:endParaRPr lang="en-US" dirty="0" smtClean="0"/>
          </a:p>
          <a:p>
            <a:pPr lvl="1"/>
            <a:r>
              <a:rPr lang="en-US" dirty="0" smtClean="0"/>
              <a:t>Post</a:t>
            </a:r>
            <a:r>
              <a:rPr lang="en-US" dirty="0"/>
              <a:t>-conditions </a:t>
            </a:r>
            <a:endParaRPr lang="en-US" dirty="0" smtClean="0"/>
          </a:p>
          <a:p>
            <a:pPr lvl="1"/>
            <a:r>
              <a:rPr lang="en-US" dirty="0" smtClean="0"/>
              <a:t>Error </a:t>
            </a:r>
            <a:r>
              <a:rPr lang="en-US" dirty="0"/>
              <a:t>conditions and alternative flows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actors</a:t>
            </a:r>
          </a:p>
          <a:p>
            <a:r>
              <a:rPr lang="en-US" dirty="0" smtClean="0"/>
              <a:t>Identify all activities related to actors</a:t>
            </a:r>
          </a:p>
          <a:p>
            <a:r>
              <a:rPr lang="en-US" dirty="0" smtClean="0"/>
              <a:t>Determine system boundaries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3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762000" y="152400"/>
            <a:ext cx="792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Requirements Definition using Use Case </a:t>
            </a:r>
            <a:r>
              <a:rPr lang="en-US" sz="2400" dirty="0" smtClean="0">
                <a:solidFill>
                  <a:srgbClr val="000000"/>
                </a:solidFill>
              </a:rPr>
              <a:t>Diagram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33400" y="990600"/>
            <a:ext cx="7848600" cy="5105400"/>
            <a:chOff x="533400" y="990600"/>
            <a:chExt cx="8078788" cy="5638800"/>
          </a:xfrm>
        </p:grpSpPr>
        <p:sp>
          <p:nvSpPr>
            <p:cNvPr id="27650" name="Oval 2"/>
            <p:cNvSpPr>
              <a:spLocks noChangeArrowheads="1"/>
            </p:cNvSpPr>
            <p:nvPr/>
          </p:nvSpPr>
          <p:spPr bwMode="auto">
            <a:xfrm>
              <a:off x="762000" y="2057400"/>
              <a:ext cx="457200" cy="2286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1" name="Line 3"/>
            <p:cNvSpPr>
              <a:spLocks noChangeShapeType="1"/>
            </p:cNvSpPr>
            <p:nvPr/>
          </p:nvSpPr>
          <p:spPr bwMode="auto">
            <a:xfrm>
              <a:off x="685800" y="2514600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2" name="Line 4"/>
            <p:cNvSpPr>
              <a:spLocks noChangeShapeType="1"/>
            </p:cNvSpPr>
            <p:nvPr/>
          </p:nvSpPr>
          <p:spPr bwMode="auto">
            <a:xfrm>
              <a:off x="990600" y="22860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 flipH="1">
              <a:off x="609600" y="2819400"/>
              <a:ext cx="3810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 flipH="1" flipV="1">
              <a:off x="990600" y="2819400"/>
              <a:ext cx="3048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2590800" y="1295400"/>
              <a:ext cx="23622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Register For Section</a:t>
              </a:r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5943600" y="1066800"/>
              <a:ext cx="22860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Add Course</a:t>
              </a:r>
            </a:p>
          </p:txBody>
        </p:sp>
        <p:sp>
          <p:nvSpPr>
            <p:cNvPr id="27657" name="Oval 9"/>
            <p:cNvSpPr>
              <a:spLocks noChangeArrowheads="1"/>
            </p:cNvSpPr>
            <p:nvPr/>
          </p:nvSpPr>
          <p:spPr bwMode="auto">
            <a:xfrm>
              <a:off x="6096000" y="2895600"/>
              <a:ext cx="22860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Add Section</a:t>
              </a:r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6248400" y="4724400"/>
              <a:ext cx="22860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Add Student</a:t>
              </a:r>
            </a:p>
          </p:txBody>
        </p:sp>
        <p:sp>
          <p:nvSpPr>
            <p:cNvPr id="27659" name="Oval 11"/>
            <p:cNvSpPr>
              <a:spLocks noChangeArrowheads="1"/>
            </p:cNvSpPr>
            <p:nvPr/>
          </p:nvSpPr>
          <p:spPr bwMode="auto">
            <a:xfrm>
              <a:off x="1828800" y="4495800"/>
              <a:ext cx="2286000" cy="9144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Choose Section</a:t>
              </a:r>
            </a:p>
          </p:txBody>
        </p:sp>
        <p:sp>
          <p:nvSpPr>
            <p:cNvPr id="27660" name="Oval 12"/>
            <p:cNvSpPr>
              <a:spLocks noChangeArrowheads="1"/>
            </p:cNvSpPr>
            <p:nvPr/>
          </p:nvSpPr>
          <p:spPr bwMode="auto">
            <a:xfrm>
              <a:off x="5105400" y="5715000"/>
              <a:ext cx="457200" cy="2286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3"/>
            <p:cNvSpPr>
              <a:spLocks noChangeShapeType="1"/>
            </p:cNvSpPr>
            <p:nvPr/>
          </p:nvSpPr>
          <p:spPr bwMode="auto">
            <a:xfrm flipV="1">
              <a:off x="5029200" y="6172200"/>
              <a:ext cx="609600" cy="460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 flipH="1">
              <a:off x="5334000" y="5943600"/>
              <a:ext cx="46038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 flipH="1">
              <a:off x="4953000" y="6477000"/>
              <a:ext cx="3810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 flipH="1" flipV="1">
              <a:off x="5334000" y="6477000"/>
              <a:ext cx="3048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 flipV="1">
              <a:off x="1371600" y="2057400"/>
              <a:ext cx="15240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Line 19"/>
            <p:cNvSpPr>
              <a:spLocks noChangeShapeType="1"/>
            </p:cNvSpPr>
            <p:nvPr/>
          </p:nvSpPr>
          <p:spPr bwMode="auto">
            <a:xfrm>
              <a:off x="1371600" y="2667000"/>
              <a:ext cx="1143000" cy="1828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20"/>
            <p:cNvSpPr>
              <a:spLocks noChangeShapeType="1"/>
            </p:cNvSpPr>
            <p:nvPr/>
          </p:nvSpPr>
          <p:spPr bwMode="auto">
            <a:xfrm flipV="1">
              <a:off x="5410200" y="3657600"/>
              <a:ext cx="914400" cy="2133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Line 21"/>
            <p:cNvSpPr>
              <a:spLocks noChangeShapeType="1"/>
            </p:cNvSpPr>
            <p:nvPr/>
          </p:nvSpPr>
          <p:spPr bwMode="auto">
            <a:xfrm flipV="1">
              <a:off x="5334000" y="1905000"/>
              <a:ext cx="1066800" cy="3810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 flipH="1" flipV="1">
              <a:off x="3962400" y="2209800"/>
              <a:ext cx="1219200" cy="3505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533400" y="3124200"/>
              <a:ext cx="939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Student</a:t>
              </a:r>
            </a:p>
          </p:txBody>
        </p:sp>
        <p:sp>
          <p:nvSpPr>
            <p:cNvPr id="27672" name="Text Box 24"/>
            <p:cNvSpPr txBox="1">
              <a:spLocks noChangeArrowheads="1"/>
            </p:cNvSpPr>
            <p:nvPr/>
          </p:nvSpPr>
          <p:spPr bwMode="auto">
            <a:xfrm>
              <a:off x="3810000" y="6096000"/>
              <a:ext cx="10763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Registrar</a:t>
              </a:r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>
              <a:off x="4876800" y="1828800"/>
              <a:ext cx="1371600" cy="1219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>
              <a:off x="4495800" y="2133600"/>
              <a:ext cx="2057400" cy="2743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 flipH="1" flipV="1">
              <a:off x="7086600" y="1981200"/>
              <a:ext cx="1524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6" name="Line 28"/>
            <p:cNvSpPr>
              <a:spLocks noChangeShapeType="1"/>
            </p:cNvSpPr>
            <p:nvPr/>
          </p:nvSpPr>
          <p:spPr bwMode="auto">
            <a:xfrm flipV="1">
              <a:off x="5562600" y="5257800"/>
              <a:ext cx="6858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7677" name="Straight Connector 29"/>
            <p:cNvCxnSpPr>
              <a:cxnSpLocks noChangeShapeType="1"/>
            </p:cNvCxnSpPr>
            <p:nvPr/>
          </p:nvCxnSpPr>
          <p:spPr bwMode="auto">
            <a:xfrm rot="5400000">
              <a:off x="-685799" y="3352800"/>
              <a:ext cx="4419600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8" name="Straight Connector 30"/>
            <p:cNvCxnSpPr>
              <a:cxnSpLocks noChangeShapeType="1"/>
            </p:cNvCxnSpPr>
            <p:nvPr/>
          </p:nvCxnSpPr>
          <p:spPr bwMode="auto">
            <a:xfrm flipV="1">
              <a:off x="1524000" y="990600"/>
              <a:ext cx="708660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9" name="Straight Connector 31"/>
            <p:cNvCxnSpPr>
              <a:cxnSpLocks noChangeShapeType="1"/>
            </p:cNvCxnSpPr>
            <p:nvPr/>
          </p:nvCxnSpPr>
          <p:spPr bwMode="auto">
            <a:xfrm rot="10800000">
              <a:off x="1524000" y="5638800"/>
              <a:ext cx="70866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0" name="Straight Connector 32"/>
            <p:cNvCxnSpPr>
              <a:cxnSpLocks noChangeShapeType="1"/>
            </p:cNvCxnSpPr>
            <p:nvPr/>
          </p:nvCxnSpPr>
          <p:spPr bwMode="auto">
            <a:xfrm rot="5400000">
              <a:off x="6362701" y="3314700"/>
              <a:ext cx="4495800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0092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Transfer-data use case</a:t>
            </a:r>
            <a:r>
              <a:rPr lang="en-GB" dirty="0" smtClean="0"/>
              <a:t> </a:t>
            </a:r>
            <a:endParaRPr lang="en-US" dirty="0" smtClean="0"/>
          </a:p>
        </p:txBody>
      </p:sp>
      <p:pic>
        <p:nvPicPr>
          <p:cNvPr id="4" name="Picture 3" descr="5.3 UseCase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22" y="3259717"/>
            <a:ext cx="7486946" cy="12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 involving the Medical Receptionist ROLE</a:t>
            </a:r>
            <a:r>
              <a:rPr lang="en-GB" dirty="0" smtClean="0"/>
              <a:t> </a:t>
            </a:r>
            <a:endParaRPr lang="en-US" dirty="0" smtClean="0"/>
          </a:p>
        </p:txBody>
      </p:sp>
      <p:pic>
        <p:nvPicPr>
          <p:cNvPr id="4" name="Picture 3" descr="5.5 RecepUseCases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50" y="1747838"/>
            <a:ext cx="4451350" cy="47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85" y="1846263"/>
            <a:ext cx="5205879" cy="4022725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1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Description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</a:t>
            </a:r>
            <a:r>
              <a:rPr lang="en-US" dirty="0"/>
              <a:t>d</a:t>
            </a:r>
            <a:r>
              <a:rPr lang="en-US" dirty="0" smtClean="0"/>
              <a:t>iagrams alone are not detailed enough 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to further descriptions of the requirements:</a:t>
            </a:r>
          </a:p>
          <a:p>
            <a:pPr lvl="1"/>
            <a:r>
              <a:rPr lang="en-US" dirty="0" smtClean="0"/>
              <a:t>Functional details</a:t>
            </a:r>
          </a:p>
          <a:p>
            <a:pPr lvl="1"/>
            <a:r>
              <a:rPr lang="en-US" dirty="0" smtClean="0"/>
              <a:t>Pre-conditions</a:t>
            </a:r>
          </a:p>
          <a:p>
            <a:pPr lvl="1"/>
            <a:r>
              <a:rPr lang="en-US" dirty="0" smtClean="0"/>
              <a:t>Post-conditions</a:t>
            </a:r>
          </a:p>
          <a:p>
            <a:pPr lvl="1"/>
            <a:r>
              <a:rPr lang="en-US" dirty="0" smtClean="0"/>
              <a:t>Non-functional characteristics </a:t>
            </a:r>
          </a:p>
          <a:p>
            <a:pPr lvl="1"/>
            <a:r>
              <a:rPr lang="en-US" dirty="0" smtClean="0"/>
              <a:t>Alternative paths </a:t>
            </a:r>
          </a:p>
          <a:p>
            <a:pPr lvl="1"/>
            <a:r>
              <a:rPr lang="en-US" dirty="0" smtClean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2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hows </a:t>
            </a:r>
            <a:r>
              <a:rPr lang="en-US" dirty="0"/>
              <a:t>the sequence of interactions that take place during a particular use </a:t>
            </a:r>
            <a:r>
              <a:rPr lang="en-US" dirty="0" smtClean="0"/>
              <a:t>case. </a:t>
            </a:r>
          </a:p>
          <a:p>
            <a:r>
              <a:rPr lang="en-US" dirty="0" smtClean="0"/>
              <a:t>The </a:t>
            </a:r>
            <a:r>
              <a:rPr lang="en-US" dirty="0"/>
              <a:t>objects and actors involved are listed along the top of the </a:t>
            </a:r>
            <a:r>
              <a:rPr lang="en-US" dirty="0" smtClean="0"/>
              <a:t>diagram.</a:t>
            </a:r>
          </a:p>
          <a:p>
            <a:r>
              <a:rPr lang="en-US" dirty="0" smtClean="0"/>
              <a:t>Interactions </a:t>
            </a:r>
            <a:r>
              <a:rPr lang="en-US" dirty="0"/>
              <a:t>between objects are indicated by </a:t>
            </a:r>
            <a:r>
              <a:rPr lang="en-US" dirty="0" smtClean="0"/>
              <a:t>arrows</a:t>
            </a:r>
            <a:r>
              <a:rPr lang="en-US" dirty="0"/>
              <a:t>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6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stakeholder is anyone who has a stake in the successful outcome of the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example</a:t>
            </a:r>
          </a:p>
        </p:txBody>
      </p:sp>
      <p:pic>
        <p:nvPicPr>
          <p:cNvPr id="12" name="Content Placeholder 11" descr="sequence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94775"/>
            <a:ext cx="6304153" cy="440759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4AD586-7C25-0244-A129-E014CC0A164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53" y="457200"/>
            <a:ext cx="7086600" cy="5474831"/>
          </a:xfrm>
        </p:spPr>
      </p:pic>
    </p:spTree>
    <p:extLst>
      <p:ext uri="{BB962C8B-B14F-4D97-AF65-F5344CB8AC3E}">
        <p14:creationId xmlns:p14="http://schemas.microsoft.com/office/powerpoint/2010/main" val="6280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diagrams</a:t>
            </a:r>
            <a:r>
              <a:rPr lang="en-US" dirty="0"/>
              <a:t> </a:t>
            </a:r>
            <a:r>
              <a:rPr lang="en-US" dirty="0" smtClean="0"/>
              <a:t>show the interactions between a system and its environment. </a:t>
            </a:r>
            <a:endParaRPr lang="en-GB" dirty="0" smtClean="0"/>
          </a:p>
          <a:p>
            <a:r>
              <a:rPr lang="en-US" dirty="0" smtClean="0"/>
              <a:t>Sequence diagrams show interactions between actors and the system and between system components.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9DA09-039A-A841-BA90-58CFCFBF8E0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7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Creating UML Diagrams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Visio </a:t>
            </a:r>
          </a:p>
          <a:p>
            <a:r>
              <a:rPr lang="en-US" dirty="0" err="1" smtClean="0">
                <a:hlinkClick r:id="rId2"/>
              </a:rPr>
              <a:t>LucidChart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Questions 4-6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skd186475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115980"/>
            <a:ext cx="2667000" cy="247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5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Using your knowledge of how an ATM is used, develop a set of use cases that could serve as a basis for understanding the requirements of an ATM system.  Be sure to include use cases for exceptional cases.    </a:t>
            </a:r>
          </a:p>
          <a:p>
            <a:pPr fontAlgn="ctr"/>
            <a:r>
              <a:rPr lang="en-US" dirty="0" smtClean="0"/>
              <a:t>Write a </a:t>
            </a:r>
            <a:r>
              <a:rPr lang="en-US" dirty="0"/>
              <a:t>set of non-functional requirements for an ATM, making sure to quantify the requirements.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 Prioritization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eed to prioritize the requirements to satisfy limitations</a:t>
            </a:r>
          </a:p>
          <a:p>
            <a:r>
              <a:rPr lang="en-US" dirty="0" smtClean="0"/>
              <a:t>Some criteria:</a:t>
            </a:r>
            <a:endParaRPr lang="en-US" dirty="0"/>
          </a:p>
          <a:p>
            <a:pPr lvl="1"/>
            <a:r>
              <a:rPr lang="en-US" dirty="0"/>
              <a:t>Current user/customer demands or needs</a:t>
            </a:r>
          </a:p>
          <a:p>
            <a:pPr lvl="1"/>
            <a:r>
              <a:rPr lang="en-US" dirty="0"/>
              <a:t>Competition and current market condition</a:t>
            </a:r>
          </a:p>
          <a:p>
            <a:pPr lvl="1"/>
            <a:r>
              <a:rPr lang="en-US" dirty="0"/>
              <a:t>Anticipated future and new customer needs</a:t>
            </a:r>
          </a:p>
          <a:p>
            <a:pPr lvl="1"/>
            <a:r>
              <a:rPr lang="en-US" dirty="0"/>
              <a:t>Sales advantages</a:t>
            </a:r>
          </a:p>
          <a:p>
            <a:pPr lvl="1"/>
            <a:r>
              <a:rPr lang="en-US" dirty="0"/>
              <a:t>Existing critical problems in current product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8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457200"/>
            <a:ext cx="7521575" cy="69532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latin typeface="Arial" charset="0"/>
              </a:rPr>
              <a:t>A Simple Requirements Prioritization </a:t>
            </a:r>
            <a:r>
              <a:rPr lang="en-US" sz="2800" b="1" dirty="0" smtClean="0">
                <a:latin typeface="Arial" charset="0"/>
              </a:rPr>
              <a:t>List</a:t>
            </a:r>
            <a:endParaRPr lang="en-US" sz="2800" b="1" dirty="0"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8201" y="1357311"/>
            <a:ext cx="7543800" cy="4267200"/>
            <a:chOff x="609600" y="914400"/>
            <a:chExt cx="7543800" cy="4267200"/>
          </a:xfrm>
        </p:grpSpPr>
        <p:sp>
          <p:nvSpPr>
            <p:cNvPr id="16387" name="Line 3"/>
            <p:cNvSpPr>
              <a:spLocks noChangeShapeType="1"/>
            </p:cNvSpPr>
            <p:nvPr/>
          </p:nvSpPr>
          <p:spPr bwMode="auto">
            <a:xfrm>
              <a:off x="609600" y="914400"/>
              <a:ext cx="7543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609600" y="1447800"/>
              <a:ext cx="7543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609600" y="914400"/>
              <a:ext cx="0" cy="426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1524000" y="914400"/>
              <a:ext cx="0" cy="426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3124200" y="914400"/>
              <a:ext cx="0" cy="426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4724400" y="914400"/>
              <a:ext cx="0" cy="426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6629400" y="914400"/>
              <a:ext cx="0" cy="426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8153400" y="914400"/>
              <a:ext cx="0" cy="426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609600" y="2895600"/>
              <a:ext cx="7543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609600" y="4038600"/>
              <a:ext cx="7543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685800" y="1066800"/>
              <a:ext cx="793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Req. #</a:t>
              </a:r>
            </a:p>
          </p:txBody>
        </p:sp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1676400" y="914400"/>
              <a:ext cx="12795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Brief Req.</a:t>
              </a:r>
            </a:p>
            <a:p>
              <a:pPr eaLnBrk="1" hangingPunct="1"/>
              <a:r>
                <a:rPr lang="en-US" sz="1600"/>
                <a:t>description</a:t>
              </a:r>
            </a:p>
          </p:txBody>
        </p:sp>
        <p:sp>
          <p:nvSpPr>
            <p:cNvPr id="16399" name="Text Box 15"/>
            <p:cNvSpPr txBox="1">
              <a:spLocks noChangeArrowheads="1"/>
            </p:cNvSpPr>
            <p:nvPr/>
          </p:nvSpPr>
          <p:spPr bwMode="auto">
            <a:xfrm>
              <a:off x="3200400" y="990600"/>
              <a:ext cx="1346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Req. source</a:t>
              </a:r>
            </a:p>
          </p:txBody>
        </p:sp>
        <p:sp>
          <p:nvSpPr>
            <p:cNvPr id="16400" name="Text Box 16"/>
            <p:cNvSpPr txBox="1">
              <a:spLocks noChangeArrowheads="1"/>
            </p:cNvSpPr>
            <p:nvPr/>
          </p:nvSpPr>
          <p:spPr bwMode="auto">
            <a:xfrm>
              <a:off x="4953000" y="990600"/>
              <a:ext cx="13827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Req. priority</a:t>
              </a:r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6705600" y="990600"/>
              <a:ext cx="1301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Req. Status</a:t>
              </a:r>
            </a:p>
          </p:txBody>
        </p:sp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685800" y="18288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# 1</a:t>
              </a:r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auto">
            <a:xfrm>
              <a:off x="1676400" y="1600200"/>
              <a:ext cx="1336675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One page </a:t>
              </a:r>
            </a:p>
            <a:p>
              <a:pPr eaLnBrk="1" hangingPunct="1"/>
              <a:r>
                <a:rPr lang="en-US" sz="1600"/>
                <a:t>query must </a:t>
              </a:r>
            </a:p>
            <a:p>
              <a:pPr eaLnBrk="1" hangingPunct="1"/>
              <a:r>
                <a:rPr lang="en-US" sz="1600"/>
                <a:t>respond in </a:t>
              </a:r>
            </a:p>
            <a:p>
              <a:pPr eaLnBrk="1" hangingPunct="1"/>
              <a:r>
                <a:rPr lang="en-US" sz="1600"/>
                <a:t>less than </a:t>
              </a:r>
            </a:p>
            <a:p>
              <a:pPr eaLnBrk="1" hangingPunct="1"/>
              <a:r>
                <a:rPr lang="en-US" sz="1600"/>
                <a:t>1 second</a:t>
              </a:r>
            </a:p>
          </p:txBody>
        </p:sp>
        <p:sp>
          <p:nvSpPr>
            <p:cNvPr id="16404" name="Text Box 20"/>
            <p:cNvSpPr txBox="1">
              <a:spLocks noChangeArrowheads="1"/>
            </p:cNvSpPr>
            <p:nvPr/>
          </p:nvSpPr>
          <p:spPr bwMode="auto">
            <a:xfrm>
              <a:off x="3200400" y="1600200"/>
              <a:ext cx="1144588" cy="1069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A Major </a:t>
              </a:r>
            </a:p>
            <a:p>
              <a:pPr eaLnBrk="1" hangingPunct="1"/>
              <a:r>
                <a:rPr lang="en-US" sz="1600"/>
                <a:t>account</a:t>
              </a:r>
            </a:p>
            <a:p>
              <a:pPr eaLnBrk="1" hangingPunct="1"/>
              <a:r>
                <a:rPr lang="en-US" sz="1600"/>
                <a:t>Marketing</a:t>
              </a:r>
            </a:p>
            <a:p>
              <a:pPr eaLnBrk="1" hangingPunct="1"/>
              <a:r>
                <a:rPr lang="en-US" sz="1600"/>
                <a:t>Rep.</a:t>
              </a:r>
            </a:p>
          </p:txBody>
        </p:sp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4876800" y="1676400"/>
              <a:ext cx="1074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Priority </a:t>
              </a:r>
              <a:r>
                <a:rPr lang="en-US" sz="1600" dirty="0" smtClean="0"/>
                <a:t>1</a:t>
              </a:r>
              <a:endParaRPr lang="en-US" sz="1600" dirty="0">
                <a:solidFill>
                  <a:srgbClr val="800000"/>
                </a:solidFill>
              </a:endParaRPr>
            </a:p>
          </p:txBody>
        </p:sp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142557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Accepted for</a:t>
              </a:r>
            </a:p>
            <a:p>
              <a:pPr eaLnBrk="1" hangingPunct="1"/>
              <a:r>
                <a:rPr lang="en-US" sz="1600" dirty="0"/>
                <a:t>this release</a:t>
              </a:r>
            </a:p>
          </p:txBody>
        </p:sp>
        <p:sp>
          <p:nvSpPr>
            <p:cNvPr id="16407" name="Text Box 23"/>
            <p:cNvSpPr txBox="1">
              <a:spLocks noChangeArrowheads="1"/>
            </p:cNvSpPr>
            <p:nvPr/>
          </p:nvSpPr>
          <p:spPr bwMode="auto">
            <a:xfrm>
              <a:off x="762000" y="3276600"/>
              <a:ext cx="466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# 2</a:t>
              </a:r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1600200" y="2971800"/>
              <a:ext cx="15875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Help text</a:t>
              </a:r>
            </a:p>
            <a:p>
              <a:pPr eaLnBrk="1" hangingPunct="1"/>
              <a:r>
                <a:rPr lang="en-US" sz="1600"/>
                <a:t>must be</a:t>
              </a:r>
            </a:p>
            <a:p>
              <a:pPr eaLnBrk="1" hangingPunct="1"/>
              <a:r>
                <a:rPr lang="en-US" sz="1600"/>
                <a:t>field sensitive </a:t>
              </a:r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3124200" y="3048000"/>
              <a:ext cx="157162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Large account</a:t>
              </a:r>
            </a:p>
            <a:p>
              <a:pPr eaLnBrk="1" hangingPunct="1"/>
              <a:r>
                <a:rPr lang="en-US" sz="1600"/>
                <a:t>users </a:t>
              </a:r>
            </a:p>
          </p:txBody>
        </p:sp>
        <p:sp>
          <p:nvSpPr>
            <p:cNvPr id="16410" name="Text Box 26"/>
            <p:cNvSpPr txBox="1">
              <a:spLocks noChangeArrowheads="1"/>
            </p:cNvSpPr>
            <p:nvPr/>
          </p:nvSpPr>
          <p:spPr bwMode="auto">
            <a:xfrm>
              <a:off x="4876800" y="3048000"/>
              <a:ext cx="1066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Priority 2</a:t>
              </a:r>
            </a:p>
          </p:txBody>
        </p:sp>
        <p:sp>
          <p:nvSpPr>
            <p:cNvPr id="16411" name="Text Box 27"/>
            <p:cNvSpPr txBox="1">
              <a:spLocks noChangeArrowheads="1"/>
            </p:cNvSpPr>
            <p:nvPr/>
          </p:nvSpPr>
          <p:spPr bwMode="auto">
            <a:xfrm>
              <a:off x="6705600" y="3048000"/>
              <a:ext cx="12319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Postponed</a:t>
              </a:r>
            </a:p>
            <a:p>
              <a:pPr eaLnBrk="1" hangingPunct="1"/>
              <a:r>
                <a:rPr lang="en-US" sz="1600"/>
                <a:t>For next</a:t>
              </a:r>
            </a:p>
            <a:p>
              <a:pPr eaLnBrk="1" hangingPunct="1"/>
              <a:r>
                <a:rPr lang="en-US" sz="1600"/>
                <a:t>release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65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Major Requirements Engineering Activities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Elicitation</a:t>
            </a:r>
          </a:p>
          <a:p>
            <a:r>
              <a:rPr lang="en-US" dirty="0" smtClean="0"/>
              <a:t>Analysis</a:t>
            </a:r>
          </a:p>
          <a:p>
            <a:r>
              <a:rPr lang="en-US" dirty="0" smtClean="0"/>
              <a:t>Specification</a:t>
            </a:r>
          </a:p>
          <a:p>
            <a:r>
              <a:rPr lang="en-US" dirty="0" smtClean="0"/>
              <a:t>Review and Validations</a:t>
            </a:r>
          </a:p>
          <a:p>
            <a:r>
              <a:rPr lang="en-US" dirty="0" smtClean="0"/>
              <a:t>Agreement and Acceptance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0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Prioritization Process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omparing the requirements and placing them in some order relative to each other.</a:t>
            </a:r>
          </a:p>
          <a:p>
            <a:r>
              <a:rPr lang="en-US" dirty="0" smtClean="0"/>
              <a:t>Can be done informally or formally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73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latin typeface="Arial" charset="0"/>
              </a:rPr>
              <a:t>Analytical Hierarchical Process (AHP) example</a:t>
            </a:r>
          </a:p>
        </p:txBody>
      </p:sp>
      <p:graphicFrame>
        <p:nvGraphicFramePr>
          <p:cNvPr id="34885" name="Group 6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69016347"/>
              </p:ext>
            </p:extLst>
          </p:nvPr>
        </p:nvGraphicFramePr>
        <p:xfrm>
          <a:off x="304800" y="1371600"/>
          <a:ext cx="4038600" cy="2073276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3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1/2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857" name="Group 41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80851984"/>
              </p:ext>
            </p:extLst>
          </p:nvPr>
        </p:nvGraphicFramePr>
        <p:xfrm>
          <a:off x="304800" y="3962400"/>
          <a:ext cx="4038600" cy="228600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2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.27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.29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.33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Req 3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.18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.17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89" name="Text Box 70"/>
          <p:cNvSpPr txBox="1">
            <a:spLocks noChangeArrowheads="1"/>
          </p:cNvSpPr>
          <p:nvPr/>
        </p:nvSpPr>
        <p:spPr bwMode="auto">
          <a:xfrm>
            <a:off x="1498599" y="3438943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800000"/>
                </a:solidFill>
              </a:rPr>
              <a:t>1.83</a:t>
            </a:r>
          </a:p>
        </p:txBody>
      </p:sp>
      <p:sp>
        <p:nvSpPr>
          <p:cNvPr id="18490" name="Text Box 71"/>
          <p:cNvSpPr txBox="1">
            <a:spLocks noChangeArrowheads="1"/>
          </p:cNvSpPr>
          <p:nvPr/>
        </p:nvSpPr>
        <p:spPr bwMode="auto">
          <a:xfrm>
            <a:off x="2513014" y="3438943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800000"/>
                </a:solidFill>
              </a:rPr>
              <a:t>3.5</a:t>
            </a:r>
          </a:p>
        </p:txBody>
      </p:sp>
      <p:sp>
        <p:nvSpPr>
          <p:cNvPr id="18491" name="Text Box 72"/>
          <p:cNvSpPr txBox="1">
            <a:spLocks noChangeArrowheads="1"/>
          </p:cNvSpPr>
          <p:nvPr/>
        </p:nvSpPr>
        <p:spPr bwMode="auto">
          <a:xfrm>
            <a:off x="3517900" y="3448886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800000"/>
                </a:solidFill>
              </a:rPr>
              <a:t>6.0</a:t>
            </a:r>
          </a:p>
        </p:txBody>
      </p:sp>
      <p:sp>
        <p:nvSpPr>
          <p:cNvPr id="18492" name="Text Box 73"/>
          <p:cNvSpPr txBox="1">
            <a:spLocks noChangeArrowheads="1"/>
          </p:cNvSpPr>
          <p:nvPr/>
        </p:nvSpPr>
        <p:spPr bwMode="auto">
          <a:xfrm>
            <a:off x="4480455" y="570613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800000"/>
                </a:solidFill>
              </a:rPr>
              <a:t> .49</a:t>
            </a:r>
          </a:p>
        </p:txBody>
      </p:sp>
      <p:sp>
        <p:nvSpPr>
          <p:cNvPr id="18493" name="Text Box 74"/>
          <p:cNvSpPr txBox="1">
            <a:spLocks noChangeArrowheads="1"/>
          </p:cNvSpPr>
          <p:nvPr/>
        </p:nvSpPr>
        <p:spPr bwMode="auto">
          <a:xfrm>
            <a:off x="4480455" y="5139392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800000"/>
                </a:solidFill>
              </a:rPr>
              <a:t> .89</a:t>
            </a:r>
          </a:p>
        </p:txBody>
      </p:sp>
      <p:sp>
        <p:nvSpPr>
          <p:cNvPr id="18494" name="Text Box 75"/>
          <p:cNvSpPr txBox="1">
            <a:spLocks noChangeArrowheads="1"/>
          </p:cNvSpPr>
          <p:nvPr/>
        </p:nvSpPr>
        <p:spPr bwMode="auto">
          <a:xfrm>
            <a:off x="4480455" y="4529792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800000"/>
                </a:solidFill>
              </a:rPr>
              <a:t>1.62</a:t>
            </a:r>
          </a:p>
        </p:txBody>
      </p:sp>
      <p:sp>
        <p:nvSpPr>
          <p:cNvPr id="18495" name="Text Box 76"/>
          <p:cNvSpPr txBox="1">
            <a:spLocks noChangeArrowheads="1"/>
          </p:cNvSpPr>
          <p:nvPr/>
        </p:nvSpPr>
        <p:spPr bwMode="auto">
          <a:xfrm>
            <a:off x="5951539" y="2819400"/>
            <a:ext cx="3040062" cy="193899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 dirty="0">
                <a:solidFill>
                  <a:schemeClr val="bg1"/>
                </a:solidFill>
              </a:rPr>
              <a:t>Requirements Prioritization</a:t>
            </a:r>
          </a:p>
          <a:p>
            <a:pPr eaLnBrk="1" hangingPunct="1"/>
            <a:endParaRPr lang="en-US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Req. </a:t>
            </a:r>
            <a:r>
              <a:rPr lang="en-US" sz="2000" dirty="0">
                <a:solidFill>
                  <a:schemeClr val="bg1"/>
                </a:solidFill>
              </a:rPr>
              <a:t>1 = 1.62 / 3 =  54%</a:t>
            </a:r>
          </a:p>
          <a:p>
            <a:pPr eaLnBrk="1" hangingPunct="1"/>
            <a:r>
              <a:rPr lang="en-US" sz="2000" dirty="0" smtClean="0">
                <a:solidFill>
                  <a:schemeClr val="bg1"/>
                </a:solidFill>
              </a:rPr>
              <a:t>Req. </a:t>
            </a:r>
            <a:r>
              <a:rPr lang="en-US" sz="2000" dirty="0">
                <a:solidFill>
                  <a:schemeClr val="bg1"/>
                </a:solidFill>
              </a:rPr>
              <a:t>2 =   .89 / 3 =  30%</a:t>
            </a:r>
          </a:p>
          <a:p>
            <a:pPr eaLnBrk="1" hangingPunct="1"/>
            <a:r>
              <a:rPr lang="en-US" sz="2000" dirty="0" smtClean="0">
                <a:solidFill>
                  <a:srgbClr val="FFFFFF"/>
                </a:solidFill>
              </a:rPr>
              <a:t>Req. </a:t>
            </a:r>
            <a:r>
              <a:rPr lang="en-US" sz="2000" dirty="0">
                <a:solidFill>
                  <a:srgbClr val="FFFFFF"/>
                </a:solidFill>
              </a:rPr>
              <a:t>3 =   .49 / 3 =  16%</a:t>
            </a:r>
          </a:p>
        </p:txBody>
      </p:sp>
      <p:sp>
        <p:nvSpPr>
          <p:cNvPr id="18496" name="Line 77"/>
          <p:cNvSpPr>
            <a:spLocks noChangeShapeType="1"/>
          </p:cNvSpPr>
          <p:nvPr/>
        </p:nvSpPr>
        <p:spPr bwMode="auto">
          <a:xfrm>
            <a:off x="1295400" y="3581400"/>
            <a:ext cx="0" cy="266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7" name="Line 78"/>
          <p:cNvSpPr>
            <a:spLocks noChangeShapeType="1"/>
          </p:cNvSpPr>
          <p:nvPr/>
        </p:nvSpPr>
        <p:spPr bwMode="auto">
          <a:xfrm flipV="1">
            <a:off x="5395385" y="4813488"/>
            <a:ext cx="668867" cy="65180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9" grpId="0"/>
      <p:bldP spid="18490" grpId="0"/>
      <p:bldP spid="18491" grpId="0"/>
      <p:bldP spid="18492" grpId="0"/>
      <p:bldP spid="18493" grpId="0"/>
      <p:bldP spid="18494" grpId="0"/>
      <p:bldP spid="18495" grpId="0" animBg="1"/>
      <p:bldP spid="18496" grpId="0" animBg="1"/>
      <p:bldP spid="1849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52718"/>
            <a:ext cx="6671734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Requirements </a:t>
            </a:r>
            <a:r>
              <a:rPr lang="en-US" dirty="0"/>
              <a:t>d</a:t>
            </a:r>
            <a:r>
              <a:rPr lang="en-US" dirty="0" smtClean="0"/>
              <a:t>efinition, prototyping and </a:t>
            </a:r>
            <a:r>
              <a:rPr lang="en-US" dirty="0"/>
              <a:t>r</a:t>
            </a:r>
            <a:r>
              <a:rPr lang="en-US" dirty="0" smtClean="0"/>
              <a:t>eview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ay need more detail</a:t>
            </a:r>
          </a:p>
          <a:p>
            <a:r>
              <a:rPr lang="en-US" dirty="0" smtClean="0"/>
              <a:t>Following activities are performed</a:t>
            </a:r>
          </a:p>
          <a:p>
            <a:pPr lvl="1"/>
            <a:r>
              <a:rPr lang="en-US" dirty="0" smtClean="0"/>
              <a:t>Requirements definition</a:t>
            </a:r>
          </a:p>
          <a:p>
            <a:pPr lvl="1"/>
            <a:r>
              <a:rPr lang="en-US" dirty="0" smtClean="0"/>
              <a:t>Requirements prototyping</a:t>
            </a:r>
          </a:p>
          <a:p>
            <a:pPr lvl="1"/>
            <a:r>
              <a:rPr lang="en-US" dirty="0" smtClean="0"/>
              <a:t>Requirements reviewing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8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ay be written in different forms:</a:t>
            </a:r>
          </a:p>
          <a:p>
            <a:pPr lvl="1"/>
            <a:r>
              <a:rPr lang="en-US" dirty="0" smtClean="0"/>
              <a:t>Simple Input/Process/Output (I-P-0) descriptions </a:t>
            </a:r>
          </a:p>
          <a:p>
            <a:pPr lvl="1"/>
            <a:r>
              <a:rPr lang="en-US" dirty="0" smtClean="0"/>
              <a:t>Dataflow diagrams (DFD)</a:t>
            </a:r>
          </a:p>
          <a:p>
            <a:pPr lvl="1"/>
            <a:r>
              <a:rPr lang="en-US" dirty="0" smtClean="0"/>
              <a:t>Entity Relations diagram (ERD)</a:t>
            </a:r>
          </a:p>
          <a:p>
            <a:pPr lvl="1"/>
            <a:r>
              <a:rPr lang="en-US" dirty="0" smtClean="0"/>
              <a:t>Use Case Diagram (UML)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779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Requirement Definition  Using Input-Process-Output Diagram Form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93468"/>
              </p:ext>
            </p:extLst>
          </p:nvPr>
        </p:nvGraphicFramePr>
        <p:xfrm>
          <a:off x="270931" y="2617893"/>
          <a:ext cx="8415870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76536"/>
                <a:gridCol w="2157914"/>
                <a:gridCol w="1942123"/>
                <a:gridCol w="263929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 Number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#12 Customer Order Entry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Items by type and quantity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Submit 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 the items and respective quantities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dirty="0" smtClean="0"/>
                        <a:t>Display acceptance</a:t>
                      </a:r>
                      <a:r>
                        <a:rPr lang="en-US" baseline="0" dirty="0" smtClean="0"/>
                        <a:t> message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baseline="0" dirty="0" smtClean="0"/>
                        <a:t>Ask for confirmation message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43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Input-Process-Output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5" y="1943100"/>
            <a:ext cx="6172200" cy="38290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7874000" cy="8802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Syntax of Data Flow Diagram (DFD)</a:t>
            </a:r>
            <a:endParaRPr lang="en-US" sz="2800" dirty="0"/>
          </a:p>
        </p:txBody>
      </p:sp>
      <p:sp>
        <p:nvSpPr>
          <p:cNvPr id="22538" name="Text Box 13"/>
          <p:cNvSpPr txBox="1">
            <a:spLocks noChangeArrowheads="1"/>
          </p:cNvSpPr>
          <p:nvPr/>
        </p:nvSpPr>
        <p:spPr bwMode="auto">
          <a:xfrm>
            <a:off x="1219200" y="1752600"/>
            <a:ext cx="1628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u="sng"/>
              <a:t>symbols</a:t>
            </a:r>
          </a:p>
        </p:txBody>
      </p:sp>
      <p:sp>
        <p:nvSpPr>
          <p:cNvPr id="22539" name="Text Box 14"/>
          <p:cNvSpPr txBox="1">
            <a:spLocks noChangeArrowheads="1"/>
          </p:cNvSpPr>
          <p:nvPr/>
        </p:nvSpPr>
        <p:spPr bwMode="auto">
          <a:xfrm>
            <a:off x="4191000" y="1803400"/>
            <a:ext cx="1927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u="sng" dirty="0"/>
              <a:t>semantics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95400" y="2514600"/>
            <a:ext cx="6632575" cy="762000"/>
            <a:chOff x="2286000" y="1981200"/>
            <a:chExt cx="6632575" cy="762000"/>
          </a:xfrm>
        </p:grpSpPr>
        <p:sp>
          <p:nvSpPr>
            <p:cNvPr id="22531" name="Rectangle 6"/>
            <p:cNvSpPr>
              <a:spLocks noChangeArrowheads="1"/>
            </p:cNvSpPr>
            <p:nvPr/>
          </p:nvSpPr>
          <p:spPr bwMode="auto">
            <a:xfrm>
              <a:off x="2286000" y="1981200"/>
              <a:ext cx="1447800" cy="762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/>
                <a:t>Customer</a:t>
              </a:r>
            </a:p>
          </p:txBody>
        </p:sp>
        <p:sp>
          <p:nvSpPr>
            <p:cNvPr id="22540" name="Text Box 15"/>
            <p:cNvSpPr txBox="1">
              <a:spLocks noChangeArrowheads="1"/>
            </p:cNvSpPr>
            <p:nvPr/>
          </p:nvSpPr>
          <p:spPr bwMode="auto">
            <a:xfrm>
              <a:off x="5181600" y="2133600"/>
              <a:ext cx="37369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000000"/>
                  </a:solidFill>
                </a:rPr>
                <a:t>source or destination of data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19200" y="3657600"/>
            <a:ext cx="5830888" cy="911225"/>
            <a:chOff x="2209800" y="3124200"/>
            <a:chExt cx="5830888" cy="911225"/>
          </a:xfrm>
        </p:grpSpPr>
        <p:sp>
          <p:nvSpPr>
            <p:cNvPr id="22532" name="AutoShape 7"/>
            <p:cNvSpPr>
              <a:spLocks noChangeArrowheads="1"/>
            </p:cNvSpPr>
            <p:nvPr/>
          </p:nvSpPr>
          <p:spPr bwMode="auto">
            <a:xfrm>
              <a:off x="2209800" y="3124200"/>
              <a:ext cx="1978025" cy="911225"/>
            </a:xfrm>
            <a:prstGeom prst="roundRect">
              <a:avLst>
                <a:gd name="adj" fmla="val 16616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sz="2000">
                  <a:latin typeface="Times New Roman" charset="0"/>
                </a:rPr>
                <a:t>Process XXX</a:t>
              </a:r>
            </a:p>
          </p:txBody>
        </p:sp>
        <p:sp>
          <p:nvSpPr>
            <p:cNvPr id="22541" name="Text Box 16"/>
            <p:cNvSpPr txBox="1">
              <a:spLocks noChangeArrowheads="1"/>
            </p:cNvSpPr>
            <p:nvPr/>
          </p:nvSpPr>
          <p:spPr bwMode="auto">
            <a:xfrm>
              <a:off x="5486400" y="3276600"/>
              <a:ext cx="25542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000000"/>
                  </a:solidFill>
                </a:rPr>
                <a:t>process or function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19200" y="4876800"/>
            <a:ext cx="5281290" cy="703263"/>
            <a:chOff x="2209800" y="4343400"/>
            <a:chExt cx="5281290" cy="703263"/>
          </a:xfrm>
        </p:grpSpPr>
        <p:sp>
          <p:nvSpPr>
            <p:cNvPr id="22533" name="Rectangle 8"/>
            <p:cNvSpPr>
              <a:spLocks noChangeArrowheads="1"/>
            </p:cNvSpPr>
            <p:nvPr/>
          </p:nvSpPr>
          <p:spPr bwMode="auto">
            <a:xfrm>
              <a:off x="2209800" y="4648200"/>
              <a:ext cx="1697038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 New Roman" charset="0"/>
                </a:rPr>
                <a:t>Ordered Data</a:t>
              </a:r>
            </a:p>
          </p:txBody>
        </p:sp>
        <p:sp>
          <p:nvSpPr>
            <p:cNvPr id="22534" name="Line 9"/>
            <p:cNvSpPr>
              <a:spLocks noChangeShapeType="1"/>
            </p:cNvSpPr>
            <p:nvPr/>
          </p:nvSpPr>
          <p:spPr bwMode="auto">
            <a:xfrm>
              <a:off x="2227263" y="5046663"/>
              <a:ext cx="18954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10"/>
            <p:cNvSpPr>
              <a:spLocks noChangeShapeType="1"/>
            </p:cNvSpPr>
            <p:nvPr/>
          </p:nvSpPr>
          <p:spPr bwMode="auto">
            <a:xfrm>
              <a:off x="2227263" y="4513263"/>
              <a:ext cx="18954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Line 11"/>
            <p:cNvSpPr>
              <a:spLocks noChangeShapeType="1"/>
            </p:cNvSpPr>
            <p:nvPr/>
          </p:nvSpPr>
          <p:spPr bwMode="auto">
            <a:xfrm>
              <a:off x="2227263" y="4513263"/>
              <a:ext cx="0" cy="533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Text Box 17"/>
            <p:cNvSpPr txBox="1">
              <a:spLocks noChangeArrowheads="1"/>
            </p:cNvSpPr>
            <p:nvPr/>
          </p:nvSpPr>
          <p:spPr bwMode="auto">
            <a:xfrm>
              <a:off x="5638800" y="4343400"/>
              <a:ext cx="18522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000000"/>
                  </a:solidFill>
                </a:rPr>
                <a:t>data store/file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434458" y="5889685"/>
            <a:ext cx="5038460" cy="400110"/>
            <a:chOff x="2209800" y="5492688"/>
            <a:chExt cx="5038460" cy="400110"/>
          </a:xfrm>
        </p:grpSpPr>
        <p:sp>
          <p:nvSpPr>
            <p:cNvPr id="22537" name="Line 12"/>
            <p:cNvSpPr>
              <a:spLocks noChangeShapeType="1"/>
            </p:cNvSpPr>
            <p:nvPr/>
          </p:nvSpPr>
          <p:spPr bwMode="auto">
            <a:xfrm>
              <a:off x="2209800" y="5787965"/>
              <a:ext cx="17430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Text Box 18"/>
            <p:cNvSpPr txBox="1">
              <a:spLocks noChangeArrowheads="1"/>
            </p:cNvSpPr>
            <p:nvPr/>
          </p:nvSpPr>
          <p:spPr bwMode="auto">
            <a:xfrm>
              <a:off x="5638800" y="5492688"/>
              <a:ext cx="16094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000000"/>
                  </a:solidFill>
                </a:rPr>
                <a:t>flow of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9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152718"/>
            <a:ext cx="7978775" cy="10664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Requirements Definition using  DFD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332579" y="2057400"/>
            <a:ext cx="8228013" cy="4038600"/>
            <a:chOff x="304800" y="2057400"/>
            <a:chExt cx="8228013" cy="4038600"/>
          </a:xfrm>
        </p:grpSpPr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>
              <a:off x="1800225" y="3886200"/>
              <a:ext cx="17430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947863" y="3502025"/>
              <a:ext cx="8794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latin typeface="Times New Roman" charset="0"/>
                </a:rPr>
                <a:t>Orders</a:t>
              </a:r>
            </a:p>
          </p:txBody>
        </p:sp>
        <p:sp>
          <p:nvSpPr>
            <p:cNvPr id="23559" name="AutoShape 7"/>
            <p:cNvSpPr>
              <a:spLocks noChangeArrowheads="1"/>
            </p:cNvSpPr>
            <p:nvPr/>
          </p:nvSpPr>
          <p:spPr bwMode="auto">
            <a:xfrm>
              <a:off x="3582988" y="3430588"/>
              <a:ext cx="1978025" cy="911225"/>
            </a:xfrm>
            <a:prstGeom prst="roundRect">
              <a:avLst>
                <a:gd name="adj" fmla="val 16616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sz="2000">
                  <a:latin typeface="Times New Roman" charset="0"/>
                </a:rPr>
                <a:t>Order Processing</a:t>
              </a:r>
            </a:p>
          </p:txBody>
        </p:sp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3581400" y="5562600"/>
              <a:ext cx="21844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 New Roman" charset="0"/>
                </a:rPr>
                <a:t>Customer Info DB</a:t>
              </a:r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 flipV="1">
              <a:off x="4419600" y="4310063"/>
              <a:ext cx="0" cy="12525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Rectangle 10"/>
            <p:cNvSpPr>
              <a:spLocks noChangeArrowheads="1"/>
            </p:cNvSpPr>
            <p:nvPr/>
          </p:nvSpPr>
          <p:spPr bwMode="auto">
            <a:xfrm>
              <a:off x="4419600" y="4572000"/>
              <a:ext cx="188912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 dirty="0">
                  <a:latin typeface="Times New Roman" charset="0"/>
                </a:rPr>
                <a:t>Customer credit, </a:t>
              </a:r>
            </a:p>
            <a:p>
              <a:pPr eaLnBrk="0" hangingPunct="0"/>
              <a:r>
                <a:rPr lang="en-US" sz="1800" dirty="0">
                  <a:latin typeface="Times New Roman" charset="0"/>
                </a:rPr>
                <a:t>address, etc.</a:t>
              </a:r>
            </a:p>
          </p:txBody>
        </p:sp>
        <p:sp>
          <p:nvSpPr>
            <p:cNvPr id="23563" name="Line 11"/>
            <p:cNvSpPr>
              <a:spLocks noChangeShapeType="1"/>
            </p:cNvSpPr>
            <p:nvPr/>
          </p:nvSpPr>
          <p:spPr bwMode="auto">
            <a:xfrm>
              <a:off x="3629025" y="2057400"/>
              <a:ext cx="18954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>
              <a:off x="3657600" y="2057400"/>
              <a:ext cx="0" cy="4476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Rectangle 13"/>
            <p:cNvSpPr>
              <a:spLocks noChangeArrowheads="1"/>
            </p:cNvSpPr>
            <p:nvPr/>
          </p:nvSpPr>
          <p:spPr bwMode="auto">
            <a:xfrm>
              <a:off x="3657600" y="2057400"/>
              <a:ext cx="2157413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 New Roman" charset="0"/>
                </a:rPr>
                <a:t>Inventory Info.</a:t>
              </a:r>
            </a:p>
          </p:txBody>
        </p:sp>
        <p:sp>
          <p:nvSpPr>
            <p:cNvPr id="23566" name="AutoShape 14"/>
            <p:cNvSpPr>
              <a:spLocks noChangeArrowheads="1"/>
            </p:cNvSpPr>
            <p:nvPr/>
          </p:nvSpPr>
          <p:spPr bwMode="auto">
            <a:xfrm>
              <a:off x="6554788" y="3430588"/>
              <a:ext cx="1978025" cy="911225"/>
            </a:xfrm>
            <a:prstGeom prst="roundRect">
              <a:avLst>
                <a:gd name="adj" fmla="val 16616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sz="2000">
                  <a:latin typeface="Times New Roman" charset="0"/>
                </a:rPr>
                <a:t>Packaging</a:t>
              </a: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 flipH="1">
              <a:off x="1724025" y="4114800"/>
              <a:ext cx="1857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1871663" y="4187825"/>
              <a:ext cx="8921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latin typeface="Times New Roman" charset="0"/>
                </a:rPr>
                <a:t>Invoice</a:t>
              </a:r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4114800" y="2514600"/>
              <a:ext cx="0" cy="8763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Rectangle 18"/>
            <p:cNvSpPr>
              <a:spLocks noChangeArrowheads="1"/>
            </p:cNvSpPr>
            <p:nvPr/>
          </p:nvSpPr>
          <p:spPr bwMode="auto">
            <a:xfrm>
              <a:off x="4081463" y="2587625"/>
              <a:ext cx="1558925" cy="668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latin typeface="Times New Roman" charset="0"/>
                </a:rPr>
                <a:t>Product</a:t>
              </a:r>
              <a:r>
                <a:rPr lang="en-US" sz="2000">
                  <a:latin typeface="Times New Roman" charset="0"/>
                </a:rPr>
                <a:t> </a:t>
              </a:r>
              <a:r>
                <a:rPr lang="en-US" sz="1800">
                  <a:latin typeface="Times New Roman" charset="0"/>
                </a:rPr>
                <a:t>avail.</a:t>
              </a:r>
            </a:p>
            <a:p>
              <a:pPr eaLnBrk="0" hangingPunct="0"/>
              <a:r>
                <a:rPr lang="en-US" sz="1800">
                  <a:latin typeface="Times New Roman" charset="0"/>
                </a:rPr>
                <a:t>Info.</a:t>
              </a:r>
            </a:p>
          </p:txBody>
        </p:sp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>
              <a:off x="6535738" y="2192338"/>
              <a:ext cx="167005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>
                  <a:latin typeface="Times New Roman" charset="0"/>
                </a:rPr>
                <a:t>Package Data</a:t>
              </a:r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>
              <a:off x="5610225" y="3962400"/>
              <a:ext cx="942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7239000" y="2590800"/>
              <a:ext cx="0" cy="800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7239000" y="2743200"/>
              <a:ext cx="11969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latin typeface="Times New Roman" charset="0"/>
                </a:rPr>
                <a:t>Packaging</a:t>
              </a:r>
            </a:p>
            <a:p>
              <a:pPr eaLnBrk="0" hangingPunct="0"/>
              <a:r>
                <a:rPr lang="en-US" sz="1800">
                  <a:latin typeface="Times New Roman" charset="0"/>
                </a:rPr>
                <a:t>details</a:t>
              </a:r>
            </a:p>
          </p:txBody>
        </p:sp>
        <p:sp>
          <p:nvSpPr>
            <p:cNvPr id="23575" name="Rectangle 23"/>
            <p:cNvSpPr>
              <a:spLocks noChangeArrowheads="1"/>
            </p:cNvSpPr>
            <p:nvPr/>
          </p:nvSpPr>
          <p:spPr bwMode="auto">
            <a:xfrm>
              <a:off x="5468938" y="3335338"/>
              <a:ext cx="10572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latin typeface="Times New Roman" charset="0"/>
                </a:rPr>
                <a:t>Shipping</a:t>
              </a:r>
            </a:p>
            <a:p>
              <a:pPr eaLnBrk="0" hangingPunct="0"/>
              <a:r>
                <a:rPr lang="en-US" sz="1800">
                  <a:latin typeface="Times New Roman" charset="0"/>
                </a:rPr>
                <a:t>Instruct.</a:t>
              </a:r>
            </a:p>
          </p:txBody>
        </p:sp>
        <p:sp>
          <p:nvSpPr>
            <p:cNvPr id="23576" name="Rectangle 24"/>
            <p:cNvSpPr>
              <a:spLocks noChangeArrowheads="1"/>
            </p:cNvSpPr>
            <p:nvPr/>
          </p:nvSpPr>
          <p:spPr bwMode="auto">
            <a:xfrm>
              <a:off x="304800" y="3657600"/>
              <a:ext cx="1447800" cy="762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Customer</a:t>
              </a:r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>
              <a:off x="6553200" y="2590800"/>
              <a:ext cx="18954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>
              <a:off x="3657600" y="5562600"/>
              <a:ext cx="2057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>
              <a:off x="3657600" y="6096000"/>
              <a:ext cx="2057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6553200" y="2057400"/>
              <a:ext cx="18954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>
              <a:off x="3657600" y="2514600"/>
              <a:ext cx="18954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Line 30"/>
            <p:cNvSpPr>
              <a:spLocks noChangeShapeType="1"/>
            </p:cNvSpPr>
            <p:nvPr/>
          </p:nvSpPr>
          <p:spPr bwMode="auto">
            <a:xfrm>
              <a:off x="6553200" y="20574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>
              <a:off x="3657600" y="55626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84" name="TextBox 31"/>
          <p:cNvSpPr txBox="1">
            <a:spLocks noChangeArrowheads="1"/>
          </p:cNvSpPr>
          <p:nvPr/>
        </p:nvSpPr>
        <p:spPr bwMode="auto">
          <a:xfrm>
            <a:off x="396080" y="1868677"/>
            <a:ext cx="263842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Captures 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functionality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, business flow, data</a:t>
            </a:r>
          </a:p>
        </p:txBody>
      </p:sp>
    </p:spTree>
    <p:extLst>
      <p:ext uri="{BB962C8B-B14F-4D97-AF65-F5344CB8AC3E}">
        <p14:creationId xmlns:p14="http://schemas.microsoft.com/office/powerpoint/2010/main" val="17057799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846263"/>
            <a:ext cx="5596964" cy="432492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7145338" cy="137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Entity- Relation-Diagram (ERD)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09759" y="1935705"/>
            <a:ext cx="6788029" cy="1189540"/>
            <a:chOff x="1082675" y="1862667"/>
            <a:chExt cx="6788029" cy="1189540"/>
          </a:xfrm>
        </p:grpSpPr>
        <p:grpSp>
          <p:nvGrpSpPr>
            <p:cNvPr id="2" name="Group 1"/>
            <p:cNvGrpSpPr/>
            <p:nvPr/>
          </p:nvGrpSpPr>
          <p:grpSpPr>
            <a:xfrm>
              <a:off x="1082675" y="1862667"/>
              <a:ext cx="6477000" cy="667808"/>
              <a:chOff x="1082675" y="1862667"/>
              <a:chExt cx="6477000" cy="667808"/>
            </a:xfrm>
          </p:grpSpPr>
          <p:sp>
            <p:nvSpPr>
              <p:cNvPr id="24579" name="Rectangle 3"/>
              <p:cNvSpPr>
                <a:spLocks noChangeArrowheads="1"/>
              </p:cNvSpPr>
              <p:nvPr/>
            </p:nvSpPr>
            <p:spPr bwMode="auto">
              <a:xfrm>
                <a:off x="1082675" y="1920875"/>
                <a:ext cx="1524000" cy="609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order</a:t>
                </a:r>
              </a:p>
            </p:txBody>
          </p:sp>
          <p:sp>
            <p:nvSpPr>
              <p:cNvPr id="24580" name="Rectangle 4"/>
              <p:cNvSpPr>
                <a:spLocks noChangeArrowheads="1"/>
              </p:cNvSpPr>
              <p:nvPr/>
            </p:nvSpPr>
            <p:spPr bwMode="auto">
              <a:xfrm>
                <a:off x="6035675" y="1920875"/>
                <a:ext cx="1524000" cy="6096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items</a:t>
                </a:r>
              </a:p>
            </p:txBody>
          </p:sp>
          <p:sp>
            <p:nvSpPr>
              <p:cNvPr id="24581" name="Line 5"/>
              <p:cNvSpPr>
                <a:spLocks noChangeShapeType="1"/>
              </p:cNvSpPr>
              <p:nvPr/>
            </p:nvSpPr>
            <p:spPr bwMode="auto">
              <a:xfrm>
                <a:off x="2606675" y="2225675"/>
                <a:ext cx="3429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2" name="Text Box 6"/>
              <p:cNvSpPr txBox="1">
                <a:spLocks noChangeArrowheads="1"/>
              </p:cNvSpPr>
              <p:nvPr/>
            </p:nvSpPr>
            <p:spPr bwMode="auto">
              <a:xfrm>
                <a:off x="3733800" y="1905000"/>
                <a:ext cx="10080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/>
                  <a:t>includes</a:t>
                </a:r>
              </a:p>
            </p:txBody>
          </p:sp>
          <p:sp>
            <p:nvSpPr>
              <p:cNvPr id="24583" name="Line 7"/>
              <p:cNvSpPr>
                <a:spLocks noChangeShapeType="1"/>
              </p:cNvSpPr>
              <p:nvPr/>
            </p:nvSpPr>
            <p:spPr bwMode="auto">
              <a:xfrm flipV="1">
                <a:off x="5807075" y="2073275"/>
                <a:ext cx="228600" cy="152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4" name="Line 8"/>
              <p:cNvSpPr>
                <a:spLocks noChangeShapeType="1"/>
              </p:cNvSpPr>
              <p:nvPr/>
            </p:nvSpPr>
            <p:spPr bwMode="auto">
              <a:xfrm>
                <a:off x="5807075" y="2225675"/>
                <a:ext cx="228600" cy="152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5" name="Text Box 9"/>
              <p:cNvSpPr txBox="1">
                <a:spLocks noChangeArrowheads="1"/>
              </p:cNvSpPr>
              <p:nvPr/>
            </p:nvSpPr>
            <p:spPr bwMode="auto">
              <a:xfrm>
                <a:off x="2682875" y="1862667"/>
                <a:ext cx="2968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/>
                  <a:t>1</a:t>
                </a:r>
              </a:p>
            </p:txBody>
          </p:sp>
          <p:sp>
            <p:nvSpPr>
              <p:cNvPr id="24586" name="Text Box 10"/>
              <p:cNvSpPr txBox="1">
                <a:spLocks noChangeArrowheads="1"/>
              </p:cNvSpPr>
              <p:nvPr/>
            </p:nvSpPr>
            <p:spPr bwMode="auto">
              <a:xfrm>
                <a:off x="5441950" y="1879600"/>
                <a:ext cx="36512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/>
                  <a:t>m</a:t>
                </a:r>
              </a:p>
            </p:txBody>
          </p:sp>
        </p:grp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1158875" y="2682875"/>
              <a:ext cx="67118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 dirty="0">
                  <a:solidFill>
                    <a:srgbClr val="000000"/>
                  </a:solidFill>
                </a:rPr>
                <a:t>Cardinality</a:t>
              </a:r>
              <a:r>
                <a:rPr lang="en-US" sz="1800" dirty="0">
                  <a:solidFill>
                    <a:srgbClr val="0000CC"/>
                  </a:solidFill>
                </a:rPr>
                <a:t>:</a:t>
              </a:r>
              <a:r>
                <a:rPr lang="en-US" sz="1800" dirty="0"/>
                <a:t> specifies the </a:t>
              </a:r>
              <a:r>
                <a:rPr lang="en-US" sz="1800" u="sng" dirty="0"/>
                <a:t>number of occurrences</a:t>
              </a:r>
              <a:r>
                <a:rPr lang="en-US" sz="1800" dirty="0"/>
                <a:t> of entities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25538" y="3947318"/>
            <a:ext cx="6572250" cy="1281113"/>
            <a:chOff x="1158875" y="4206875"/>
            <a:chExt cx="6572250" cy="1281113"/>
          </a:xfrm>
        </p:grpSpPr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1158875" y="4283075"/>
              <a:ext cx="15240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customer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111875" y="4206875"/>
              <a:ext cx="15240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order</a:t>
              </a:r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>
              <a:off x="2682875" y="4587875"/>
              <a:ext cx="3429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>
              <a:off x="2987675" y="4359275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Oval 16"/>
            <p:cNvSpPr>
              <a:spLocks noChangeArrowheads="1"/>
            </p:cNvSpPr>
            <p:nvPr/>
          </p:nvSpPr>
          <p:spPr bwMode="auto">
            <a:xfrm>
              <a:off x="5502275" y="4435475"/>
              <a:ext cx="381000" cy="3048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1235075" y="5121275"/>
              <a:ext cx="6496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1" dirty="0">
                  <a:solidFill>
                    <a:srgbClr val="000000"/>
                  </a:solidFill>
                </a:rPr>
                <a:t>Modality</a:t>
              </a:r>
              <a:r>
                <a:rPr lang="en-US" sz="1800" dirty="0">
                  <a:solidFill>
                    <a:srgbClr val="0000CC"/>
                  </a:solidFill>
                </a:rPr>
                <a:t>:</a:t>
              </a:r>
              <a:r>
                <a:rPr lang="en-US" sz="1800" dirty="0"/>
                <a:t> specifies the </a:t>
              </a:r>
              <a:r>
                <a:rPr lang="en-US" sz="1800" u="sng" dirty="0"/>
                <a:t>necessities of relationship</a:t>
              </a:r>
              <a:r>
                <a:rPr lang="en-US" sz="1800" dirty="0"/>
                <a:t> to exist </a:t>
              </a:r>
            </a:p>
          </p:txBody>
        </p:sp>
      </p:grpSp>
      <p:sp>
        <p:nvSpPr>
          <p:cNvPr id="24594" name="TextBox 17"/>
          <p:cNvSpPr txBox="1">
            <a:spLocks noChangeArrowheads="1"/>
          </p:cNvSpPr>
          <p:nvPr/>
        </p:nvSpPr>
        <p:spPr bwMode="auto">
          <a:xfrm>
            <a:off x="1954213" y="5710238"/>
            <a:ext cx="4886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 dirty="0"/>
              <a:t>Captures </a:t>
            </a:r>
            <a:r>
              <a:rPr lang="en-US" sz="2400" dirty="0" smtClean="0"/>
              <a:t>relations </a:t>
            </a:r>
            <a:r>
              <a:rPr lang="en-US" sz="2400" dirty="0"/>
              <a:t>among data</a:t>
            </a:r>
          </a:p>
        </p:txBody>
      </p:sp>
    </p:spTree>
    <p:extLst>
      <p:ext uri="{BB962C8B-B14F-4D97-AF65-F5344CB8AC3E}">
        <p14:creationId xmlns:p14="http://schemas.microsoft.com/office/powerpoint/2010/main" val="159276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Requirements Engineering Activities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13360" y="1905000"/>
            <a:ext cx="8763000" cy="4191000"/>
            <a:chOff x="228600" y="1219200"/>
            <a:chExt cx="8763000" cy="4191000"/>
          </a:xfrm>
        </p:grpSpPr>
        <p:sp>
          <p:nvSpPr>
            <p:cNvPr id="5123" name="Oval 3"/>
            <p:cNvSpPr>
              <a:spLocks noChangeArrowheads="1"/>
            </p:cNvSpPr>
            <p:nvPr/>
          </p:nvSpPr>
          <p:spPr bwMode="auto">
            <a:xfrm>
              <a:off x="228600" y="1828800"/>
              <a:ext cx="1524000" cy="838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Requirements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Elicitation</a:t>
              </a:r>
            </a:p>
          </p:txBody>
        </p:sp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1600200" y="2971800"/>
              <a:ext cx="1447800" cy="685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Requirements</a:t>
              </a:r>
            </a:p>
            <a:p>
              <a:pPr algn="ctr"/>
              <a:r>
                <a:rPr lang="en-US" sz="1600"/>
                <a:t>Analysis</a:t>
              </a:r>
            </a:p>
          </p:txBody>
        </p:sp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3733800" y="1600200"/>
              <a:ext cx="1371600" cy="685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Requirements</a:t>
              </a:r>
            </a:p>
            <a:p>
              <a:pPr algn="ctr"/>
              <a:r>
                <a:rPr lang="en-US" sz="1600"/>
                <a:t>Definition</a:t>
              </a: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3733800" y="2971800"/>
              <a:ext cx="1371600" cy="685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Requirements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Prototyping</a:t>
              </a: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3733800" y="4267200"/>
              <a:ext cx="1371600" cy="685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Requirements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Review</a:t>
              </a: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6248400" y="2667000"/>
              <a:ext cx="1447800" cy="838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Requirements</a:t>
              </a:r>
            </a:p>
            <a:p>
              <a:pPr algn="ctr"/>
              <a:r>
                <a:rPr lang="en-US" sz="1600"/>
                <a:t>Specification</a:t>
              </a:r>
            </a:p>
          </p:txBody>
        </p:sp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7315200" y="4191000"/>
              <a:ext cx="1676400" cy="12192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Requirements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Agreement </a:t>
              </a:r>
              <a:r>
                <a:rPr lang="en-US" sz="1600" dirty="0" smtClean="0">
                  <a:solidFill>
                    <a:srgbClr val="FF0000"/>
                  </a:solidFill>
                </a:rPr>
                <a:t>and</a:t>
              </a:r>
              <a:endParaRPr lang="en-US" sz="1600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Acceptance</a:t>
              </a:r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1600200" y="2514600"/>
              <a:ext cx="60960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 flipV="1">
              <a:off x="5562600" y="3200400"/>
              <a:ext cx="609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12"/>
            <p:cNvSpPr>
              <a:spLocks noChangeShapeType="1"/>
            </p:cNvSpPr>
            <p:nvPr/>
          </p:nvSpPr>
          <p:spPr bwMode="auto">
            <a:xfrm flipV="1">
              <a:off x="3048000" y="3276600"/>
              <a:ext cx="4572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7543800" y="3505200"/>
              <a:ext cx="60960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4114800" y="2286000"/>
              <a:ext cx="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 flipH="1" flipV="1">
              <a:off x="4724400" y="2286000"/>
              <a:ext cx="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>
              <a:off x="4191000" y="3657600"/>
              <a:ext cx="0" cy="60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 flipH="1" flipV="1">
              <a:off x="4724400" y="3657600"/>
              <a:ext cx="0" cy="6096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>
              <a:off x="3505200" y="1219200"/>
              <a:ext cx="0" cy="411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>
              <a:off x="5562600" y="1219200"/>
              <a:ext cx="0" cy="411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>
              <a:off x="3505200" y="5334000"/>
              <a:ext cx="2057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3505200" y="1219200"/>
              <a:ext cx="20574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 flipH="1">
              <a:off x="3048000" y="3505200"/>
              <a:ext cx="4572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23"/>
            <p:cNvSpPr>
              <a:spLocks noChangeShapeType="1"/>
            </p:cNvSpPr>
            <p:nvPr/>
          </p:nvSpPr>
          <p:spPr bwMode="auto">
            <a:xfrm flipH="1" flipV="1">
              <a:off x="1295400" y="2590800"/>
              <a:ext cx="609600" cy="3810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 flipH="1" flipV="1">
              <a:off x="5562600" y="2895600"/>
              <a:ext cx="6858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 flipH="1" flipV="1">
              <a:off x="7086600" y="3505200"/>
              <a:ext cx="609600" cy="6858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91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52718"/>
            <a:ext cx="6537325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Entity and Attributes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3332" y="1752600"/>
            <a:ext cx="4572000" cy="3733800"/>
            <a:chOff x="423332" y="1752600"/>
            <a:chExt cx="4572000" cy="3733800"/>
          </a:xfrm>
        </p:grpSpPr>
        <p:grpSp>
          <p:nvGrpSpPr>
            <p:cNvPr id="2" name="Group 1"/>
            <p:cNvGrpSpPr/>
            <p:nvPr/>
          </p:nvGrpSpPr>
          <p:grpSpPr>
            <a:xfrm>
              <a:off x="423332" y="2133600"/>
              <a:ext cx="4572000" cy="3352800"/>
              <a:chOff x="304800" y="2438400"/>
              <a:chExt cx="4572000" cy="3352800"/>
            </a:xfrm>
          </p:grpSpPr>
          <p:sp>
            <p:nvSpPr>
              <p:cNvPr id="25603" name="Rectangle 3"/>
              <p:cNvSpPr>
                <a:spLocks noChangeArrowheads="1"/>
              </p:cNvSpPr>
              <p:nvPr/>
            </p:nvSpPr>
            <p:spPr bwMode="auto">
              <a:xfrm>
                <a:off x="1219200" y="24384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Employee</a:t>
                </a:r>
              </a:p>
            </p:txBody>
          </p:sp>
          <p:sp>
            <p:nvSpPr>
              <p:cNvPr id="25604" name="Oval 4"/>
              <p:cNvSpPr>
                <a:spLocks noChangeArrowheads="1"/>
              </p:cNvSpPr>
              <p:nvPr/>
            </p:nvSpPr>
            <p:spPr bwMode="auto">
              <a:xfrm>
                <a:off x="304800" y="3657600"/>
                <a:ext cx="914400" cy="762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Address</a:t>
                </a:r>
              </a:p>
            </p:txBody>
          </p:sp>
          <p:sp>
            <p:nvSpPr>
              <p:cNvPr id="25605" name="Oval 5"/>
              <p:cNvSpPr>
                <a:spLocks noChangeArrowheads="1"/>
              </p:cNvSpPr>
              <p:nvPr/>
            </p:nvSpPr>
            <p:spPr bwMode="auto">
              <a:xfrm>
                <a:off x="1371600" y="3657600"/>
                <a:ext cx="914400" cy="762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Name</a:t>
                </a:r>
              </a:p>
            </p:txBody>
          </p:sp>
          <p:sp>
            <p:nvSpPr>
              <p:cNvPr id="25606" name="Oval 6"/>
              <p:cNvSpPr>
                <a:spLocks noChangeArrowheads="1"/>
              </p:cNvSpPr>
              <p:nvPr/>
            </p:nvSpPr>
            <p:spPr bwMode="auto">
              <a:xfrm>
                <a:off x="2514600" y="3657600"/>
                <a:ext cx="914400" cy="762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Age</a:t>
                </a:r>
              </a:p>
            </p:txBody>
          </p:sp>
          <p:sp>
            <p:nvSpPr>
              <p:cNvPr id="25607" name="Line 7"/>
              <p:cNvSpPr>
                <a:spLocks noChangeShapeType="1"/>
              </p:cNvSpPr>
              <p:nvPr/>
            </p:nvSpPr>
            <p:spPr bwMode="auto">
              <a:xfrm flipH="1">
                <a:off x="838200" y="2895600"/>
                <a:ext cx="685800" cy="762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8" name="Line 8"/>
              <p:cNvSpPr>
                <a:spLocks noChangeShapeType="1"/>
              </p:cNvSpPr>
              <p:nvPr/>
            </p:nvSpPr>
            <p:spPr bwMode="auto">
              <a:xfrm>
                <a:off x="2133600" y="2895600"/>
                <a:ext cx="685800" cy="762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9" name="Line 9"/>
              <p:cNvSpPr>
                <a:spLocks noChangeShapeType="1"/>
              </p:cNvSpPr>
              <p:nvPr/>
            </p:nvSpPr>
            <p:spPr bwMode="auto">
              <a:xfrm flipH="1">
                <a:off x="1752600" y="2895600"/>
                <a:ext cx="76200" cy="762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0" name="Oval 10"/>
              <p:cNvSpPr>
                <a:spLocks noChangeArrowheads="1"/>
              </p:cNvSpPr>
              <p:nvPr/>
            </p:nvSpPr>
            <p:spPr bwMode="auto">
              <a:xfrm>
                <a:off x="304800" y="5029200"/>
                <a:ext cx="914400" cy="762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Street</a:t>
                </a:r>
              </a:p>
            </p:txBody>
          </p:sp>
          <p:sp>
            <p:nvSpPr>
              <p:cNvPr id="25611" name="Oval 11"/>
              <p:cNvSpPr>
                <a:spLocks noChangeArrowheads="1"/>
              </p:cNvSpPr>
              <p:nvPr/>
            </p:nvSpPr>
            <p:spPr bwMode="auto">
              <a:xfrm>
                <a:off x="1524000" y="5029200"/>
                <a:ext cx="914400" cy="762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   City   </a:t>
                </a:r>
              </a:p>
            </p:txBody>
          </p:sp>
          <p:sp>
            <p:nvSpPr>
              <p:cNvPr id="25612" name="Oval 12"/>
              <p:cNvSpPr>
                <a:spLocks noChangeArrowheads="1"/>
              </p:cNvSpPr>
              <p:nvPr/>
            </p:nvSpPr>
            <p:spPr bwMode="auto">
              <a:xfrm>
                <a:off x="2743200" y="5029200"/>
                <a:ext cx="914400" cy="762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   State   </a:t>
                </a:r>
              </a:p>
            </p:txBody>
          </p:sp>
          <p:sp>
            <p:nvSpPr>
              <p:cNvPr id="25613" name="Oval 13"/>
              <p:cNvSpPr>
                <a:spLocks noChangeArrowheads="1"/>
              </p:cNvSpPr>
              <p:nvPr/>
            </p:nvSpPr>
            <p:spPr bwMode="auto">
              <a:xfrm>
                <a:off x="3962400" y="5029200"/>
                <a:ext cx="914400" cy="762000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      Zip      </a:t>
                </a:r>
              </a:p>
            </p:txBody>
          </p:sp>
          <p:sp>
            <p:nvSpPr>
              <p:cNvPr id="25614" name="Line 14"/>
              <p:cNvSpPr>
                <a:spLocks noChangeShapeType="1"/>
              </p:cNvSpPr>
              <p:nvPr/>
            </p:nvSpPr>
            <p:spPr bwMode="auto">
              <a:xfrm>
                <a:off x="685800" y="4419600"/>
                <a:ext cx="0" cy="6096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5" name="Line 15"/>
              <p:cNvSpPr>
                <a:spLocks noChangeShapeType="1"/>
              </p:cNvSpPr>
              <p:nvPr/>
            </p:nvSpPr>
            <p:spPr bwMode="auto">
              <a:xfrm>
                <a:off x="914400" y="4419600"/>
                <a:ext cx="685800" cy="762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6" name="Line 16"/>
              <p:cNvSpPr>
                <a:spLocks noChangeShapeType="1"/>
              </p:cNvSpPr>
              <p:nvPr/>
            </p:nvSpPr>
            <p:spPr bwMode="auto">
              <a:xfrm>
                <a:off x="990600" y="4343400"/>
                <a:ext cx="1828800" cy="8382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7" name="Line 17"/>
              <p:cNvSpPr>
                <a:spLocks noChangeShapeType="1"/>
              </p:cNvSpPr>
              <p:nvPr/>
            </p:nvSpPr>
            <p:spPr bwMode="auto">
              <a:xfrm>
                <a:off x="1143000" y="4267200"/>
                <a:ext cx="2819400" cy="9144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18" name="Text Box 18"/>
            <p:cNvSpPr txBox="1">
              <a:spLocks noChangeArrowheads="1"/>
            </p:cNvSpPr>
            <p:nvPr/>
          </p:nvSpPr>
          <p:spPr bwMode="auto">
            <a:xfrm>
              <a:off x="914400" y="1752600"/>
              <a:ext cx="18265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smtClean="0"/>
                <a:t>Graphical </a:t>
              </a:r>
              <a:r>
                <a:rPr lang="en-US" sz="1800" dirty="0"/>
                <a:t>form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62600" y="1752600"/>
            <a:ext cx="2743200" cy="3390900"/>
            <a:chOff x="5562600" y="1752600"/>
            <a:chExt cx="2743200" cy="3390900"/>
          </a:xfrm>
        </p:grpSpPr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5904442" y="1752600"/>
              <a:ext cx="15824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smtClean="0"/>
                <a:t>Tabular </a:t>
              </a:r>
              <a:r>
                <a:rPr lang="en-US" sz="1800" dirty="0"/>
                <a:t>form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562600" y="2171700"/>
              <a:ext cx="2743200" cy="2971800"/>
              <a:chOff x="5410200" y="2514600"/>
              <a:chExt cx="2743200" cy="2971800"/>
            </a:xfrm>
          </p:grpSpPr>
          <p:sp>
            <p:nvSpPr>
              <p:cNvPr id="25620" name="Line 20"/>
              <p:cNvSpPr>
                <a:spLocks noChangeShapeType="1"/>
              </p:cNvSpPr>
              <p:nvPr/>
            </p:nvSpPr>
            <p:spPr bwMode="auto">
              <a:xfrm>
                <a:off x="5410200" y="2514600"/>
                <a:ext cx="2743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1" name="Line 21"/>
              <p:cNvSpPr>
                <a:spLocks noChangeShapeType="1"/>
              </p:cNvSpPr>
              <p:nvPr/>
            </p:nvSpPr>
            <p:spPr bwMode="auto">
              <a:xfrm>
                <a:off x="5410200" y="2514600"/>
                <a:ext cx="0" cy="2971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2" name="Line 22"/>
              <p:cNvSpPr>
                <a:spLocks noChangeShapeType="1"/>
              </p:cNvSpPr>
              <p:nvPr/>
            </p:nvSpPr>
            <p:spPr bwMode="auto">
              <a:xfrm>
                <a:off x="8153400" y="2514600"/>
                <a:ext cx="0" cy="2971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Line 23"/>
              <p:cNvSpPr>
                <a:spLocks noChangeShapeType="1"/>
              </p:cNvSpPr>
              <p:nvPr/>
            </p:nvSpPr>
            <p:spPr bwMode="auto">
              <a:xfrm>
                <a:off x="5410200" y="2971800"/>
                <a:ext cx="2743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4" name="Text Box 24"/>
              <p:cNvSpPr txBox="1">
                <a:spLocks noChangeArrowheads="1"/>
              </p:cNvSpPr>
              <p:nvPr/>
            </p:nvSpPr>
            <p:spPr bwMode="auto">
              <a:xfrm>
                <a:off x="5851525" y="2574925"/>
                <a:ext cx="11430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/>
                  <a:t>Employee</a:t>
                </a:r>
              </a:p>
            </p:txBody>
          </p:sp>
          <p:sp>
            <p:nvSpPr>
              <p:cNvPr id="25625" name="Text Box 25"/>
              <p:cNvSpPr txBox="1">
                <a:spLocks noChangeArrowheads="1"/>
              </p:cNvSpPr>
              <p:nvPr/>
            </p:nvSpPr>
            <p:spPr bwMode="auto">
              <a:xfrm>
                <a:off x="5486400" y="3048000"/>
                <a:ext cx="86201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/>
                  <a:t>- Name</a:t>
                </a:r>
              </a:p>
            </p:txBody>
          </p:sp>
          <p:sp>
            <p:nvSpPr>
              <p:cNvPr id="25626" name="Text Box 26"/>
              <p:cNvSpPr txBox="1">
                <a:spLocks noChangeArrowheads="1"/>
              </p:cNvSpPr>
              <p:nvPr/>
            </p:nvSpPr>
            <p:spPr bwMode="auto">
              <a:xfrm>
                <a:off x="5562600" y="3429000"/>
                <a:ext cx="1841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600"/>
              </a:p>
            </p:txBody>
          </p:sp>
          <p:sp>
            <p:nvSpPr>
              <p:cNvPr id="25627" name="Text Box 27"/>
              <p:cNvSpPr txBox="1">
                <a:spLocks noChangeArrowheads="1"/>
              </p:cNvSpPr>
              <p:nvPr/>
            </p:nvSpPr>
            <p:spPr bwMode="auto">
              <a:xfrm>
                <a:off x="5486400" y="3657600"/>
                <a:ext cx="11207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/>
                  <a:t>- Address</a:t>
                </a:r>
              </a:p>
            </p:txBody>
          </p:sp>
          <p:sp>
            <p:nvSpPr>
              <p:cNvPr id="25628" name="Text Box 28"/>
              <p:cNvSpPr txBox="1">
                <a:spLocks noChangeArrowheads="1"/>
              </p:cNvSpPr>
              <p:nvPr/>
            </p:nvSpPr>
            <p:spPr bwMode="auto">
              <a:xfrm>
                <a:off x="5486400" y="3276600"/>
                <a:ext cx="6921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/>
                  <a:t>- Age</a:t>
                </a:r>
              </a:p>
            </p:txBody>
          </p:sp>
          <p:sp>
            <p:nvSpPr>
              <p:cNvPr id="25629" name="Text Box 29"/>
              <p:cNvSpPr txBox="1">
                <a:spLocks noChangeArrowheads="1"/>
              </p:cNvSpPr>
              <p:nvPr/>
            </p:nvSpPr>
            <p:spPr bwMode="auto">
              <a:xfrm>
                <a:off x="5791200" y="4038600"/>
                <a:ext cx="88582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/>
                  <a:t>- Street</a:t>
                </a:r>
              </a:p>
            </p:txBody>
          </p:sp>
          <p:sp>
            <p:nvSpPr>
              <p:cNvPr id="25630" name="Text Box 30"/>
              <p:cNvSpPr txBox="1">
                <a:spLocks noChangeArrowheads="1"/>
              </p:cNvSpPr>
              <p:nvPr/>
            </p:nvSpPr>
            <p:spPr bwMode="auto">
              <a:xfrm>
                <a:off x="5791200" y="4267200"/>
                <a:ext cx="88582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/>
                  <a:t>- City </a:t>
                </a:r>
              </a:p>
            </p:txBody>
          </p:sp>
          <p:sp>
            <p:nvSpPr>
              <p:cNvPr id="25631" name="Text Box 31"/>
              <p:cNvSpPr txBox="1">
                <a:spLocks noChangeArrowheads="1"/>
              </p:cNvSpPr>
              <p:nvPr/>
            </p:nvSpPr>
            <p:spPr bwMode="auto">
              <a:xfrm>
                <a:off x="5791200" y="4495800"/>
                <a:ext cx="88582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/>
                  <a:t>- State</a:t>
                </a:r>
              </a:p>
            </p:txBody>
          </p:sp>
          <p:sp>
            <p:nvSpPr>
              <p:cNvPr id="25632" name="Text Box 32"/>
              <p:cNvSpPr txBox="1">
                <a:spLocks noChangeArrowheads="1"/>
              </p:cNvSpPr>
              <p:nvPr/>
            </p:nvSpPr>
            <p:spPr bwMode="auto">
              <a:xfrm>
                <a:off x="5791200" y="4724400"/>
                <a:ext cx="88582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/>
                  <a:t>- Zip </a:t>
                </a:r>
              </a:p>
            </p:txBody>
          </p:sp>
          <p:sp>
            <p:nvSpPr>
              <p:cNvPr id="25633" name="Line 33"/>
              <p:cNvSpPr>
                <a:spLocks noChangeShapeType="1"/>
              </p:cNvSpPr>
              <p:nvPr/>
            </p:nvSpPr>
            <p:spPr bwMode="auto">
              <a:xfrm>
                <a:off x="5410200" y="5486400"/>
                <a:ext cx="27432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34" name="Rectangle 33"/>
          <p:cNvSpPr>
            <a:spLocks noChangeArrowheads="1"/>
          </p:cNvSpPr>
          <p:nvPr/>
        </p:nvSpPr>
        <p:spPr bwMode="auto">
          <a:xfrm>
            <a:off x="2619960" y="5835992"/>
            <a:ext cx="49006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Captures </a:t>
            </a:r>
            <a:r>
              <a:rPr lang="en-US" sz="2400" b="1" dirty="0" smtClean="0">
                <a:solidFill>
                  <a:srgbClr val="000000"/>
                </a:solidFill>
              </a:rPr>
              <a:t>relations </a:t>
            </a:r>
            <a:r>
              <a:rPr lang="en-US" sz="2400" b="1" dirty="0">
                <a:solidFill>
                  <a:srgbClr val="000000"/>
                </a:solidFill>
              </a:rPr>
              <a:t>among data</a:t>
            </a:r>
          </a:p>
        </p:txBody>
      </p:sp>
    </p:spTree>
    <p:extLst>
      <p:ext uri="{BB962C8B-B14F-4D97-AF65-F5344CB8AC3E}">
        <p14:creationId xmlns:p14="http://schemas.microsoft.com/office/powerpoint/2010/main" val="152008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Entity-Relation-Diagram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285" y="1846263"/>
            <a:ext cx="5205879" cy="4022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 Prototyping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prototyping mostly address the UI part of the requirement in terms of:</a:t>
            </a:r>
          </a:p>
          <a:p>
            <a:pPr lvl="1"/>
            <a:r>
              <a:rPr lang="en-US" dirty="0" smtClean="0"/>
              <a:t>Visual looks </a:t>
            </a:r>
          </a:p>
          <a:p>
            <a:pPr lvl="1"/>
            <a:r>
              <a:rPr lang="en-US" dirty="0" smtClean="0"/>
              <a:t>Flow </a:t>
            </a:r>
          </a:p>
          <a:p>
            <a:r>
              <a:rPr lang="en-US" dirty="0" smtClean="0"/>
              <a:t>The prototyping may be performed in one of the two modes:</a:t>
            </a:r>
          </a:p>
          <a:p>
            <a:pPr lvl="1"/>
            <a:r>
              <a:rPr lang="en-US" dirty="0" smtClean="0"/>
              <a:t>Low fidelity </a:t>
            </a:r>
          </a:p>
          <a:p>
            <a:pPr lvl="1"/>
            <a:r>
              <a:rPr lang="en-US" dirty="0" smtClean="0"/>
              <a:t>High fidelity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6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5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 Specification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recording user and system requirements in requirements specification document</a:t>
            </a:r>
          </a:p>
          <a:p>
            <a:pPr lvl="1"/>
            <a:r>
              <a:rPr lang="en-US" dirty="0" smtClean="0"/>
              <a:t>Only include external behavior</a:t>
            </a:r>
          </a:p>
          <a:p>
            <a:pPr lvl="1"/>
            <a:r>
              <a:rPr lang="en-US" dirty="0" smtClean="0"/>
              <a:t>Various methods for documenting</a:t>
            </a:r>
          </a:p>
          <a:p>
            <a:r>
              <a:rPr lang="en-US" dirty="0" smtClean="0"/>
              <a:t>Requirements documents can vary in amount of detail</a:t>
            </a:r>
          </a:p>
          <a:p>
            <a:r>
              <a:rPr lang="en-US" dirty="0" smtClean="0"/>
              <a:t>IEEE  has a standard that contains guidelines for the 3 major sections of a requirements specification document.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High Level description</a:t>
            </a:r>
          </a:p>
          <a:p>
            <a:pPr lvl="1"/>
            <a:r>
              <a:rPr lang="en-US" dirty="0" smtClean="0"/>
              <a:t>Detailed descriptions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9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Detailed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Details of each functionality (input-out-process)</a:t>
            </a:r>
          </a:p>
          <a:p>
            <a:r>
              <a:rPr lang="en-US" dirty="0" smtClean="0"/>
              <a:t>Descriptions of interfaces</a:t>
            </a:r>
          </a:p>
          <a:p>
            <a:r>
              <a:rPr lang="en-US" dirty="0" smtClean="0"/>
              <a:t>Detailed description of performance requirements</a:t>
            </a:r>
          </a:p>
          <a:p>
            <a:r>
              <a:rPr lang="en-US" dirty="0" smtClean="0"/>
              <a:t>List of design constraints</a:t>
            </a:r>
          </a:p>
          <a:p>
            <a:r>
              <a:rPr lang="en-US" dirty="0" smtClean="0"/>
              <a:t>Additional descriptions of attributes including security, availability, and recoverability</a:t>
            </a:r>
          </a:p>
          <a:p>
            <a:r>
              <a:rPr lang="en-US" dirty="0" smtClean="0"/>
              <a:t>Any other unique requirements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8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Examine specifications to </a:t>
            </a:r>
          </a:p>
          <a:p>
            <a:pPr lvl="1"/>
            <a:r>
              <a:rPr lang="en-US" dirty="0" smtClean="0"/>
              <a:t>ensure that all software requirements have been stated unambiguously</a:t>
            </a:r>
          </a:p>
          <a:p>
            <a:pPr lvl="1"/>
            <a:r>
              <a:rPr lang="en-US" dirty="0" smtClean="0"/>
              <a:t>that inconsistencies, omissions and errors have been detected and correct</a:t>
            </a:r>
          </a:p>
          <a:p>
            <a:pPr lvl="1"/>
            <a:r>
              <a:rPr lang="en-US" dirty="0" smtClean="0"/>
              <a:t>that work products conforms to the established standards</a:t>
            </a:r>
          </a:p>
          <a:p>
            <a:r>
              <a:rPr lang="en-US" dirty="0" smtClean="0"/>
              <a:t>Types of checks</a:t>
            </a:r>
          </a:p>
          <a:p>
            <a:pPr lvl="1"/>
            <a:r>
              <a:rPr lang="en-US" dirty="0" smtClean="0"/>
              <a:t>Validity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Completeness</a:t>
            </a:r>
          </a:p>
          <a:p>
            <a:pPr lvl="1"/>
            <a:r>
              <a:rPr lang="en-US" dirty="0"/>
              <a:t>Realism</a:t>
            </a:r>
          </a:p>
          <a:p>
            <a:pPr lvl="1"/>
            <a:r>
              <a:rPr lang="en-US" dirty="0"/>
              <a:t>Verifiability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</a:t>
            </a:r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review</a:t>
            </a:r>
          </a:p>
          <a:p>
            <a:r>
              <a:rPr lang="en-US" dirty="0" smtClean="0"/>
              <a:t>Prototyping</a:t>
            </a:r>
          </a:p>
          <a:p>
            <a:r>
              <a:rPr lang="en-US" dirty="0" smtClean="0"/>
              <a:t>Test-case generation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 Sign Off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Serves as a milestone marker  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ormally exits a phase of software of engineering</a:t>
            </a:r>
          </a:p>
          <a:p>
            <a:r>
              <a:rPr lang="en-US" dirty="0" smtClean="0"/>
              <a:t>Baseline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RE important?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asis for design and implementation activities</a:t>
            </a:r>
          </a:p>
          <a:p>
            <a:r>
              <a:rPr lang="en-US" dirty="0"/>
              <a:t>U</a:t>
            </a:r>
            <a:r>
              <a:rPr lang="en-US" dirty="0" smtClean="0"/>
              <a:t>sed to create test cases and test scenarios </a:t>
            </a:r>
          </a:p>
          <a:p>
            <a:r>
              <a:rPr lang="en-US" dirty="0"/>
              <a:t>N</a:t>
            </a:r>
            <a:r>
              <a:rPr lang="en-US" dirty="0" smtClean="0"/>
              <a:t>eeded to control potential scope-creep</a:t>
            </a:r>
          </a:p>
          <a:p>
            <a:r>
              <a:rPr lang="en-US" dirty="0"/>
              <a:t>U</a:t>
            </a:r>
            <a:r>
              <a:rPr lang="en-US" dirty="0" smtClean="0"/>
              <a:t>sed to create user training material, marketing material, and documents for support and maintenance</a:t>
            </a:r>
          </a:p>
          <a:p>
            <a:r>
              <a:rPr lang="en-US" dirty="0" smtClean="0"/>
              <a:t>Helps with project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5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Questions 7-8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skd186475sd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115980"/>
            <a:ext cx="2667000" cy="247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 are the descriptions of what the system should do. </a:t>
            </a:r>
          </a:p>
          <a:p>
            <a:r>
              <a:rPr lang="en-US" dirty="0" smtClean="0"/>
              <a:t>Types of requirements</a:t>
            </a:r>
          </a:p>
          <a:p>
            <a:pPr lvl="1"/>
            <a:r>
              <a:rPr lang="en-US" dirty="0" smtClean="0"/>
              <a:t>User requirements</a:t>
            </a:r>
          </a:p>
          <a:p>
            <a:pPr lvl="1"/>
            <a:r>
              <a:rPr lang="en-US" dirty="0" smtClean="0"/>
              <a:t>System requirements</a:t>
            </a:r>
          </a:p>
          <a:p>
            <a:pPr lvl="1"/>
            <a:r>
              <a:rPr lang="en-US" dirty="0" smtClean="0"/>
              <a:t>Functional requirements</a:t>
            </a:r>
          </a:p>
          <a:p>
            <a:pPr lvl="1"/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0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void </a:t>
            </a:r>
            <a:r>
              <a:rPr lang="en-US" dirty="0"/>
              <a:t>vague and unverifiable requirements 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articularly </a:t>
            </a:r>
            <a:r>
              <a:rPr lang="en-US" dirty="0"/>
              <a:t>important for nonfunctional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19AD-31F6-4D6F-97E7-29B6511E7DA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1397</TotalTime>
  <Words>1353</Words>
  <Application>Microsoft Macintosh PowerPoint</Application>
  <PresentationFormat>On-screen Show (4:3)</PresentationFormat>
  <Paragraphs>450</Paragraphs>
  <Slides>60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ＭＳ Ｐゴシック</vt:lpstr>
      <vt:lpstr>Times New Roman</vt:lpstr>
      <vt:lpstr>Retrospect</vt:lpstr>
      <vt:lpstr>Requirements Engineering</vt:lpstr>
      <vt:lpstr>Requirements Engineering</vt:lpstr>
      <vt:lpstr>Stakeholders</vt:lpstr>
      <vt:lpstr>Major Requirements Engineering Activities</vt:lpstr>
      <vt:lpstr>Requirements Engineering Activities</vt:lpstr>
      <vt:lpstr>Why is RE important?</vt:lpstr>
      <vt:lpstr>Requirements</vt:lpstr>
      <vt:lpstr>Requirements</vt:lpstr>
      <vt:lpstr>Quantifying Requirements</vt:lpstr>
      <vt:lpstr>Metrics</vt:lpstr>
      <vt:lpstr>Requirements Traceability</vt:lpstr>
      <vt:lpstr>Elicitation</vt:lpstr>
      <vt:lpstr>Elicitation</vt:lpstr>
      <vt:lpstr>Potential problems</vt:lpstr>
      <vt:lpstr>Interviews</vt:lpstr>
      <vt:lpstr>Ethnography</vt:lpstr>
      <vt:lpstr>Quiz Questions 1-3</vt:lpstr>
      <vt:lpstr>Analysis</vt:lpstr>
      <vt:lpstr>Analysis Process</vt:lpstr>
      <vt:lpstr>Scenarios</vt:lpstr>
      <vt:lpstr>Use of graphical models</vt:lpstr>
      <vt:lpstr>UML Use Cases</vt:lpstr>
      <vt:lpstr>Use-Case Analysis</vt:lpstr>
      <vt:lpstr>PowerPoint Presentation</vt:lpstr>
      <vt:lpstr>Transfer-data use case </vt:lpstr>
      <vt:lpstr>Use cases involving the Medical Receptionist ROLE </vt:lpstr>
      <vt:lpstr>Use Case Diagram</vt:lpstr>
      <vt:lpstr>Use Case Description</vt:lpstr>
      <vt:lpstr>Sequence diagram</vt:lpstr>
      <vt:lpstr>Sequence diagram example</vt:lpstr>
      <vt:lpstr>PowerPoint Presentation</vt:lpstr>
      <vt:lpstr>UML diagrams</vt:lpstr>
      <vt:lpstr>Tools for Creating UML Diagrams</vt:lpstr>
      <vt:lpstr>Quiz Questions 4-6</vt:lpstr>
      <vt:lpstr>In-Class Exercise</vt:lpstr>
      <vt:lpstr>PowerPoint Presentation</vt:lpstr>
      <vt:lpstr>PowerPoint Presentation</vt:lpstr>
      <vt:lpstr>Requirements Prioritization</vt:lpstr>
      <vt:lpstr>A Simple Requirements Prioritization List</vt:lpstr>
      <vt:lpstr>Requirements Prioritization Process</vt:lpstr>
      <vt:lpstr>Analytical Hierarchical Process (AHP) example</vt:lpstr>
      <vt:lpstr>Requirements definition, prototyping and review</vt:lpstr>
      <vt:lpstr>Definitions</vt:lpstr>
      <vt:lpstr>Requirement Definition  Using Input-Process-Output Diagram Form</vt:lpstr>
      <vt:lpstr>Input-Process-Output Diagram</vt:lpstr>
      <vt:lpstr>Syntax of Data Flow Diagram (DFD)</vt:lpstr>
      <vt:lpstr>Requirements Definition using  DFD</vt:lpstr>
      <vt:lpstr>Data Flow Diagram</vt:lpstr>
      <vt:lpstr> Entity- Relation-Diagram (ERD)</vt:lpstr>
      <vt:lpstr>Entity and Attributes</vt:lpstr>
      <vt:lpstr>Entity-Relation-Diagram</vt:lpstr>
      <vt:lpstr>Requirements Prototyping</vt:lpstr>
      <vt:lpstr>Specification</vt:lpstr>
      <vt:lpstr>Requirements Specification</vt:lpstr>
      <vt:lpstr>Detailed Description</vt:lpstr>
      <vt:lpstr>Validation</vt:lpstr>
      <vt:lpstr>Validation Techniques</vt:lpstr>
      <vt:lpstr>Acceptance</vt:lpstr>
      <vt:lpstr>Requirements Sign Off</vt:lpstr>
      <vt:lpstr>Quiz Questions 7-8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 software development</dc:title>
  <dc:creator>Cindy Kersey</dc:creator>
  <cp:keywords>SE</cp:keywords>
  <cp:lastModifiedBy>Cindy Howard</cp:lastModifiedBy>
  <cp:revision>83</cp:revision>
  <dcterms:created xsi:type="dcterms:W3CDTF">2011-04-06T13:48:10Z</dcterms:created>
  <dcterms:modified xsi:type="dcterms:W3CDTF">2016-01-21T18:05:52Z</dcterms:modified>
</cp:coreProperties>
</file>