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tiff" ContentType="image/tiff"/>
  <Default Extension="emf" ContentType="image/x-emf"/>
  <Default Extension="rels" ContentType="application/vnd.openxmlformats-package.relationships+xml"/>
  <Default Extension="gif" ContentType="image/gif"/>
  <Default Extension="png" ContentType="image/png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09" r:id="rId1"/>
  </p:sldMasterIdLst>
  <p:notesMasterIdLst>
    <p:notesMasterId r:id="rId31"/>
  </p:notesMasterIdLst>
  <p:handoutMasterIdLst>
    <p:handoutMasterId r:id="rId32"/>
  </p:handoutMasterIdLst>
  <p:sldIdLst>
    <p:sldId id="256" r:id="rId2"/>
    <p:sldId id="325" r:id="rId3"/>
    <p:sldId id="354" r:id="rId4"/>
    <p:sldId id="356" r:id="rId5"/>
    <p:sldId id="357" r:id="rId6"/>
    <p:sldId id="355" r:id="rId7"/>
    <p:sldId id="339" r:id="rId8"/>
    <p:sldId id="358" r:id="rId9"/>
    <p:sldId id="359" r:id="rId10"/>
    <p:sldId id="360" r:id="rId11"/>
    <p:sldId id="363" r:id="rId12"/>
    <p:sldId id="263" r:id="rId13"/>
    <p:sldId id="266" r:id="rId14"/>
    <p:sldId id="267" r:id="rId15"/>
    <p:sldId id="374" r:id="rId16"/>
    <p:sldId id="373" r:id="rId17"/>
    <p:sldId id="269" r:id="rId18"/>
    <p:sldId id="270" r:id="rId19"/>
    <p:sldId id="364" r:id="rId20"/>
    <p:sldId id="366" r:id="rId21"/>
    <p:sldId id="365" r:id="rId22"/>
    <p:sldId id="367" r:id="rId23"/>
    <p:sldId id="368" r:id="rId24"/>
    <p:sldId id="369" r:id="rId25"/>
    <p:sldId id="370" r:id="rId26"/>
    <p:sldId id="372" r:id="rId27"/>
    <p:sldId id="371" r:id="rId28"/>
    <p:sldId id="376" r:id="rId29"/>
    <p:sldId id="375" r:id="rId3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C98059C-9683-2F45-BC64-73E9E43345C3}">
          <p14:sldIdLst>
            <p14:sldId id="256"/>
            <p14:sldId id="325"/>
            <p14:sldId id="354"/>
            <p14:sldId id="356"/>
            <p14:sldId id="357"/>
            <p14:sldId id="355"/>
            <p14:sldId id="339"/>
            <p14:sldId id="358"/>
            <p14:sldId id="359"/>
            <p14:sldId id="360"/>
            <p14:sldId id="363"/>
            <p14:sldId id="263"/>
            <p14:sldId id="266"/>
            <p14:sldId id="267"/>
            <p14:sldId id="374"/>
            <p14:sldId id="373"/>
            <p14:sldId id="269"/>
            <p14:sldId id="270"/>
            <p14:sldId id="364"/>
            <p14:sldId id="366"/>
            <p14:sldId id="365"/>
            <p14:sldId id="367"/>
            <p14:sldId id="368"/>
            <p14:sldId id="369"/>
            <p14:sldId id="370"/>
            <p14:sldId id="372"/>
            <p14:sldId id="371"/>
            <p14:sldId id="376"/>
            <p14:sldId id="37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541"/>
  </p:normalViewPr>
  <p:slideViewPr>
    <p:cSldViewPr snapToGrid="0" snapToObjects="1">
      <p:cViewPr varScale="1">
        <p:scale>
          <a:sx n="124" d="100"/>
          <a:sy n="124" d="100"/>
        </p:scale>
        <p:origin x="1824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notesMaster" Target="notesMasters/notesMaster1.xml"/><Relationship Id="rId32" Type="http://schemas.openxmlformats.org/officeDocument/2006/relationships/handoutMaster" Target="handoutMasters/handout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A9205E-29CE-9D4D-B708-F9A9E9C0A10E}" type="datetimeFigureOut">
              <a:rPr lang="en-US" smtClean="0"/>
              <a:t>2/8/16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9E9741-7DCA-2449-9498-377F29823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51628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D57E29-0C32-C24A-B813-74E4AECA6328}" type="datetimeFigureOut">
              <a:rPr lang="en-US" smtClean="0"/>
              <a:t>2/8/16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07BBC2-18B0-C745-9C7F-7D21C16C7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03061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07BBC2-18B0-C745-9C7F-7D21C16C7F6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1324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07BBC2-18B0-C745-9C7F-7D21C16C7F6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445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07BBC2-18B0-C745-9C7F-7D21C16C7F6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9267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58DA69-A571-1F49-91C0-61EBFAAB21F4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3677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58DA69-A571-1F49-91C0-61EBFAAB21F4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4335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07BBC2-18B0-C745-9C7F-7D21C16C7F6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7513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07BBC2-18B0-C745-9C7F-7D21C16C7F6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6426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07BBC2-18B0-C745-9C7F-7D21C16C7F6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9442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07BBC2-18B0-C745-9C7F-7D21C16C7F6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077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07BBC2-18B0-C745-9C7F-7D21C16C7F6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2505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F50A2E-4C03-4F82-BA8F-90E51B10145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2400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07BBC2-18B0-C745-9C7F-7D21C16C7F6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6006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07BBC2-18B0-C745-9C7F-7D21C16C7F6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2871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start here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07BBC2-18B0-C745-9C7F-7D21C16C7F6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3680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58DA69-A571-1F49-91C0-61EBFAAB21F4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08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07BBC2-18B0-C745-9C7F-7D21C16C7F6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7932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FBB08-C2FA-474F-8D3E-4D500C2CFFB4}" type="datetime1">
              <a:rPr lang="en-US" smtClean="0"/>
              <a:t>2/8/16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2D77-B008-2E49-9773-61912F3D42E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0041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D6807-8D09-4A4D-9580-4DC585A486EC}" type="datetime1">
              <a:rPr lang="en-US" smtClean="0"/>
              <a:t>2/8/16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2D77-B008-2E49-9773-61912F3D4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21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9CE82-9ECB-5843-AEDF-B0D6B0DAD770}" type="datetime1">
              <a:rPr lang="en-US" smtClean="0"/>
              <a:t>2/8/16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2D77-B008-2E49-9773-61912F3D4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122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D10D3-B769-8440-A1F9-F0EE7016B100}" type="datetime1">
              <a:rPr lang="en-US" smtClean="0"/>
              <a:t>2/8/16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2D77-B008-2E49-9773-61912F3D4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551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92E39-5494-3D42-B54A-9CCEBC1C806C}" type="datetime1">
              <a:rPr lang="en-US" smtClean="0"/>
              <a:t>2/8/16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2D77-B008-2E49-9773-61912F3D42E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459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5"/>
            <a:ext cx="370332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35040-0022-6047-9F47-10849844DC59}" type="datetime1">
              <a:rPr lang="en-US" smtClean="0"/>
              <a:t>2/8/16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2D77-B008-2E49-9773-61912F3D4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035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5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CA211-F251-7746-B64E-471419E9DD41}" type="datetime1">
              <a:rPr lang="en-US" smtClean="0"/>
              <a:t>2/8/16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2D77-B008-2E49-9773-61912F3D4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360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7DA8C-A7A8-2A4F-B612-3ED142C120DD}" type="datetime1">
              <a:rPr lang="en-US" smtClean="0"/>
              <a:t>2/8/16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2D77-B008-2E49-9773-61912F3D4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630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19D0A-503C-AC48-8AFD-EC7CA1998F56}" type="datetime1">
              <a:rPr lang="en-US" smtClean="0"/>
              <a:t>2/8/16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2D77-B008-2E49-9773-61912F3D4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782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80B193E5-2290-AB4D-87A7-3C6EB9752E0D}" type="datetime1">
              <a:rPr lang="en-US" smtClean="0"/>
              <a:t>2/8/16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1632D77-B008-2E49-9773-61912F3D4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81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9C95A-9CFF-8A40-B3E9-D02A65E65C6B}" type="datetime1">
              <a:rPr lang="en-US" smtClean="0"/>
              <a:t>2/8/16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2D77-B008-2E49-9773-61912F3D4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200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314CC25-0637-7143-BEA2-9749671BF410}" type="datetime1">
              <a:rPr lang="en-US" smtClean="0"/>
              <a:t>2/8/16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1632D77-B008-2E49-9773-61912F3D42E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884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gi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tif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Architectural Design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2159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7" tIns="44450" rIns="90487" bIns="44450"/>
          <a:lstStyle/>
          <a:p>
            <a:r>
              <a:rPr lang="en-GB"/>
              <a:t>Architectural design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 lIns="90487" tIns="44450" rIns="90487" bIns="44450">
            <a:normAutofit/>
          </a:bodyPr>
          <a:lstStyle/>
          <a:p>
            <a:r>
              <a:rPr lang="en-US" dirty="0" smtClean="0"/>
              <a:t>Architectural </a:t>
            </a:r>
            <a:r>
              <a:rPr lang="en-US" dirty="0"/>
              <a:t>design should include</a:t>
            </a:r>
          </a:p>
          <a:p>
            <a:pPr lvl="1"/>
            <a:r>
              <a:rPr lang="en-US" dirty="0"/>
              <a:t>Structural </a:t>
            </a:r>
            <a:r>
              <a:rPr lang="en-US" dirty="0" smtClean="0"/>
              <a:t>properties</a:t>
            </a:r>
          </a:p>
          <a:p>
            <a:pPr lvl="1"/>
            <a:r>
              <a:rPr lang="en-US" dirty="0" smtClean="0"/>
              <a:t>Non</a:t>
            </a:r>
            <a:r>
              <a:rPr lang="en-US" dirty="0"/>
              <a:t>-functional </a:t>
            </a:r>
            <a:r>
              <a:rPr lang="en-US" dirty="0" smtClean="0"/>
              <a:t>properties</a:t>
            </a:r>
          </a:p>
          <a:p>
            <a:r>
              <a:rPr lang="en-GB" dirty="0" smtClean="0"/>
              <a:t>The output of this design process is a description of the software architecture.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3B370-F672-B743-B3AF-248A63C17270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0398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Architectural Patterns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2D77-B008-2E49-9773-61912F3D42E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778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Pipe-Filter architecture style</a:t>
            </a:r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high level design solution is decomposed into two generic parts:</a:t>
            </a:r>
          </a:p>
          <a:p>
            <a:pPr lvl="1"/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Filter</a:t>
            </a:r>
            <a:r>
              <a:rPr lang="en-US" dirty="0" smtClean="0"/>
              <a:t> is a service that transforms a stream of input data into a stream of output data </a:t>
            </a:r>
          </a:p>
          <a:p>
            <a:pPr lvl="1"/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Pipe </a:t>
            </a:r>
            <a:r>
              <a:rPr lang="en-US" dirty="0" smtClean="0"/>
              <a:t>is a mechanism or conduit through which the data flows from one filter to another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930275" y="3991082"/>
            <a:ext cx="7696200" cy="533400"/>
            <a:chOff x="457200" y="4381500"/>
            <a:chExt cx="7696200" cy="533400"/>
          </a:xfrm>
        </p:grpSpPr>
        <p:sp>
          <p:nvSpPr>
            <p:cNvPr id="9220" name="Rectangle 4"/>
            <p:cNvSpPr>
              <a:spLocks noChangeArrowheads="1"/>
            </p:cNvSpPr>
            <p:nvPr/>
          </p:nvSpPr>
          <p:spPr bwMode="auto">
            <a:xfrm>
              <a:off x="457200" y="4381500"/>
              <a:ext cx="1905000" cy="5334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800" b="1" dirty="0">
                  <a:solidFill>
                    <a:schemeClr val="tx1"/>
                  </a:solidFill>
                </a:rPr>
                <a:t>Input  </a:t>
              </a:r>
            </a:p>
            <a:p>
              <a:r>
                <a:rPr lang="en-US" sz="1800" b="1" dirty="0">
                  <a:solidFill>
                    <a:schemeClr val="tx1"/>
                  </a:solidFill>
                </a:rPr>
                <a:t>time cards</a:t>
              </a:r>
            </a:p>
          </p:txBody>
        </p:sp>
        <p:sp>
          <p:nvSpPr>
            <p:cNvPr id="9221" name="Line 5"/>
            <p:cNvSpPr>
              <a:spLocks noChangeShapeType="1"/>
            </p:cNvSpPr>
            <p:nvPr/>
          </p:nvSpPr>
          <p:spPr bwMode="auto">
            <a:xfrm>
              <a:off x="2362200" y="4686300"/>
              <a:ext cx="7620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22" name="Rectangle 6"/>
            <p:cNvSpPr>
              <a:spLocks noChangeArrowheads="1"/>
            </p:cNvSpPr>
            <p:nvPr/>
          </p:nvSpPr>
          <p:spPr bwMode="auto">
            <a:xfrm>
              <a:off x="3124200" y="4381500"/>
              <a:ext cx="2209800" cy="5334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800" b="1">
                  <a:solidFill>
                    <a:schemeClr val="tx1"/>
                  </a:solidFill>
                </a:rPr>
                <a:t>Prepare for </a:t>
              </a:r>
            </a:p>
            <a:p>
              <a:r>
                <a:rPr lang="en-US" sz="1800" b="1">
                  <a:solidFill>
                    <a:schemeClr val="tx1"/>
                  </a:solidFill>
                </a:rPr>
                <a:t>Check processing</a:t>
              </a:r>
            </a:p>
          </p:txBody>
        </p:sp>
        <p:sp>
          <p:nvSpPr>
            <p:cNvPr id="9223" name="Line 7"/>
            <p:cNvSpPr>
              <a:spLocks noChangeShapeType="1"/>
            </p:cNvSpPr>
            <p:nvPr/>
          </p:nvSpPr>
          <p:spPr bwMode="auto">
            <a:xfrm>
              <a:off x="5334000" y="4686300"/>
              <a:ext cx="6096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24" name="Rectangle 8"/>
            <p:cNvSpPr>
              <a:spLocks noChangeArrowheads="1"/>
            </p:cNvSpPr>
            <p:nvPr/>
          </p:nvSpPr>
          <p:spPr bwMode="auto">
            <a:xfrm>
              <a:off x="5943600" y="4381500"/>
              <a:ext cx="2209800" cy="5334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800" b="1">
                  <a:solidFill>
                    <a:schemeClr val="tx1"/>
                  </a:solidFill>
                </a:rPr>
                <a:t>Process Checks</a:t>
              </a:r>
            </a:p>
          </p:txBody>
        </p:sp>
      </p:grpSp>
      <p:sp>
        <p:nvSpPr>
          <p:cNvPr id="9225" name="Text Box 9"/>
          <p:cNvSpPr txBox="1">
            <a:spLocks noChangeArrowheads="1"/>
          </p:cNvSpPr>
          <p:nvPr/>
        </p:nvSpPr>
        <p:spPr bwMode="auto">
          <a:xfrm>
            <a:off x="746125" y="567531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9pPr>
          </a:lstStyle>
          <a:p>
            <a:pPr algn="l" eaLnBrk="1" hangingPunct="1"/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2D77-B008-2E49-9773-61912F3D42E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005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3" descr="cli-ser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59" y="3041864"/>
            <a:ext cx="7543801" cy="20060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Client-Server Style</a:t>
            </a:r>
            <a:endParaRPr lang="en-US"/>
          </a:p>
        </p:txBody>
      </p:sp>
      <p:sp>
        <p:nvSpPr>
          <p:cNvPr id="12292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Client may connect to more than one server 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servers are usually independent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2D77-B008-2E49-9773-61912F3D42E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175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822959" y="3081867"/>
            <a:ext cx="6477000" cy="2895600"/>
            <a:chOff x="1143000" y="3200400"/>
            <a:chExt cx="6477000" cy="2895600"/>
          </a:xfrm>
        </p:grpSpPr>
        <p:sp>
          <p:nvSpPr>
            <p:cNvPr id="13314" name="Rectangle 3"/>
            <p:cNvSpPr>
              <a:spLocks noChangeArrowheads="1"/>
            </p:cNvSpPr>
            <p:nvPr/>
          </p:nvSpPr>
          <p:spPr bwMode="auto">
            <a:xfrm>
              <a:off x="1143000" y="4419600"/>
              <a:ext cx="1600200" cy="76200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600" b="1">
                  <a:solidFill>
                    <a:schemeClr val="tx1"/>
                  </a:solidFill>
                </a:rPr>
                <a:t>Model</a:t>
              </a:r>
            </a:p>
          </p:txBody>
        </p:sp>
        <p:sp>
          <p:nvSpPr>
            <p:cNvPr id="13315" name="Rectangle 4"/>
            <p:cNvSpPr>
              <a:spLocks noChangeArrowheads="1"/>
            </p:cNvSpPr>
            <p:nvPr/>
          </p:nvSpPr>
          <p:spPr bwMode="auto">
            <a:xfrm>
              <a:off x="5791200" y="3505200"/>
              <a:ext cx="1600200" cy="76200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600" b="1">
                  <a:solidFill>
                    <a:schemeClr val="tx1"/>
                  </a:solidFill>
                </a:rPr>
                <a:t>Controller 1</a:t>
              </a:r>
            </a:p>
          </p:txBody>
        </p:sp>
        <p:sp>
          <p:nvSpPr>
            <p:cNvPr id="13316" name="Rectangle 5"/>
            <p:cNvSpPr>
              <a:spLocks noChangeArrowheads="1"/>
            </p:cNvSpPr>
            <p:nvPr/>
          </p:nvSpPr>
          <p:spPr bwMode="auto">
            <a:xfrm>
              <a:off x="3657600" y="3505200"/>
              <a:ext cx="1600200" cy="76200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600" b="1">
                  <a:solidFill>
                    <a:schemeClr val="tx1"/>
                  </a:solidFill>
                </a:rPr>
                <a:t>View 1</a:t>
              </a:r>
            </a:p>
          </p:txBody>
        </p:sp>
        <p:sp>
          <p:nvSpPr>
            <p:cNvPr id="13317" name="Rectangle 6"/>
            <p:cNvSpPr>
              <a:spLocks noChangeArrowheads="1"/>
            </p:cNvSpPr>
            <p:nvPr/>
          </p:nvSpPr>
          <p:spPr bwMode="auto">
            <a:xfrm>
              <a:off x="5791200" y="5029200"/>
              <a:ext cx="1600200" cy="76200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600" b="1">
                  <a:solidFill>
                    <a:schemeClr val="tx1"/>
                  </a:solidFill>
                </a:rPr>
                <a:t>Controller 2</a:t>
              </a:r>
            </a:p>
          </p:txBody>
        </p:sp>
        <p:sp>
          <p:nvSpPr>
            <p:cNvPr id="13318" name="Rectangle 7"/>
            <p:cNvSpPr>
              <a:spLocks noChangeArrowheads="1"/>
            </p:cNvSpPr>
            <p:nvPr/>
          </p:nvSpPr>
          <p:spPr bwMode="auto">
            <a:xfrm>
              <a:off x="3657600" y="5029200"/>
              <a:ext cx="1600200" cy="76200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600" b="1">
                  <a:solidFill>
                    <a:schemeClr val="tx1"/>
                  </a:solidFill>
                </a:rPr>
                <a:t>View 2</a:t>
              </a:r>
            </a:p>
          </p:txBody>
        </p:sp>
        <p:sp>
          <p:nvSpPr>
            <p:cNvPr id="13319" name="Line 8"/>
            <p:cNvSpPr>
              <a:spLocks noChangeShapeType="1"/>
            </p:cNvSpPr>
            <p:nvPr/>
          </p:nvSpPr>
          <p:spPr bwMode="auto">
            <a:xfrm>
              <a:off x="3429000" y="3200400"/>
              <a:ext cx="0" cy="12954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20" name="Line 9"/>
            <p:cNvSpPr>
              <a:spLocks noChangeShapeType="1"/>
            </p:cNvSpPr>
            <p:nvPr/>
          </p:nvSpPr>
          <p:spPr bwMode="auto">
            <a:xfrm flipH="1">
              <a:off x="3429000" y="4495800"/>
              <a:ext cx="4191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21" name="Line 10"/>
            <p:cNvSpPr>
              <a:spLocks noChangeShapeType="1"/>
            </p:cNvSpPr>
            <p:nvPr/>
          </p:nvSpPr>
          <p:spPr bwMode="auto">
            <a:xfrm>
              <a:off x="3429000" y="3200400"/>
              <a:ext cx="4191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22" name="Line 11"/>
            <p:cNvSpPr>
              <a:spLocks noChangeShapeType="1"/>
            </p:cNvSpPr>
            <p:nvPr/>
          </p:nvSpPr>
          <p:spPr bwMode="auto">
            <a:xfrm>
              <a:off x="7620000" y="3200400"/>
              <a:ext cx="0" cy="12954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23" name="Line 12"/>
            <p:cNvSpPr>
              <a:spLocks noChangeShapeType="1"/>
            </p:cNvSpPr>
            <p:nvPr/>
          </p:nvSpPr>
          <p:spPr bwMode="auto">
            <a:xfrm>
              <a:off x="5257800" y="3962400"/>
              <a:ext cx="5334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24" name="Line 13"/>
            <p:cNvSpPr>
              <a:spLocks noChangeShapeType="1"/>
            </p:cNvSpPr>
            <p:nvPr/>
          </p:nvSpPr>
          <p:spPr bwMode="auto">
            <a:xfrm>
              <a:off x="5257800" y="5410200"/>
              <a:ext cx="5334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25" name="Line 14"/>
            <p:cNvSpPr>
              <a:spLocks noChangeShapeType="1"/>
            </p:cNvSpPr>
            <p:nvPr/>
          </p:nvSpPr>
          <p:spPr bwMode="auto">
            <a:xfrm flipV="1">
              <a:off x="2743200" y="4038600"/>
              <a:ext cx="838200" cy="6096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26" name="Line 15"/>
            <p:cNvSpPr>
              <a:spLocks noChangeShapeType="1"/>
            </p:cNvSpPr>
            <p:nvPr/>
          </p:nvSpPr>
          <p:spPr bwMode="auto">
            <a:xfrm>
              <a:off x="2743200" y="4953000"/>
              <a:ext cx="838200" cy="3048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27" name="Line 16"/>
            <p:cNvSpPr>
              <a:spLocks noChangeShapeType="1"/>
            </p:cNvSpPr>
            <p:nvPr/>
          </p:nvSpPr>
          <p:spPr bwMode="auto">
            <a:xfrm>
              <a:off x="3429000" y="6096000"/>
              <a:ext cx="4191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28" name="Line 17"/>
            <p:cNvSpPr>
              <a:spLocks noChangeShapeType="1"/>
            </p:cNvSpPr>
            <p:nvPr/>
          </p:nvSpPr>
          <p:spPr bwMode="auto">
            <a:xfrm>
              <a:off x="3429000" y="4876800"/>
              <a:ext cx="4191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29" name="Line 18"/>
            <p:cNvSpPr>
              <a:spLocks noChangeShapeType="1"/>
            </p:cNvSpPr>
            <p:nvPr/>
          </p:nvSpPr>
          <p:spPr bwMode="auto">
            <a:xfrm>
              <a:off x="7620000" y="4876800"/>
              <a:ext cx="0" cy="12192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30" name="Line 19"/>
            <p:cNvSpPr>
              <a:spLocks noChangeShapeType="1"/>
            </p:cNvSpPr>
            <p:nvPr/>
          </p:nvSpPr>
          <p:spPr bwMode="auto">
            <a:xfrm>
              <a:off x="3429000" y="4876800"/>
              <a:ext cx="0" cy="12192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332" name="Rectangle 27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Model View Control (MVC) Style</a:t>
            </a:r>
            <a:endParaRPr lang="en-US"/>
          </a:p>
        </p:txBody>
      </p:sp>
      <p:sp>
        <p:nvSpPr>
          <p:cNvPr id="13331" name="Rectangle 26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Separates model (data) from view</a:t>
            </a:r>
          </a:p>
          <a:p>
            <a:r>
              <a:rPr lang="en-US" dirty="0" smtClean="0"/>
              <a:t>Controller often integrated with view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2D77-B008-2E49-9773-61912F3D42E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273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organization of the Model-View-Controller</a:t>
            </a:r>
            <a:r>
              <a:rPr lang="en-GB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3B370-F672-B743-B3AF-248A63C17270}" type="slidenum">
              <a:rPr lang="en-US" smtClean="0"/>
              <a:pPr/>
              <a:t>15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1018166" y="1941429"/>
            <a:ext cx="7315200" cy="4191000"/>
            <a:chOff x="533400" y="1905000"/>
            <a:chExt cx="7315200" cy="4191000"/>
          </a:xfrm>
        </p:grpSpPr>
        <p:sp>
          <p:nvSpPr>
            <p:cNvPr id="3" name="Rectangle 2"/>
            <p:cNvSpPr/>
            <p:nvPr/>
          </p:nvSpPr>
          <p:spPr>
            <a:xfrm>
              <a:off x="5105400" y="4495800"/>
              <a:ext cx="2743200" cy="1600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Controller</a:t>
              </a:r>
            </a:p>
            <a:p>
              <a:r>
                <a:rPr lang="en-US" dirty="0" smtClean="0"/>
                <a:t>Maps user actions to model updates</a:t>
              </a:r>
            </a:p>
            <a:p>
              <a:r>
                <a:rPr lang="en-US" dirty="0" smtClean="0"/>
                <a:t>Selects view</a:t>
              </a:r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609600" y="4495800"/>
              <a:ext cx="2819400" cy="1600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View</a:t>
              </a:r>
            </a:p>
            <a:p>
              <a:r>
                <a:rPr lang="en-US" dirty="0" smtClean="0"/>
                <a:t>Renders model</a:t>
              </a:r>
            </a:p>
            <a:p>
              <a:r>
                <a:rPr lang="en-US" dirty="0" smtClean="0"/>
                <a:t>Request model updates</a:t>
              </a:r>
            </a:p>
            <a:p>
              <a:r>
                <a:rPr lang="en-US" dirty="0" smtClean="0"/>
                <a:t>Sends user events to controller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2743200" y="1905000"/>
              <a:ext cx="2819400" cy="1295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Model</a:t>
              </a:r>
            </a:p>
            <a:p>
              <a:r>
                <a:rPr lang="en-US" dirty="0" smtClean="0"/>
                <a:t>Encapsulates application state</a:t>
              </a:r>
            </a:p>
            <a:p>
              <a:r>
                <a:rPr lang="en-US" dirty="0" smtClean="0"/>
                <a:t>Notifies view of state changes</a:t>
              </a:r>
              <a:endParaRPr lang="en-US" dirty="0"/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3429000" y="5181600"/>
              <a:ext cx="16764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H="1">
              <a:off x="3429000" y="5486400"/>
              <a:ext cx="1676400" cy="0"/>
            </a:xfrm>
            <a:prstGeom prst="straightConnector1">
              <a:avLst/>
            </a:prstGeom>
            <a:ln>
              <a:solidFill>
                <a:srgbClr val="2F2B2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3581400" y="5520813"/>
              <a:ext cx="15428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View selection</a:t>
              </a:r>
              <a:endParaRPr 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543300" y="4812268"/>
              <a:ext cx="1371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User events</a:t>
              </a:r>
              <a:endParaRPr lang="en-US" dirty="0"/>
            </a:p>
          </p:txBody>
        </p:sp>
        <p:cxnSp>
          <p:nvCxnSpPr>
            <p:cNvPr id="22" name="Elbow Connector 21"/>
            <p:cNvCxnSpPr>
              <a:endCxn id="7" idx="1"/>
            </p:cNvCxnSpPr>
            <p:nvPr/>
          </p:nvCxnSpPr>
          <p:spPr>
            <a:xfrm rot="5400000" flipH="1" flipV="1">
              <a:off x="1041400" y="2800350"/>
              <a:ext cx="1949450" cy="1454150"/>
            </a:xfrm>
            <a:prstGeom prst="bentConnector2">
              <a:avLst/>
            </a:prstGeom>
            <a:ln>
              <a:solidFill>
                <a:srgbClr val="2F2B2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2819400" y="3200400"/>
              <a:ext cx="0" cy="1295400"/>
            </a:xfrm>
            <a:prstGeom prst="straightConnector1">
              <a:avLst/>
            </a:prstGeom>
            <a:ln>
              <a:solidFill>
                <a:srgbClr val="2F2B2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533400" y="3200400"/>
              <a:ext cx="914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State</a:t>
              </a:r>
            </a:p>
            <a:p>
              <a:r>
                <a:rPr lang="en-US" dirty="0" smtClean="0"/>
                <a:t>query</a:t>
              </a:r>
              <a:endParaRPr 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819400" y="3657600"/>
              <a:ext cx="14478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Change</a:t>
              </a:r>
            </a:p>
            <a:p>
              <a:r>
                <a:rPr lang="en-US" dirty="0" smtClean="0"/>
                <a:t>Notification</a:t>
              </a:r>
              <a:endParaRPr lang="en-US" dirty="0"/>
            </a:p>
          </p:txBody>
        </p:sp>
        <p:cxnSp>
          <p:nvCxnSpPr>
            <p:cNvPr id="29" name="Elbow Connector 28"/>
            <p:cNvCxnSpPr>
              <a:endCxn id="7" idx="3"/>
            </p:cNvCxnSpPr>
            <p:nvPr/>
          </p:nvCxnSpPr>
          <p:spPr>
            <a:xfrm rot="16200000" flipV="1">
              <a:off x="4949825" y="3165475"/>
              <a:ext cx="1987550" cy="762000"/>
            </a:xfrm>
            <a:prstGeom prst="bentConnector2">
              <a:avLst/>
            </a:prstGeom>
            <a:ln>
              <a:solidFill>
                <a:srgbClr val="2F2B2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6248399" y="3200400"/>
              <a:ext cx="115545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State</a:t>
              </a:r>
            </a:p>
            <a:p>
              <a:r>
                <a:rPr lang="en-US" dirty="0" smtClean="0"/>
                <a:t>change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2666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</a:t>
            </a:r>
            <a:r>
              <a:rPr lang="en-US" dirty="0" smtClean="0"/>
              <a:t>ayered 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Architecture</a:t>
            </a:r>
            <a:r>
              <a:rPr lang="en-GB" dirty="0" smtClean="0"/>
              <a:t>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3B370-F672-B743-B3AF-248A63C17270}" type="slidenum">
              <a:rPr lang="en-US" smtClean="0"/>
              <a:pPr/>
              <a:t>16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1925548" y="1983941"/>
            <a:ext cx="4824573" cy="4016167"/>
            <a:chOff x="1905000" y="1524000"/>
            <a:chExt cx="5105400" cy="4419600"/>
          </a:xfrm>
        </p:grpSpPr>
        <p:sp>
          <p:nvSpPr>
            <p:cNvPr id="3" name="Rectangle 2"/>
            <p:cNvSpPr/>
            <p:nvPr/>
          </p:nvSpPr>
          <p:spPr>
            <a:xfrm>
              <a:off x="1905000" y="1524000"/>
              <a:ext cx="4953000" cy="838200"/>
            </a:xfrm>
            <a:prstGeom prst="rect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bg1"/>
                  </a:solidFill>
                </a:rPr>
                <a:t>User Interface</a:t>
              </a:r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1905000" y="2717800"/>
              <a:ext cx="4953000" cy="838200"/>
            </a:xfrm>
            <a:prstGeom prst="rect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bg1"/>
                  </a:solidFill>
                </a:rPr>
                <a:t>User interface management</a:t>
              </a:r>
              <a:br>
                <a:rPr lang="en-US" sz="2000" dirty="0" smtClean="0">
                  <a:solidFill>
                    <a:schemeClr val="bg1"/>
                  </a:solidFill>
                </a:rPr>
              </a:br>
              <a:r>
                <a:rPr lang="en-US" sz="2000" dirty="0" smtClean="0">
                  <a:solidFill>
                    <a:schemeClr val="bg1"/>
                  </a:solidFill>
                </a:rPr>
                <a:t>Authentication and authorization</a:t>
              </a:r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905000" y="3911600"/>
              <a:ext cx="5029200" cy="965200"/>
            </a:xfrm>
            <a:prstGeom prst="rect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bg1"/>
                  </a:solidFill>
                </a:rPr>
                <a:t>Core business logic/application functionality</a:t>
              </a:r>
            </a:p>
            <a:p>
              <a:pPr algn="ctr"/>
              <a:r>
                <a:rPr lang="en-US" sz="2000" dirty="0" smtClean="0">
                  <a:solidFill>
                    <a:schemeClr val="bg1"/>
                  </a:solidFill>
                </a:rPr>
                <a:t>System utilities</a:t>
              </a:r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981200" y="5105400"/>
              <a:ext cx="5029200" cy="838200"/>
            </a:xfrm>
            <a:prstGeom prst="rect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bg1"/>
                  </a:solidFill>
                </a:rPr>
                <a:t>System support (OS, database, etc.)</a:t>
              </a:r>
              <a:endParaRPr lang="en-US" sz="20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50678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73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Repository Architecture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1888391" y="1819555"/>
            <a:ext cx="5015842" cy="4437408"/>
            <a:chOff x="2525389" y="1737361"/>
            <a:chExt cx="5010150" cy="4572000"/>
          </a:xfrm>
        </p:grpSpPr>
        <p:sp>
          <p:nvSpPr>
            <p:cNvPr id="15362" name="AutoShape 3"/>
            <p:cNvSpPr>
              <a:spLocks noChangeArrowheads="1"/>
            </p:cNvSpPr>
            <p:nvPr/>
          </p:nvSpPr>
          <p:spPr bwMode="auto">
            <a:xfrm>
              <a:off x="2525389" y="2956561"/>
              <a:ext cx="1524000" cy="1981200"/>
            </a:xfrm>
            <a:prstGeom prst="flowChartMagneticDisk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63" name="Text Box 4"/>
            <p:cNvSpPr txBox="1">
              <a:spLocks noChangeArrowheads="1"/>
            </p:cNvSpPr>
            <p:nvPr/>
          </p:nvSpPr>
          <p:spPr bwMode="auto">
            <a:xfrm>
              <a:off x="2753989" y="3794761"/>
              <a:ext cx="958850" cy="641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4400">
                  <a:solidFill>
                    <a:schemeClr val="tx2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 sz="4400">
                  <a:solidFill>
                    <a:schemeClr val="tx2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4400">
                  <a:solidFill>
                    <a:schemeClr val="tx2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4400">
                  <a:solidFill>
                    <a:schemeClr val="tx2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4400">
                  <a:solidFill>
                    <a:schemeClr val="tx2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l" eaLnBrk="1" hangingPunct="1"/>
              <a:r>
                <a:rPr lang="en-US" sz="1800">
                  <a:solidFill>
                    <a:schemeClr val="tx1"/>
                  </a:solidFill>
                  <a:latin typeface="Times New Roman" charset="0"/>
                </a:rPr>
                <a:t>Hospital</a:t>
              </a:r>
            </a:p>
            <a:p>
              <a:pPr algn="l" eaLnBrk="1" hangingPunct="1"/>
              <a:r>
                <a:rPr lang="en-US" sz="1800">
                  <a:solidFill>
                    <a:schemeClr val="tx1"/>
                  </a:solidFill>
                  <a:latin typeface="Times New Roman" charset="0"/>
                </a:rPr>
                <a:t>DB</a:t>
              </a:r>
            </a:p>
          </p:txBody>
        </p:sp>
        <p:sp>
          <p:nvSpPr>
            <p:cNvPr id="15364" name="Rectangle 5"/>
            <p:cNvSpPr>
              <a:spLocks noChangeArrowheads="1"/>
            </p:cNvSpPr>
            <p:nvPr/>
          </p:nvSpPr>
          <p:spPr bwMode="auto">
            <a:xfrm>
              <a:off x="5573389" y="1737361"/>
              <a:ext cx="1828800" cy="914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65" name="Line 6"/>
            <p:cNvSpPr>
              <a:spLocks noChangeShapeType="1"/>
            </p:cNvSpPr>
            <p:nvPr/>
          </p:nvSpPr>
          <p:spPr bwMode="auto">
            <a:xfrm flipV="1">
              <a:off x="4125589" y="2194561"/>
              <a:ext cx="1371600" cy="1219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lg" len="lg"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66" name="Rectangle 7"/>
            <p:cNvSpPr>
              <a:spLocks noChangeArrowheads="1"/>
            </p:cNvSpPr>
            <p:nvPr/>
          </p:nvSpPr>
          <p:spPr bwMode="auto">
            <a:xfrm>
              <a:off x="5573389" y="2804161"/>
              <a:ext cx="1828800" cy="914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67" name="Rectangle 8"/>
            <p:cNvSpPr>
              <a:spLocks noChangeArrowheads="1"/>
            </p:cNvSpPr>
            <p:nvPr/>
          </p:nvSpPr>
          <p:spPr bwMode="auto">
            <a:xfrm>
              <a:off x="5573389" y="5394961"/>
              <a:ext cx="1828800" cy="914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68" name="Text Box 9"/>
            <p:cNvSpPr txBox="1">
              <a:spLocks noChangeArrowheads="1"/>
            </p:cNvSpPr>
            <p:nvPr/>
          </p:nvSpPr>
          <p:spPr bwMode="auto">
            <a:xfrm>
              <a:off x="5573389" y="1965961"/>
              <a:ext cx="18542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4400">
                  <a:solidFill>
                    <a:schemeClr val="tx2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 sz="4400">
                  <a:solidFill>
                    <a:schemeClr val="tx2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4400">
                  <a:solidFill>
                    <a:schemeClr val="tx2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4400">
                  <a:solidFill>
                    <a:schemeClr val="tx2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4400">
                  <a:solidFill>
                    <a:schemeClr val="tx2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l" eaLnBrk="1" hangingPunct="1"/>
              <a:r>
                <a:rPr lang="en-US" sz="1800" dirty="0">
                  <a:solidFill>
                    <a:schemeClr val="tx1"/>
                  </a:solidFill>
                  <a:latin typeface="Times New Roman" charset="0"/>
                </a:rPr>
                <a:t>Patient processing</a:t>
              </a:r>
            </a:p>
          </p:txBody>
        </p:sp>
        <p:sp>
          <p:nvSpPr>
            <p:cNvPr id="15369" name="Text Box 10"/>
            <p:cNvSpPr txBox="1">
              <a:spLocks noChangeArrowheads="1"/>
            </p:cNvSpPr>
            <p:nvPr/>
          </p:nvSpPr>
          <p:spPr bwMode="auto">
            <a:xfrm>
              <a:off x="5573389" y="3032761"/>
              <a:ext cx="18288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4400">
                  <a:solidFill>
                    <a:schemeClr val="tx2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 sz="4400">
                  <a:solidFill>
                    <a:schemeClr val="tx2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4400">
                  <a:solidFill>
                    <a:schemeClr val="tx2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4400">
                  <a:solidFill>
                    <a:schemeClr val="tx2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4400">
                  <a:solidFill>
                    <a:schemeClr val="tx2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l" eaLnBrk="1" hangingPunct="1"/>
              <a:r>
                <a:rPr lang="en-US" sz="1800">
                  <a:solidFill>
                    <a:schemeClr val="tx1"/>
                  </a:solidFill>
                  <a:latin typeface="Times New Roman" charset="0"/>
                </a:rPr>
                <a:t>Room Scheduling</a:t>
              </a:r>
            </a:p>
          </p:txBody>
        </p:sp>
        <p:sp>
          <p:nvSpPr>
            <p:cNvPr id="15370" name="Text Box 11"/>
            <p:cNvSpPr txBox="1">
              <a:spLocks noChangeArrowheads="1"/>
            </p:cNvSpPr>
            <p:nvPr/>
          </p:nvSpPr>
          <p:spPr bwMode="auto">
            <a:xfrm>
              <a:off x="5573389" y="5699761"/>
              <a:ext cx="19621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4400">
                  <a:solidFill>
                    <a:schemeClr val="tx2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 sz="4400">
                  <a:solidFill>
                    <a:schemeClr val="tx2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4400">
                  <a:solidFill>
                    <a:schemeClr val="tx2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4400">
                  <a:solidFill>
                    <a:schemeClr val="tx2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4400">
                  <a:solidFill>
                    <a:schemeClr val="tx2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l" eaLnBrk="1" hangingPunct="1"/>
              <a:r>
                <a:rPr lang="en-US" sz="1800">
                  <a:solidFill>
                    <a:schemeClr val="tx1"/>
                  </a:solidFill>
                  <a:latin typeface="Times New Roman" charset="0"/>
                </a:rPr>
                <a:t>Nurses Scheduling </a:t>
              </a:r>
            </a:p>
          </p:txBody>
        </p:sp>
        <p:sp>
          <p:nvSpPr>
            <p:cNvPr id="15371" name="Line 12"/>
            <p:cNvSpPr>
              <a:spLocks noChangeShapeType="1"/>
            </p:cNvSpPr>
            <p:nvPr/>
          </p:nvSpPr>
          <p:spPr bwMode="auto">
            <a:xfrm flipV="1">
              <a:off x="4125589" y="3261361"/>
              <a:ext cx="144780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lg" len="lg"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72" name="Line 13"/>
            <p:cNvSpPr>
              <a:spLocks noChangeShapeType="1"/>
            </p:cNvSpPr>
            <p:nvPr/>
          </p:nvSpPr>
          <p:spPr bwMode="auto">
            <a:xfrm>
              <a:off x="4201789" y="4175761"/>
              <a:ext cx="1371600" cy="1524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lg" len="lg"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75" name="Rectangle 16"/>
            <p:cNvSpPr>
              <a:spLocks noChangeArrowheads="1"/>
            </p:cNvSpPr>
            <p:nvPr/>
          </p:nvSpPr>
          <p:spPr bwMode="auto">
            <a:xfrm>
              <a:off x="5573389" y="3794761"/>
              <a:ext cx="1828800" cy="914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76" name="Text Box 17"/>
            <p:cNvSpPr txBox="1">
              <a:spLocks noChangeArrowheads="1"/>
            </p:cNvSpPr>
            <p:nvPr/>
          </p:nvSpPr>
          <p:spPr bwMode="auto">
            <a:xfrm>
              <a:off x="5725789" y="4175761"/>
              <a:ext cx="12573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4400">
                  <a:solidFill>
                    <a:schemeClr val="tx2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 sz="4400">
                  <a:solidFill>
                    <a:schemeClr val="tx2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4400">
                  <a:solidFill>
                    <a:schemeClr val="tx2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4400">
                  <a:solidFill>
                    <a:schemeClr val="tx2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4400">
                  <a:solidFill>
                    <a:schemeClr val="tx2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l" eaLnBrk="1" hangingPunct="1"/>
              <a:r>
                <a:rPr lang="en-US" sz="1800">
                  <a:solidFill>
                    <a:schemeClr val="tx1"/>
                  </a:solidFill>
                  <a:latin typeface="Times New Roman" charset="0"/>
                </a:rPr>
                <a:t>Purchasing </a:t>
              </a:r>
            </a:p>
          </p:txBody>
        </p:sp>
        <p:sp>
          <p:nvSpPr>
            <p:cNvPr id="15377" name="Line 18"/>
            <p:cNvSpPr>
              <a:spLocks noChangeShapeType="1"/>
            </p:cNvSpPr>
            <p:nvPr/>
          </p:nvSpPr>
          <p:spPr bwMode="auto">
            <a:xfrm>
              <a:off x="4277989" y="4023361"/>
              <a:ext cx="12954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lg" len="lg"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78" name="Text Box 19"/>
            <p:cNvSpPr txBox="1">
              <a:spLocks noChangeArrowheads="1"/>
            </p:cNvSpPr>
            <p:nvPr/>
          </p:nvSpPr>
          <p:spPr bwMode="auto">
            <a:xfrm>
              <a:off x="5954389" y="4404361"/>
              <a:ext cx="296863" cy="1066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4400">
                  <a:solidFill>
                    <a:schemeClr val="tx2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 sz="4400">
                  <a:solidFill>
                    <a:schemeClr val="tx2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4400">
                  <a:solidFill>
                    <a:schemeClr val="tx2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4400">
                  <a:solidFill>
                    <a:schemeClr val="tx2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4400">
                  <a:solidFill>
                    <a:schemeClr val="tx2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3200" b="1"/>
                <a:t>.</a:t>
              </a:r>
            </a:p>
            <a:p>
              <a:pPr eaLnBrk="1" hangingPunct="1"/>
              <a:r>
                <a:rPr lang="en-US" sz="3200" b="1" dirty="0"/>
                <a:t>.</a:t>
              </a: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2D77-B008-2E49-9773-61912F3D42E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550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295634" y="2133600"/>
            <a:ext cx="7010400" cy="3276600"/>
            <a:chOff x="1066800" y="2514600"/>
            <a:chExt cx="7010400" cy="3276600"/>
          </a:xfrm>
        </p:grpSpPr>
        <p:sp>
          <p:nvSpPr>
            <p:cNvPr id="16386" name="AutoShape 3"/>
            <p:cNvSpPr>
              <a:spLocks noChangeArrowheads="1"/>
            </p:cNvSpPr>
            <p:nvPr/>
          </p:nvSpPr>
          <p:spPr bwMode="auto">
            <a:xfrm>
              <a:off x="1066800" y="3657600"/>
              <a:ext cx="914400" cy="1981200"/>
            </a:xfrm>
            <a:prstGeom prst="flowChartMagneticDisk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87" name="Text Box 4"/>
            <p:cNvSpPr txBox="1">
              <a:spLocks noChangeArrowheads="1"/>
            </p:cNvSpPr>
            <p:nvPr/>
          </p:nvSpPr>
          <p:spPr bwMode="auto">
            <a:xfrm>
              <a:off x="1295400" y="4495800"/>
              <a:ext cx="5016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4400">
                  <a:solidFill>
                    <a:schemeClr val="tx2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 sz="4400">
                  <a:solidFill>
                    <a:schemeClr val="tx2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4400">
                  <a:solidFill>
                    <a:schemeClr val="tx2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4400">
                  <a:solidFill>
                    <a:schemeClr val="tx2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4400">
                  <a:solidFill>
                    <a:schemeClr val="tx2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l" eaLnBrk="1" hangingPunct="1"/>
              <a:r>
                <a:rPr lang="en-US" sz="1800">
                  <a:solidFill>
                    <a:schemeClr val="tx1"/>
                  </a:solidFill>
                  <a:latin typeface="Times New Roman" charset="0"/>
                </a:rPr>
                <a:t>DB</a:t>
              </a:r>
            </a:p>
          </p:txBody>
        </p:sp>
        <p:sp>
          <p:nvSpPr>
            <p:cNvPr id="16388" name="Rectangle 5"/>
            <p:cNvSpPr>
              <a:spLocks noChangeArrowheads="1"/>
            </p:cNvSpPr>
            <p:nvPr/>
          </p:nvSpPr>
          <p:spPr bwMode="auto">
            <a:xfrm>
              <a:off x="6248400" y="2514600"/>
              <a:ext cx="1828800" cy="914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89" name="Line 6"/>
            <p:cNvSpPr>
              <a:spLocks noChangeShapeType="1"/>
            </p:cNvSpPr>
            <p:nvPr/>
          </p:nvSpPr>
          <p:spPr bwMode="auto">
            <a:xfrm flipV="1">
              <a:off x="4800600" y="2971800"/>
              <a:ext cx="1371600" cy="1219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lg" len="lg"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90" name="Rectangle 7"/>
            <p:cNvSpPr>
              <a:spLocks noChangeArrowheads="1"/>
            </p:cNvSpPr>
            <p:nvPr/>
          </p:nvSpPr>
          <p:spPr bwMode="auto">
            <a:xfrm>
              <a:off x="6248400" y="3657600"/>
              <a:ext cx="1828800" cy="914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91" name="Rectangle 8"/>
            <p:cNvSpPr>
              <a:spLocks noChangeArrowheads="1"/>
            </p:cNvSpPr>
            <p:nvPr/>
          </p:nvSpPr>
          <p:spPr bwMode="auto">
            <a:xfrm>
              <a:off x="6248400" y="4876800"/>
              <a:ext cx="1828800" cy="914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92" name="Text Box 9"/>
            <p:cNvSpPr txBox="1">
              <a:spLocks noChangeArrowheads="1"/>
            </p:cNvSpPr>
            <p:nvPr/>
          </p:nvSpPr>
          <p:spPr bwMode="auto">
            <a:xfrm>
              <a:off x="6461125" y="2705100"/>
              <a:ext cx="10160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4400">
                  <a:solidFill>
                    <a:schemeClr val="tx2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 sz="4400">
                  <a:solidFill>
                    <a:schemeClr val="tx2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4400">
                  <a:solidFill>
                    <a:schemeClr val="tx2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4400">
                  <a:solidFill>
                    <a:schemeClr val="tx2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4400">
                  <a:solidFill>
                    <a:schemeClr val="tx2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l" eaLnBrk="1" hangingPunct="1"/>
              <a:r>
                <a:rPr lang="en-US" sz="1800">
                  <a:solidFill>
                    <a:schemeClr val="tx1"/>
                  </a:solidFill>
                  <a:latin typeface="Times New Roman" charset="0"/>
                </a:rPr>
                <a:t>Client 1a</a:t>
              </a:r>
            </a:p>
          </p:txBody>
        </p:sp>
        <p:sp>
          <p:nvSpPr>
            <p:cNvPr id="16393" name="Text Box 10"/>
            <p:cNvSpPr txBox="1">
              <a:spLocks noChangeArrowheads="1"/>
            </p:cNvSpPr>
            <p:nvPr/>
          </p:nvSpPr>
          <p:spPr bwMode="auto">
            <a:xfrm>
              <a:off x="6400800" y="3887788"/>
              <a:ext cx="10287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4400">
                  <a:solidFill>
                    <a:schemeClr val="tx2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 sz="4400">
                  <a:solidFill>
                    <a:schemeClr val="tx2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4400">
                  <a:solidFill>
                    <a:schemeClr val="tx2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4400">
                  <a:solidFill>
                    <a:schemeClr val="tx2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4400">
                  <a:solidFill>
                    <a:schemeClr val="tx2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l" eaLnBrk="1" hangingPunct="1"/>
              <a:r>
                <a:rPr lang="en-US" sz="1800">
                  <a:solidFill>
                    <a:schemeClr val="tx1"/>
                  </a:solidFill>
                  <a:latin typeface="Times New Roman" charset="0"/>
                </a:rPr>
                <a:t>Client 1b</a:t>
              </a:r>
            </a:p>
          </p:txBody>
        </p:sp>
        <p:sp>
          <p:nvSpPr>
            <p:cNvPr id="16394" name="Text Box 11"/>
            <p:cNvSpPr txBox="1">
              <a:spLocks noChangeArrowheads="1"/>
            </p:cNvSpPr>
            <p:nvPr/>
          </p:nvSpPr>
          <p:spPr bwMode="auto">
            <a:xfrm>
              <a:off x="6400800" y="5181600"/>
              <a:ext cx="9144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4400">
                  <a:solidFill>
                    <a:schemeClr val="tx2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 sz="4400">
                  <a:solidFill>
                    <a:schemeClr val="tx2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4400">
                  <a:solidFill>
                    <a:schemeClr val="tx2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4400">
                  <a:solidFill>
                    <a:schemeClr val="tx2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4400">
                  <a:solidFill>
                    <a:schemeClr val="tx2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l" eaLnBrk="1" hangingPunct="1"/>
              <a:r>
                <a:rPr lang="en-US" sz="1800">
                  <a:solidFill>
                    <a:schemeClr val="tx1"/>
                  </a:solidFill>
                  <a:latin typeface="Times New Roman" charset="0"/>
                </a:rPr>
                <a:t>Client 2</a:t>
              </a:r>
            </a:p>
          </p:txBody>
        </p:sp>
        <p:sp>
          <p:nvSpPr>
            <p:cNvPr id="16395" name="Line 12"/>
            <p:cNvSpPr>
              <a:spLocks noChangeShapeType="1"/>
            </p:cNvSpPr>
            <p:nvPr/>
          </p:nvSpPr>
          <p:spPr bwMode="auto">
            <a:xfrm flipV="1">
              <a:off x="4800600" y="4038600"/>
              <a:ext cx="144780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lg" len="lg"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96" name="Line 13"/>
            <p:cNvSpPr>
              <a:spLocks noChangeShapeType="1"/>
            </p:cNvSpPr>
            <p:nvPr/>
          </p:nvSpPr>
          <p:spPr bwMode="auto">
            <a:xfrm>
              <a:off x="4876800" y="4953000"/>
              <a:ext cx="13716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lg" len="lg"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97" name="Rectangle 14"/>
            <p:cNvSpPr>
              <a:spLocks noChangeArrowheads="1"/>
            </p:cNvSpPr>
            <p:nvPr/>
          </p:nvSpPr>
          <p:spPr bwMode="auto">
            <a:xfrm>
              <a:off x="3276600" y="4114800"/>
              <a:ext cx="1371600" cy="914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98" name="Text Box 15"/>
            <p:cNvSpPr txBox="1">
              <a:spLocks noChangeArrowheads="1"/>
            </p:cNvSpPr>
            <p:nvPr/>
          </p:nvSpPr>
          <p:spPr bwMode="auto">
            <a:xfrm>
              <a:off x="3429000" y="4267200"/>
              <a:ext cx="1111250" cy="641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4400">
                  <a:solidFill>
                    <a:schemeClr val="tx2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 sz="4400">
                  <a:solidFill>
                    <a:schemeClr val="tx2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4400">
                  <a:solidFill>
                    <a:schemeClr val="tx2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4400">
                  <a:solidFill>
                    <a:schemeClr val="tx2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4400">
                  <a:solidFill>
                    <a:schemeClr val="tx2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l" eaLnBrk="1" hangingPunct="1"/>
              <a:r>
                <a:rPr lang="en-US" sz="1800">
                  <a:solidFill>
                    <a:schemeClr val="tx1"/>
                  </a:solidFill>
                </a:rPr>
                <a:t>Business</a:t>
              </a:r>
            </a:p>
            <a:p>
              <a:pPr algn="l" eaLnBrk="1" hangingPunct="1"/>
              <a:r>
                <a:rPr lang="en-US" sz="1800">
                  <a:solidFill>
                    <a:schemeClr val="tx1"/>
                  </a:solidFill>
                </a:rPr>
                <a:t>Tier</a:t>
              </a:r>
            </a:p>
          </p:txBody>
        </p:sp>
        <p:sp>
          <p:nvSpPr>
            <p:cNvPr id="16399" name="Line 16"/>
            <p:cNvSpPr>
              <a:spLocks noChangeShapeType="1"/>
            </p:cNvSpPr>
            <p:nvPr/>
          </p:nvSpPr>
          <p:spPr bwMode="auto">
            <a:xfrm>
              <a:off x="2057400" y="4572000"/>
              <a:ext cx="1143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lg" len="lg"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6400" name="Rectangle 1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tier style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2D77-B008-2E49-9773-61912F3D42E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191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2D77-B008-2E49-9773-61912F3D42E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737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Design?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Design is a "wicked" problem</a:t>
            </a:r>
          </a:p>
          <a:p>
            <a:r>
              <a:rPr lang="en-US" dirty="0" smtClean="0"/>
              <a:t>Design </a:t>
            </a:r>
            <a:r>
              <a:rPr lang="en-US" dirty="0"/>
              <a:t>is </a:t>
            </a:r>
            <a:r>
              <a:rPr lang="en-US" dirty="0" smtClean="0"/>
              <a:t>sloppy</a:t>
            </a:r>
          </a:p>
          <a:p>
            <a:r>
              <a:rPr lang="en-US" dirty="0" smtClean="0"/>
              <a:t>Design </a:t>
            </a:r>
            <a:r>
              <a:rPr lang="en-US" dirty="0"/>
              <a:t>involves trade </a:t>
            </a:r>
            <a:r>
              <a:rPr lang="en-US" dirty="0" smtClean="0"/>
              <a:t>offs</a:t>
            </a:r>
            <a:endParaRPr lang="en-US" dirty="0"/>
          </a:p>
          <a:p>
            <a:r>
              <a:rPr lang="en-US" dirty="0"/>
              <a:t>Design involves restrictions</a:t>
            </a:r>
          </a:p>
          <a:p>
            <a:r>
              <a:rPr lang="en-US" dirty="0" smtClean="0"/>
              <a:t>Design </a:t>
            </a:r>
            <a:r>
              <a:rPr lang="en-US" dirty="0"/>
              <a:t>is  nondeterministic</a:t>
            </a:r>
          </a:p>
          <a:p>
            <a:r>
              <a:rPr lang="en-US" dirty="0"/>
              <a:t>Design involves heuristics</a:t>
            </a:r>
          </a:p>
          <a:p>
            <a:r>
              <a:rPr lang="en-US" dirty="0"/>
              <a:t>Design is emergent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2D77-B008-2E49-9773-61912F3D42E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882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Overview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Determine application type</a:t>
            </a:r>
          </a:p>
          <a:p>
            <a:r>
              <a:rPr lang="en-US" dirty="0" smtClean="0"/>
              <a:t>Identify deployment constraints</a:t>
            </a:r>
          </a:p>
          <a:p>
            <a:r>
              <a:rPr lang="en-US" dirty="0" smtClean="0"/>
              <a:t>Identify important architectural patterns</a:t>
            </a:r>
          </a:p>
          <a:p>
            <a:r>
              <a:rPr lang="en-US" dirty="0" smtClean="0"/>
              <a:t>Determine relevant technologies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2D77-B008-2E49-9773-61912F3D42E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369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Types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Mobile applications</a:t>
            </a:r>
          </a:p>
          <a:p>
            <a:r>
              <a:rPr lang="en-US" dirty="0" smtClean="0"/>
              <a:t>Rich client applications</a:t>
            </a:r>
          </a:p>
          <a:p>
            <a:r>
              <a:rPr lang="en-US" dirty="0" smtClean="0"/>
              <a:t>Rich internet application</a:t>
            </a:r>
          </a:p>
          <a:p>
            <a:r>
              <a:rPr lang="en-US" dirty="0" smtClean="0"/>
              <a:t>Service applications</a:t>
            </a:r>
          </a:p>
          <a:p>
            <a:r>
              <a:rPr lang="en-US" dirty="0" smtClean="0"/>
              <a:t>Web applications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2D77-B008-2E49-9773-61912F3D42E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014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 model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8725" y="2098675"/>
            <a:ext cx="6731000" cy="3517900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2D77-B008-2E49-9773-61912F3D42E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349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Revise and Refine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Network diagrams</a:t>
            </a:r>
          </a:p>
          <a:p>
            <a:r>
              <a:rPr lang="en-US" dirty="0" smtClean="0"/>
              <a:t>Component diagrams</a:t>
            </a:r>
          </a:p>
          <a:p>
            <a:r>
              <a:rPr lang="en-US" dirty="0" smtClean="0"/>
              <a:t>Dataflow diagrams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2D77-B008-2E49-9773-61912F3D42E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338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Diagram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2325" y="1848242"/>
            <a:ext cx="7543800" cy="4018767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2D77-B008-2E49-9773-61912F3D42E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625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Diagram</a:t>
            </a:r>
            <a:endParaRPr lang="en-US" dirty="0"/>
          </a:p>
        </p:txBody>
      </p:sp>
      <p:pic>
        <p:nvPicPr>
          <p:cNvPr id="6" name="Content Placeholder 5" descr="network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325" y="2529667"/>
            <a:ext cx="7543800" cy="2655916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2D77-B008-2E49-9773-61912F3D42E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779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 Diagram</a:t>
            </a:r>
            <a:endParaRPr lang="en-US" dirty="0"/>
          </a:p>
        </p:txBody>
      </p:sp>
      <p:pic>
        <p:nvPicPr>
          <p:cNvPr id="4" name="Content Placeholder 3" descr="UML_Diagramme_Deploiement.gi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0260" y="1908175"/>
            <a:ext cx="5029200" cy="3898900"/>
          </a:xfrm>
        </p:spPr>
      </p:pic>
      <p:sp>
        <p:nvSpPr>
          <p:cNvPr id="5" name="TextBox 4"/>
          <p:cNvSpPr txBox="1"/>
          <p:nvPr/>
        </p:nvSpPr>
        <p:spPr>
          <a:xfrm>
            <a:off x="1605515" y="5977889"/>
            <a:ext cx="65891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"UML </a:t>
            </a:r>
            <a:r>
              <a:rPr lang="en-US" sz="800" dirty="0" err="1"/>
              <a:t>Diagramme</a:t>
            </a:r>
            <a:r>
              <a:rPr lang="en-US" sz="800" dirty="0"/>
              <a:t> </a:t>
            </a:r>
            <a:r>
              <a:rPr lang="en-US" sz="800" dirty="0" err="1"/>
              <a:t>Deploiement</a:t>
            </a:r>
            <a:r>
              <a:rPr lang="en-US" sz="800" dirty="0"/>
              <a:t>" by </a:t>
            </a:r>
            <a:r>
              <a:rPr lang="en-US" sz="800" dirty="0" err="1"/>
              <a:t>w:User:TexasDex</a:t>
            </a:r>
            <a:r>
              <a:rPr lang="en-US" sz="800" dirty="0"/>
              <a:t> - Wikipedia </a:t>
            </a:r>
            <a:r>
              <a:rPr lang="en-US" sz="800" dirty="0" err="1"/>
              <a:t>english</a:t>
            </a:r>
            <a:r>
              <a:rPr lang="en-US" sz="800" dirty="0"/>
              <a:t>. Licensed under CC BY-SA 3.0 via Wikimedia Commons - http://</a:t>
            </a:r>
            <a:r>
              <a:rPr lang="en-US" sz="800" dirty="0" err="1"/>
              <a:t>commons.wikimedia.org</a:t>
            </a:r>
            <a:r>
              <a:rPr lang="en-US" sz="800" dirty="0"/>
              <a:t>/wiki/</a:t>
            </a:r>
            <a:r>
              <a:rPr lang="en-US" sz="800" dirty="0" err="1"/>
              <a:t>File:UML_Diagramme_Deploiement.gif#mediaviewer</a:t>
            </a:r>
            <a:r>
              <a:rPr lang="en-US" sz="800" dirty="0"/>
              <a:t>/</a:t>
            </a:r>
            <a:r>
              <a:rPr lang="en-US" sz="800" dirty="0" err="1"/>
              <a:t>File:UML_Diagramme_Deploiement.gif</a:t>
            </a:r>
            <a:endParaRPr lang="en-US" sz="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2D77-B008-2E49-9773-61912F3D42E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177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 Diagram</a:t>
            </a:r>
            <a:endParaRPr lang="en-US" dirty="0"/>
          </a:p>
        </p:txBody>
      </p:sp>
      <p:pic>
        <p:nvPicPr>
          <p:cNvPr id="4" name="Content Placeholder 3" descr="Component diagr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1764" y="1846263"/>
            <a:ext cx="4804921" cy="4022725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2D77-B008-2E49-9773-61912F3D42E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748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Dataflow Diagrams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DFDs show </a:t>
            </a:r>
            <a:endParaRPr lang="en-US" dirty="0" smtClean="0"/>
          </a:p>
          <a:p>
            <a:pPr lvl="1"/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flow of data from external entities into the system, </a:t>
            </a:r>
            <a:endParaRPr lang="en-US" dirty="0" smtClean="0"/>
          </a:p>
          <a:p>
            <a:pPr lvl="1"/>
            <a:r>
              <a:rPr lang="en-US" dirty="0" smtClean="0"/>
              <a:t>how </a:t>
            </a:r>
            <a:r>
              <a:rPr lang="en-US" dirty="0"/>
              <a:t>the data </a:t>
            </a:r>
            <a:r>
              <a:rPr lang="en-US" dirty="0" smtClean="0"/>
              <a:t>is moved </a:t>
            </a:r>
            <a:r>
              <a:rPr lang="en-US" dirty="0"/>
              <a:t>from one process to </a:t>
            </a:r>
            <a:r>
              <a:rPr lang="en-US" dirty="0" smtClean="0"/>
              <a:t>another</a:t>
            </a:r>
          </a:p>
          <a:p>
            <a:pPr lvl="1"/>
            <a:r>
              <a:rPr lang="en-US" dirty="0" smtClean="0"/>
              <a:t>logical storage </a:t>
            </a:r>
            <a:endParaRPr lang="en-US" dirty="0"/>
          </a:p>
          <a:p>
            <a:r>
              <a:rPr lang="en-US" dirty="0"/>
              <a:t>There are only four symbols:</a:t>
            </a:r>
          </a:p>
          <a:p>
            <a:pPr lvl="1"/>
            <a:r>
              <a:rPr lang="en-US" dirty="0"/>
              <a:t>Squares representing external </a:t>
            </a:r>
            <a:r>
              <a:rPr lang="en-US" dirty="0" smtClean="0"/>
              <a:t>entities</a:t>
            </a:r>
          </a:p>
          <a:p>
            <a:pPr lvl="1"/>
            <a:r>
              <a:rPr lang="en-US" dirty="0" smtClean="0"/>
              <a:t>Rounded </a:t>
            </a:r>
            <a:r>
              <a:rPr lang="en-US" dirty="0"/>
              <a:t>rectangles representing </a:t>
            </a:r>
            <a:r>
              <a:rPr lang="en-US" dirty="0" smtClean="0"/>
              <a:t>processes</a:t>
            </a:r>
          </a:p>
          <a:p>
            <a:pPr lvl="1"/>
            <a:r>
              <a:rPr lang="en-US" dirty="0" smtClean="0"/>
              <a:t>Arrows </a:t>
            </a:r>
            <a:r>
              <a:rPr lang="en-US" dirty="0"/>
              <a:t>representing the data </a:t>
            </a:r>
            <a:r>
              <a:rPr lang="en-US" dirty="0" smtClean="0"/>
              <a:t>flows</a:t>
            </a:r>
          </a:p>
          <a:p>
            <a:pPr lvl="1"/>
            <a:r>
              <a:rPr lang="en-US" dirty="0" smtClean="0"/>
              <a:t>Open-ended </a:t>
            </a:r>
            <a:r>
              <a:rPr lang="en-US" dirty="0"/>
              <a:t>rectangles representing data </a:t>
            </a:r>
            <a:r>
              <a:rPr lang="en-US" dirty="0" smtClean="0"/>
              <a:t>stores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64075" y="2455423"/>
            <a:ext cx="3702050" cy="280440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2D77-B008-2E49-9773-61912F3D42E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426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Vertical Title 3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en-US" dirty="0" smtClean="0"/>
              <a:t>Dataflow Diagram</a:t>
            </a:r>
            <a:endParaRPr lang="en-US" dirty="0"/>
          </a:p>
        </p:txBody>
      </p:sp>
      <p:pic>
        <p:nvPicPr>
          <p:cNvPr id="6" name="Picture 5" descr="dataflows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8610" y="0"/>
            <a:ext cx="4969174" cy="6430695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2D77-B008-2E49-9773-61912F3D42E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03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Link between requirements and construction</a:t>
            </a:r>
          </a:p>
          <a:p>
            <a:r>
              <a:rPr lang="en-US" dirty="0" smtClean="0"/>
              <a:t>Most creative part of the software development process</a:t>
            </a:r>
          </a:p>
          <a:p>
            <a:r>
              <a:rPr lang="en-US" dirty="0" smtClean="0"/>
              <a:t>Creates a model of the software that provides details of the items that are necessary to implement the system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E19AD-31F6-4D6F-97E7-29B6511E7DA2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443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Accurate</a:t>
            </a:r>
          </a:p>
          <a:p>
            <a:r>
              <a:rPr lang="en-US" dirty="0" smtClean="0"/>
              <a:t>Clear</a:t>
            </a:r>
          </a:p>
          <a:p>
            <a:r>
              <a:rPr lang="en-US" dirty="0" smtClean="0"/>
              <a:t>Complete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E19AD-31F6-4D6F-97E7-29B6511E7DA2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159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Quality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Functionality</a:t>
            </a:r>
          </a:p>
          <a:p>
            <a:r>
              <a:rPr lang="en-US" dirty="0" smtClean="0"/>
              <a:t>Usability</a:t>
            </a:r>
          </a:p>
          <a:p>
            <a:r>
              <a:rPr lang="en-US" dirty="0" smtClean="0"/>
              <a:t>Reliability</a:t>
            </a:r>
          </a:p>
          <a:p>
            <a:r>
              <a:rPr lang="en-US" dirty="0" smtClean="0"/>
              <a:t>Performance</a:t>
            </a:r>
          </a:p>
          <a:p>
            <a:r>
              <a:rPr lang="en-US" dirty="0" smtClean="0"/>
              <a:t>Supportability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E19AD-31F6-4D6F-97E7-29B6511E7DA2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321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Architectural </a:t>
            </a:r>
            <a:r>
              <a:rPr lang="en-US" b="1" dirty="0"/>
              <a:t>design</a:t>
            </a:r>
          </a:p>
          <a:p>
            <a:r>
              <a:rPr lang="en-US" dirty="0"/>
              <a:t>Detailed design (component design)</a:t>
            </a:r>
          </a:p>
          <a:p>
            <a:r>
              <a:rPr lang="en-US" dirty="0"/>
              <a:t>User interface design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E19AD-31F6-4D6F-97E7-29B6511E7DA2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38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 smtClean="0"/>
              <a:t>Architectural Design</a:t>
            </a:r>
            <a:endParaRPr lang="en-US" sz="54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2D77-B008-2E49-9773-61912F3D42E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54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manner in which various components are integrated to </a:t>
            </a:r>
            <a:r>
              <a:rPr lang="en-US" dirty="0" smtClean="0"/>
              <a:t>form </a:t>
            </a:r>
            <a:r>
              <a:rPr lang="en-US" dirty="0"/>
              <a:t>a cohesive </a:t>
            </a:r>
            <a:r>
              <a:rPr lang="en-US" dirty="0" smtClean="0"/>
              <a:t>whole.</a:t>
            </a:r>
          </a:p>
          <a:p>
            <a:r>
              <a:rPr lang="en-US" dirty="0" smtClean="0"/>
              <a:t>Overall structure of the software and the ways in which that structure provides conceptual integrity for a system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E19AD-31F6-4D6F-97E7-29B6511E7DA2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172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Architectural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The </a:t>
            </a:r>
            <a:r>
              <a:rPr lang="en-GB" dirty="0" smtClean="0"/>
              <a:t>process </a:t>
            </a:r>
            <a:r>
              <a:rPr lang="en-GB" dirty="0"/>
              <a:t>for identifying the sub-systems making up a system and the framework for sub-system control </a:t>
            </a:r>
            <a:r>
              <a:rPr lang="en-GB" dirty="0" smtClean="0"/>
              <a:t>and communication </a:t>
            </a:r>
          </a:p>
          <a:p>
            <a:r>
              <a:rPr lang="en-GB" dirty="0" smtClean="0"/>
              <a:t>An </a:t>
            </a:r>
            <a:r>
              <a:rPr lang="en-GB" dirty="0"/>
              <a:t>early stage of the system design process</a:t>
            </a:r>
            <a:r>
              <a:rPr lang="en-GB" dirty="0" smtClean="0"/>
              <a:t>.</a:t>
            </a:r>
          </a:p>
          <a:p>
            <a:r>
              <a:rPr lang="en-GB" dirty="0"/>
              <a:t>Represents the link between specification and design processes.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E19AD-31F6-4D6F-97E7-29B6511E7DA2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934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1846</TotalTime>
  <Words>554</Words>
  <Application>Microsoft Macintosh PowerPoint</Application>
  <PresentationFormat>On-screen Show (4:3)</PresentationFormat>
  <Paragraphs>182</Paragraphs>
  <Slides>29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Calibri</vt:lpstr>
      <vt:lpstr>Calibri Light</vt:lpstr>
      <vt:lpstr>ＭＳ Ｐゴシック</vt:lpstr>
      <vt:lpstr>Times New Roman</vt:lpstr>
      <vt:lpstr>Arial</vt:lpstr>
      <vt:lpstr>Retrospect</vt:lpstr>
      <vt:lpstr>Design</vt:lpstr>
      <vt:lpstr>What is Design?</vt:lpstr>
      <vt:lpstr>Design</vt:lpstr>
      <vt:lpstr>Good Design</vt:lpstr>
      <vt:lpstr>Quality Attributes</vt:lpstr>
      <vt:lpstr>Types of Design</vt:lpstr>
      <vt:lpstr>Architectural Design</vt:lpstr>
      <vt:lpstr>Architecture</vt:lpstr>
      <vt:lpstr>Architectural Design</vt:lpstr>
      <vt:lpstr>Architectural design</vt:lpstr>
      <vt:lpstr>Architectural Patterns</vt:lpstr>
      <vt:lpstr>Pipe-Filter architecture style</vt:lpstr>
      <vt:lpstr>Client-Server Style</vt:lpstr>
      <vt:lpstr>Model View Control (MVC) Style</vt:lpstr>
      <vt:lpstr>The organization of the Model-View-Controller </vt:lpstr>
      <vt:lpstr>Layered  Architecture </vt:lpstr>
      <vt:lpstr> Repository Architecture</vt:lpstr>
      <vt:lpstr>Three tier style</vt:lpstr>
      <vt:lpstr>Process</vt:lpstr>
      <vt:lpstr>Application Overview</vt:lpstr>
      <vt:lpstr>Application Types</vt:lpstr>
      <vt:lpstr>Create a model</vt:lpstr>
      <vt:lpstr>Revise and Refine</vt:lpstr>
      <vt:lpstr>Network Diagram</vt:lpstr>
      <vt:lpstr>Network Diagram</vt:lpstr>
      <vt:lpstr>Component Diagram</vt:lpstr>
      <vt:lpstr>Component Diagram</vt:lpstr>
      <vt:lpstr>Dataflow Diagrams</vt:lpstr>
      <vt:lpstr>Dataflow Diagram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</dc:title>
  <dc:creator>Cindy Kersey</dc:creator>
  <cp:lastModifiedBy>Microsoft Office User</cp:lastModifiedBy>
  <cp:revision>141</cp:revision>
  <dcterms:created xsi:type="dcterms:W3CDTF">2014-01-07T20:26:11Z</dcterms:created>
  <dcterms:modified xsi:type="dcterms:W3CDTF">2016-02-08T18:31:59Z</dcterms:modified>
</cp:coreProperties>
</file>