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15" r:id="rId48"/>
    <p:sldId id="310" r:id="rId49"/>
    <p:sldId id="311" r:id="rId50"/>
    <p:sldId id="312" r:id="rId51"/>
    <p:sldId id="313" r:id="rId52"/>
    <p:sldId id="314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/>
    <p:restoredTop sz="94485"/>
  </p:normalViewPr>
  <p:slideViewPr>
    <p:cSldViewPr snapToGrid="0" snapToObjects="1">
      <p:cViewPr varScale="1">
        <p:scale>
          <a:sx n="87" d="100"/>
          <a:sy n="87" d="100"/>
        </p:scale>
        <p:origin x="18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DD615-3144-2548-A63D-528C987F92DC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E5DA5-7CE8-C840-A394-434C8226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406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131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99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27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213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884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5BC2AF-25CD-1F4E-9BB2-2C3847C49627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190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85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363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593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56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806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0126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353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368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689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700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1236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345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420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14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369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98584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831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9459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799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1122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0787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37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783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6072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83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48991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09114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050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5956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49623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9753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895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46404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53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05074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89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95446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706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8927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28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029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12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77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60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3C09-5882-1D4F-A69E-6D53E0D1B996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2/16/16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A4A-4F79-0E46-8356-4A27F154EDA4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2/16/16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74594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7BA9-CBD4-D546-B963-21E68A8FC411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2/16/16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85427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5AC-A6D9-1B42-B572-E1AE6A19B250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2/16/16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04997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D05D-4093-2446-A852-BCB64F82C217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2/16/16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3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17B-C2F8-904C-A81D-9AF326303A05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2/16/16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320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111B-6F4C-8642-8BEB-DD9D133102D8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2/16/16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6085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B5A5-6A82-034F-BB53-838D3AD8CDA9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2/16/16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5190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5749-84A9-B94C-8A82-204162DF7281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2/16/16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07913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727B67B-479B-364F-8653-65997D12F2F5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2/16/16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55311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9919-2E2C-104C-AEFD-BA489046989B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2/16/16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59079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378743-DCC7-F747-AC01-00FCEA6E24F8}" type="datetime1">
              <a:rPr lang="en-US" smtClean="0">
                <a:solidFill>
                  <a:prstClr val="white"/>
                </a:solidFill>
                <a:latin typeface="News Gothic MT"/>
              </a:rPr>
              <a:pPr/>
              <a:t>2/16/16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632D77-B008-2E49-9773-61912F3D42EC}" type="slidenum">
              <a:rPr lang="en-US" smtClean="0">
                <a:solidFill>
                  <a:prstClr val="white"/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Detailed Design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Design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modeling produces ER diagram</a:t>
            </a:r>
          </a:p>
          <a:p>
            <a:r>
              <a:rPr lang="en-US" dirty="0" smtClean="0"/>
              <a:t>Logical design to relational</a:t>
            </a:r>
          </a:p>
          <a:p>
            <a:r>
              <a:rPr lang="en-US" dirty="0" smtClean="0"/>
              <a:t>Physical design </a:t>
            </a:r>
          </a:p>
          <a:p>
            <a:r>
              <a:rPr lang="en-US" dirty="0" smtClean="0"/>
              <a:t>Deployment/maintenance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5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Graphical depiction of ER Model</a:t>
            </a:r>
            <a:endParaRPr lang="en-US" dirty="0"/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easiest and most common way to show an entity-relationship model is an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entity-relationship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diagram </a:t>
            </a:r>
          </a:p>
          <a:p>
            <a:r>
              <a:rPr lang="en-US" dirty="0"/>
              <a:t>I</a:t>
            </a:r>
            <a:r>
              <a:rPr lang="en-US" dirty="0" smtClean="0"/>
              <a:t>llustrates entity sets, attributes, and relationships</a:t>
            </a:r>
          </a:p>
          <a:p>
            <a:r>
              <a:rPr lang="en-US" dirty="0" smtClean="0"/>
              <a:t>Two major types of ERDs:</a:t>
            </a:r>
          </a:p>
          <a:p>
            <a:pPr lvl="1"/>
            <a:r>
              <a:rPr lang="en-US" dirty="0" smtClean="0"/>
              <a:t>Chen Model</a:t>
            </a:r>
          </a:p>
          <a:p>
            <a:pPr lvl="1"/>
            <a:r>
              <a:rPr lang="en-US" dirty="0" smtClean="0"/>
              <a:t>Crow’s Foot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Chen's Model</a:t>
            </a:r>
            <a:endParaRPr lang="en-US"/>
          </a:p>
        </p:txBody>
      </p:sp>
      <p:pic>
        <p:nvPicPr>
          <p:cNvPr id="1945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91471"/>
            <a:ext cx="4080842" cy="428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8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>
                <a:latin typeface="Tw Cen MT" charset="0"/>
              </a:rPr>
              <a:t>Crow's Foot Model</a:t>
            </a:r>
          </a:p>
        </p:txBody>
      </p:sp>
      <p:pic>
        <p:nvPicPr>
          <p:cNvPr id="204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20" y="1828801"/>
            <a:ext cx="4894780" cy="445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2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Relationships</a:t>
            </a:r>
            <a:endParaRPr lang="en-US"/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only three types of relationships: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many-to-many</a:t>
            </a:r>
          </a:p>
          <a:p>
            <a:r>
              <a:rPr lang="en-US" dirty="0" smtClean="0"/>
              <a:t>The type of a relationship is called its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connectivity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Relationships are named as verbs</a:t>
            </a:r>
            <a:endParaRPr lang="en-US"/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them from the 1-side's perspective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 course generates one or more classes</a:t>
            </a:r>
          </a:p>
          <a:p>
            <a:pPr lvl="1"/>
            <a:r>
              <a:rPr lang="en-US" dirty="0" smtClean="0"/>
              <a:t>A professor teaches zero or more courses</a:t>
            </a:r>
          </a:p>
          <a:p>
            <a:r>
              <a:rPr lang="en-US" dirty="0" smtClean="0"/>
              <a:t>Use an active verb instead of a passive verb</a:t>
            </a:r>
          </a:p>
          <a:p>
            <a:pPr lvl="1"/>
            <a:r>
              <a:rPr lang="en-US" dirty="0" smtClean="0"/>
              <a:t>teaches vs. has taught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Ways to describe relationships</a:t>
            </a:r>
            <a:endParaRPr lang="en-US"/>
          </a:p>
        </p:txBody>
      </p:sp>
      <p:sp>
        <p:nvSpPr>
          <p:cNvPr id="2457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</a:p>
          <a:p>
            <a:r>
              <a:rPr lang="en-US" dirty="0" smtClean="0"/>
              <a:t>Cardinality</a:t>
            </a:r>
          </a:p>
          <a:p>
            <a:r>
              <a:rPr lang="en-US" dirty="0" smtClean="0"/>
              <a:t>Strength</a:t>
            </a:r>
          </a:p>
          <a:p>
            <a:r>
              <a:rPr lang="en-US" dirty="0" smtClean="0"/>
              <a:t>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Connectivity</a:t>
            </a:r>
            <a:endParaRPr lang="en-US"/>
          </a:p>
        </p:txBody>
      </p:sp>
      <p:sp>
        <p:nvSpPr>
          <p:cNvPr id="276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one-to-one, one-to-many, and many-to-many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Customer owns car</a:t>
            </a:r>
          </a:p>
          <a:p>
            <a:pPr lvl="1"/>
            <a:r>
              <a:rPr lang="en-US" dirty="0" smtClean="0"/>
              <a:t>Student takes course</a:t>
            </a:r>
          </a:p>
          <a:p>
            <a:pPr lvl="1"/>
            <a:r>
              <a:rPr lang="en-US" dirty="0" smtClean="0"/>
              <a:t>Employee learns skill</a:t>
            </a:r>
          </a:p>
          <a:p>
            <a:pPr lvl="1"/>
            <a:r>
              <a:rPr lang="en-US" dirty="0" smtClean="0"/>
              <a:t>Person reads books</a:t>
            </a:r>
          </a:p>
          <a:p>
            <a:pPr lvl="1"/>
            <a:r>
              <a:rPr lang="en-US" dirty="0" smtClean="0"/>
              <a:t>Author writes 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8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Crow's Foot Notation – Connectivity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6"/>
          <a:stretch>
            <a:fillRect/>
          </a:stretch>
        </p:blipFill>
        <p:spPr bwMode="auto">
          <a:xfrm>
            <a:off x="533400" y="1752600"/>
            <a:ext cx="81883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7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Cardinality</a:t>
            </a:r>
            <a:endParaRPr lang="en-US"/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Expresses the specific number of entity occurrences associated with one occurrence of the related entity.</a:t>
            </a:r>
          </a:p>
          <a:p>
            <a:r>
              <a:rPr lang="en-US" dirty="0" smtClean="0"/>
              <a:t>Chen model uses numbers in parentheses: (min, max) next to the participant you are considering</a:t>
            </a:r>
          </a:p>
          <a:p>
            <a:r>
              <a:rPr lang="en-US" dirty="0" smtClean="0"/>
              <a:t>Crow’s Foot uses same symbols for cardinality and connectivity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1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Detailed Design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refine architecture and match with requirements</a:t>
            </a:r>
          </a:p>
          <a:p>
            <a:r>
              <a:rPr lang="en-US" dirty="0" smtClean="0"/>
              <a:t>How detailed ? </a:t>
            </a:r>
          </a:p>
          <a:p>
            <a:r>
              <a:rPr lang="en-US" dirty="0" smtClean="0"/>
              <a:t>How formal 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45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Cardinality</a:t>
            </a:r>
            <a:endParaRPr lang="en-US"/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statements express certain cardinality for each relationship:</a:t>
            </a:r>
          </a:p>
          <a:p>
            <a:pPr lvl="1"/>
            <a:r>
              <a:rPr lang="en-US" dirty="0" smtClean="0"/>
              <a:t>A course can be taught by between 1 and 4 professors each semester.</a:t>
            </a:r>
          </a:p>
          <a:p>
            <a:pPr lvl="1"/>
            <a:r>
              <a:rPr lang="en-US" dirty="0" smtClean="0"/>
              <a:t>A course section has between 1 and 20 students in it.</a:t>
            </a:r>
          </a:p>
          <a:p>
            <a:pPr lvl="1"/>
            <a:r>
              <a:rPr lang="en-US" dirty="0" smtClean="0"/>
              <a:t>A baseball team’s starting lineup consists of exactly 9 players.</a:t>
            </a:r>
          </a:p>
          <a:p>
            <a:pPr lvl="1"/>
            <a:r>
              <a:rPr lang="en-US" dirty="0" smtClean="0"/>
              <a:t>A child has either 1 or 2 legal guardians.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Strength</a:t>
            </a:r>
            <a:endParaRPr lang="en-US"/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strong entity is one whose existence does not depend on there being an associated entity from the related entity set</a:t>
            </a:r>
          </a:p>
          <a:p>
            <a:pPr lvl="1"/>
            <a:r>
              <a:rPr lang="en-US" dirty="0" smtClean="0"/>
              <a:t>Example: a car can exist without an owner</a:t>
            </a:r>
          </a:p>
          <a:p>
            <a:r>
              <a:rPr lang="en-US" dirty="0" smtClean="0"/>
              <a:t>Sign that an entity is strong:  its primary key does not contain any part of the related entity set's primary key</a:t>
            </a:r>
          </a:p>
          <a:p>
            <a:r>
              <a:rPr lang="en-US" dirty="0" smtClean="0"/>
              <a:t>A weak relationship exists between two strong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1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Strength Example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each entity’s and each relationship's strength</a:t>
            </a:r>
          </a:p>
          <a:p>
            <a:pPr lvl="1"/>
            <a:r>
              <a:rPr lang="en-US" dirty="0" smtClean="0"/>
              <a:t>Course(</a:t>
            </a:r>
            <a:r>
              <a:rPr lang="en-US" u="sng" dirty="0" err="1" smtClean="0"/>
              <a:t>crsCode</a:t>
            </a:r>
            <a:r>
              <a:rPr lang="en-US" dirty="0" smtClean="0"/>
              <a:t>, </a:t>
            </a:r>
            <a:r>
              <a:rPr lang="en-US" dirty="0" err="1" smtClean="0"/>
              <a:t>deptCode</a:t>
            </a:r>
            <a:r>
              <a:rPr lang="en-US" dirty="0" smtClean="0"/>
              <a:t>, </a:t>
            </a:r>
            <a:r>
              <a:rPr lang="en-US" dirty="0" err="1" smtClean="0"/>
              <a:t>crsDescription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Class(</a:t>
            </a:r>
            <a:r>
              <a:rPr lang="en-US" u="sng" dirty="0" err="1" smtClean="0"/>
              <a:t>classCode</a:t>
            </a:r>
            <a:r>
              <a:rPr lang="en-US" dirty="0" smtClean="0"/>
              <a:t>, </a:t>
            </a:r>
            <a:r>
              <a:rPr lang="en-US" dirty="0" err="1" smtClean="0"/>
              <a:t>classSection</a:t>
            </a:r>
            <a:r>
              <a:rPr lang="en-US" dirty="0" smtClean="0"/>
              <a:t>, </a:t>
            </a:r>
            <a:r>
              <a:rPr lang="en-US" dirty="0" err="1" smtClean="0"/>
              <a:t>crsCode</a:t>
            </a:r>
            <a:r>
              <a:rPr lang="en-US" dirty="0" smtClean="0"/>
              <a:t>, </a:t>
            </a:r>
            <a:r>
              <a:rPr lang="en-US" dirty="0" err="1" smtClean="0"/>
              <a:t>classTime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Department(</a:t>
            </a:r>
            <a:r>
              <a:rPr lang="en-US" u="sng" dirty="0" err="1" smtClean="0"/>
              <a:t>deptCode</a:t>
            </a:r>
            <a:r>
              <a:rPr lang="en-US" dirty="0" smtClean="0"/>
              <a:t>, </a:t>
            </a:r>
            <a:r>
              <a:rPr lang="en-US" dirty="0" err="1" smtClean="0"/>
              <a:t>deptName</a:t>
            </a:r>
            <a:r>
              <a:rPr lang="en-US" dirty="0" smtClean="0"/>
              <a:t>, </a:t>
            </a:r>
            <a:r>
              <a:rPr lang="en-US" dirty="0" err="1" smtClean="0"/>
              <a:t>deptOffice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Crows Foot Notation – Strength</a:t>
            </a:r>
            <a:endParaRPr lang="en-US" dirty="0"/>
          </a:p>
        </p:txBody>
      </p:sp>
      <p:sp>
        <p:nvSpPr>
          <p:cNvPr id="337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 relationships are shown using dashed lines</a:t>
            </a:r>
          </a:p>
          <a:p>
            <a:r>
              <a:rPr lang="en-US" dirty="0" smtClean="0"/>
              <a:t>Strong relationships are shown using solid lines</a:t>
            </a:r>
          </a:p>
          <a:p>
            <a:r>
              <a:rPr lang="en-US" dirty="0" smtClean="0"/>
              <a:t>Weak entities are shown by rounded corners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8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Participation</a:t>
            </a:r>
            <a:endParaRPr lang="en-US"/>
          </a:p>
        </p:txBody>
      </p:sp>
      <p:sp>
        <p:nvSpPr>
          <p:cNvPr id="3584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relationship is either optional or mandatory</a:t>
            </a:r>
          </a:p>
          <a:p>
            <a:r>
              <a:rPr lang="en-US" dirty="0" smtClean="0"/>
              <a:t>A relationship is </a:t>
            </a:r>
            <a:r>
              <a:rPr lang="en-US" dirty="0" smtClean="0">
                <a:solidFill>
                  <a:srgbClr val="800000"/>
                </a:solidFill>
              </a:rPr>
              <a:t>mandatory</a:t>
            </a:r>
            <a:r>
              <a:rPr lang="en-US" dirty="0" smtClean="0"/>
              <a:t> to an entity if the entity must have a corresponding entity occurrence in a particular relationship</a:t>
            </a:r>
          </a:p>
          <a:p>
            <a:r>
              <a:rPr lang="en-US" dirty="0" smtClean="0"/>
              <a:t>A relationship is </a:t>
            </a:r>
            <a:r>
              <a:rPr lang="en-US" dirty="0" smtClean="0">
                <a:solidFill>
                  <a:srgbClr val="800000"/>
                </a:solidFill>
              </a:rPr>
              <a:t>optional</a:t>
            </a:r>
            <a:r>
              <a:rPr lang="en-US" dirty="0" smtClean="0"/>
              <a:t> to an entity if the entity is not required to have a corresponding entity in the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Participation Examples</a:t>
            </a:r>
            <a:endParaRPr lang="en-US"/>
          </a:p>
        </p:txBody>
      </p:sp>
      <p:sp>
        <p:nvSpPr>
          <p:cNvPr id="3584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between EMPLOYEE and DEPENDENT</a:t>
            </a:r>
          </a:p>
          <a:p>
            <a:pPr lvl="1"/>
            <a:r>
              <a:rPr lang="en-US" dirty="0" smtClean="0"/>
              <a:t>DEPENDENT is optional to EMPLOYEE</a:t>
            </a:r>
          </a:p>
          <a:p>
            <a:pPr lvl="1"/>
            <a:r>
              <a:rPr lang="en-US" dirty="0" smtClean="0"/>
              <a:t>EMPLOYEE is mandatory to </a:t>
            </a:r>
            <a:r>
              <a:rPr lang="en-US" dirty="0"/>
              <a:t>DEPENDENT </a:t>
            </a:r>
            <a:endParaRPr lang="en-US" dirty="0" smtClean="0"/>
          </a:p>
          <a:p>
            <a:r>
              <a:rPr lang="en-US" dirty="0" smtClean="0"/>
              <a:t>Relationship between CAR and OWNER</a:t>
            </a:r>
          </a:p>
          <a:p>
            <a:pPr lvl="1"/>
            <a:r>
              <a:rPr lang="en-US" dirty="0" smtClean="0"/>
              <a:t>OWNER is optional to CAR</a:t>
            </a:r>
          </a:p>
          <a:p>
            <a:pPr lvl="1"/>
            <a:r>
              <a:rPr lang="en-US" dirty="0" smtClean="0"/>
              <a:t>CAR is mandatory to OWNER</a:t>
            </a:r>
          </a:p>
          <a:p>
            <a:r>
              <a:rPr lang="en-US" dirty="0" smtClean="0"/>
              <a:t>Relationship between PUBLISHER and BOOK </a:t>
            </a:r>
          </a:p>
          <a:p>
            <a:pPr lvl="1"/>
            <a:r>
              <a:rPr lang="en-US" dirty="0" smtClean="0"/>
              <a:t>PUBLISHER is mandatory to BOOK</a:t>
            </a:r>
          </a:p>
          <a:p>
            <a:pPr lvl="1"/>
            <a:r>
              <a:rPr lang="en-US" dirty="0" smtClean="0"/>
              <a:t>BOOK is mandatory to </a:t>
            </a:r>
            <a:r>
              <a:rPr lang="en-US" dirty="0"/>
              <a:t>PUBLISHER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Participation Symbols</a:t>
            </a:r>
            <a:endParaRPr lang="en-US"/>
          </a:p>
        </p:txBody>
      </p:sp>
      <p:sp>
        <p:nvSpPr>
          <p:cNvPr id="3789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optional relationship is represented by an O instead of a 1</a:t>
            </a:r>
          </a:p>
          <a:p>
            <a:pPr lvl="1"/>
            <a:r>
              <a:rPr lang="en-US" dirty="0" smtClean="0"/>
              <a:t>Instead of the Crow’s foot representing one or many, it represents 0 or many if the relationship is optional</a:t>
            </a:r>
          </a:p>
          <a:p>
            <a:endParaRPr lang="en-US" dirty="0"/>
          </a:p>
        </p:txBody>
      </p:sp>
      <p:pic>
        <p:nvPicPr>
          <p:cNvPr id="3789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85"/>
          <a:stretch>
            <a:fillRect/>
          </a:stretch>
        </p:blipFill>
        <p:spPr bwMode="auto">
          <a:xfrm>
            <a:off x="1295400" y="3886200"/>
            <a:ext cx="621665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3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Crow’s Foot Symbols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is shown using a "|" or "O" and the crow’s foot symbol.</a:t>
            </a:r>
          </a:p>
          <a:p>
            <a:r>
              <a:rPr lang="en-US" dirty="0" smtClean="0"/>
              <a:t>The Crow’s foot model has no special symbols for cardinality.</a:t>
            </a:r>
          </a:p>
          <a:p>
            <a:r>
              <a:rPr lang="en-US" dirty="0" smtClean="0"/>
              <a:t>Weak relationships are shown using dashed lines.</a:t>
            </a:r>
          </a:p>
          <a:p>
            <a:r>
              <a:rPr lang="en-US" dirty="0" smtClean="0"/>
              <a:t>Strong relationships are shown using solid lines.</a:t>
            </a:r>
          </a:p>
          <a:p>
            <a:r>
              <a:rPr lang="en-US" dirty="0" smtClean="0"/>
              <a:t>Weak entities are drawn with a diagonal line in each corner.</a:t>
            </a:r>
          </a:p>
          <a:p>
            <a:r>
              <a:rPr lang="en-US" dirty="0" smtClean="0"/>
              <a:t>Strong entities do not have such diagonal lines.</a:t>
            </a:r>
          </a:p>
          <a:p>
            <a:r>
              <a:rPr lang="en-US" dirty="0" smtClean="0"/>
              <a:t>Optional relationships are shown by replacing the “|” in the connectivity symbol with a “O”.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8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DB Design – Multi-valued</a:t>
            </a:r>
            <a:endParaRPr lang="en-US"/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New table needed for multi-valued attributes</a:t>
            </a:r>
            <a:endParaRPr lang="en-US"/>
          </a:p>
        </p:txBody>
      </p:sp>
      <p:pic>
        <p:nvPicPr>
          <p:cNvPr id="28676" name="Picture 6" descr="StudentEm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9" y="3114970"/>
            <a:ext cx="83058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0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StudentTakesS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" y="3886200"/>
            <a:ext cx="864870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DB Design - Relationships</a:t>
            </a:r>
            <a:endParaRPr lang="en-US"/>
          </a:p>
        </p:txBody>
      </p:sp>
      <p:sp>
        <p:nvSpPr>
          <p:cNvPr id="2970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one side related to just one entity, add foreign key to that side</a:t>
            </a:r>
          </a:p>
          <a:p>
            <a:r>
              <a:rPr lang="en-US" dirty="0" smtClean="0"/>
              <a:t>For many-to-many, need new table</a:t>
            </a:r>
          </a:p>
          <a:p>
            <a:r>
              <a:rPr lang="en-US" dirty="0" smtClean="0"/>
              <a:t>For ternary, need new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</a:t>
            </a:r>
            <a:endParaRPr lang="en-US" dirty="0"/>
          </a:p>
          <a:p>
            <a:r>
              <a:rPr lang="en-US" dirty="0" smtClean="0"/>
              <a:t>Divide and conquer</a:t>
            </a:r>
          </a:p>
          <a:p>
            <a:r>
              <a:rPr lang="en-US" dirty="0" smtClean="0"/>
              <a:t>Use top-down and bottom up approaches</a:t>
            </a:r>
          </a:p>
          <a:p>
            <a:r>
              <a:rPr lang="en-US" dirty="0" smtClean="0"/>
              <a:t>Experimental prototyping</a:t>
            </a:r>
          </a:p>
          <a:p>
            <a:r>
              <a:rPr lang="en-US" dirty="0" smtClean="0"/>
              <a:t>Collaborative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Physical DB Design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 for each attribute</a:t>
            </a:r>
          </a:p>
          <a:p>
            <a:pPr lvl="1"/>
            <a:r>
              <a:rPr lang="en-US" dirty="0" smtClean="0"/>
              <a:t>Check which ones your DBMS support</a:t>
            </a:r>
          </a:p>
          <a:p>
            <a:pPr lvl="1"/>
            <a:r>
              <a:rPr lang="en-US" dirty="0" smtClean="0"/>
              <a:t>Encoding</a:t>
            </a:r>
          </a:p>
          <a:p>
            <a:r>
              <a:rPr lang="en-US" dirty="0" smtClean="0"/>
              <a:t>Decide on Indexes</a:t>
            </a:r>
          </a:p>
          <a:p>
            <a:pPr lvl="1"/>
            <a:r>
              <a:rPr lang="en-US" dirty="0" smtClean="0"/>
              <a:t>Searches are faster, updates are slower</a:t>
            </a:r>
          </a:p>
          <a:p>
            <a:pPr lvl="1"/>
            <a:r>
              <a:rPr lang="en-US" dirty="0" smtClean="0"/>
              <a:t>Indexes consume space</a:t>
            </a:r>
          </a:p>
          <a:p>
            <a:pPr lvl="1"/>
            <a:r>
              <a:rPr lang="en-US" dirty="0" smtClean="0"/>
              <a:t>Can always adjust during deployment</a:t>
            </a:r>
          </a:p>
          <a:p>
            <a:r>
              <a:rPr lang="en-US" dirty="0" err="1" smtClean="0"/>
              <a:t>Denormalization</a:t>
            </a:r>
            <a:r>
              <a:rPr lang="en-US" dirty="0" smtClean="0"/>
              <a:t> done sometimes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Object-oriented Design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OO Design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and refine use cases</a:t>
            </a:r>
          </a:p>
          <a:p>
            <a:r>
              <a:rPr lang="en-US" dirty="0" smtClean="0"/>
              <a:t>Determine which classes to create and how they are related</a:t>
            </a:r>
          </a:p>
          <a:p>
            <a:r>
              <a:rPr lang="en-US" dirty="0" smtClean="0"/>
              <a:t>Use UML as the Design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into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all classes in the system</a:t>
            </a:r>
          </a:p>
          <a:p>
            <a:r>
              <a:rPr lang="en-US" dirty="0" smtClean="0"/>
              <a:t>Specify how the class interacts with the rest of the system via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into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methods are defined in this stage</a:t>
            </a:r>
          </a:p>
          <a:p>
            <a:r>
              <a:rPr lang="en-US" dirty="0" smtClean="0"/>
              <a:t>Interfaces should have been defined in previous level</a:t>
            </a:r>
          </a:p>
          <a:p>
            <a:r>
              <a:rPr lang="en-US" dirty="0" smtClean="0"/>
              <a:t>Typically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30191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routine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by the programmer</a:t>
            </a:r>
          </a:p>
          <a:p>
            <a:r>
              <a:rPr lang="en-US" dirty="0" smtClean="0"/>
              <a:t>Activities: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lvl="1"/>
            <a:r>
              <a:rPr lang="en-US" dirty="0" smtClean="0"/>
              <a:t>research algorithms</a:t>
            </a:r>
          </a:p>
          <a:p>
            <a:pPr lvl="1"/>
            <a:r>
              <a:rPr lang="en-US" dirty="0" smtClean="0"/>
              <a:t>organize </a:t>
            </a:r>
            <a:r>
              <a:rPr lang="en-US" dirty="0"/>
              <a:t>and write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real-world objects</a:t>
            </a:r>
          </a:p>
          <a:p>
            <a:r>
              <a:rPr lang="en-US" dirty="0" smtClean="0"/>
              <a:t>Form consistent abstractions</a:t>
            </a:r>
          </a:p>
          <a:p>
            <a:r>
              <a:rPr lang="en-US" dirty="0" smtClean="0"/>
              <a:t>Encapsulate implementation details</a:t>
            </a:r>
          </a:p>
          <a:p>
            <a:r>
              <a:rPr lang="en-US" dirty="0" smtClean="0"/>
              <a:t>Use inheritance only when it simplifies the design</a:t>
            </a:r>
          </a:p>
          <a:p>
            <a:r>
              <a:rPr lang="en-US" dirty="0" smtClean="0"/>
              <a:t>What should I hide?</a:t>
            </a:r>
          </a:p>
          <a:p>
            <a:r>
              <a:rPr lang="en-US" dirty="0" smtClean="0"/>
              <a:t>Identify areas likely to change </a:t>
            </a:r>
          </a:p>
          <a:p>
            <a:r>
              <a:rPr lang="en-US" dirty="0" smtClean="0"/>
              <a:t>Keep coupling loose</a:t>
            </a:r>
          </a:p>
          <a:p>
            <a:r>
              <a:rPr lang="en-US" dirty="0" smtClean="0"/>
              <a:t>Strong cohesion</a:t>
            </a:r>
          </a:p>
          <a:p>
            <a:r>
              <a:rPr lang="en-US" dirty="0" smtClean="0"/>
              <a:t>Use design patterns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0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items that seem likely to change</a:t>
            </a:r>
          </a:p>
          <a:p>
            <a:r>
              <a:rPr lang="en-US" dirty="0" smtClean="0"/>
              <a:t>Separate items that are likely to change</a:t>
            </a:r>
          </a:p>
          <a:p>
            <a:r>
              <a:rPr lang="en-US" dirty="0" smtClean="0"/>
              <a:t>Isolate items that seem likely to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8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that are likely to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</a:p>
          <a:p>
            <a:r>
              <a:rPr lang="en-US" dirty="0" smtClean="0"/>
              <a:t>Hardware dependencies</a:t>
            </a:r>
          </a:p>
          <a:p>
            <a:r>
              <a:rPr lang="en-US" dirty="0" smtClean="0"/>
              <a:t>Input and output</a:t>
            </a:r>
          </a:p>
          <a:p>
            <a:r>
              <a:rPr lang="en-US" dirty="0" smtClean="0"/>
              <a:t>Nonstandard language features</a:t>
            </a:r>
          </a:p>
          <a:p>
            <a:r>
              <a:rPr lang="en-US" dirty="0" smtClean="0"/>
              <a:t>Data size constraints</a:t>
            </a:r>
          </a:p>
        </p:txBody>
      </p:sp>
    </p:spTree>
    <p:extLst>
      <p:ext uri="{BB962C8B-B14F-4D97-AF65-F5344CB8AC3E}">
        <p14:creationId xmlns:p14="http://schemas.microsoft.com/office/powerpoint/2010/main" val="40287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Design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 real-world entities or system concepts</a:t>
            </a:r>
          </a:p>
          <a:p>
            <a:r>
              <a:rPr lang="en-US" dirty="0" smtClean="0"/>
              <a:t>Organized into classes: objects in a class have similar characteristics</a:t>
            </a:r>
          </a:p>
          <a:p>
            <a:r>
              <a:rPr lang="en-US" dirty="0" smtClean="0"/>
              <a:t>Classes have properties (attributes or data)</a:t>
            </a:r>
          </a:p>
          <a:p>
            <a:r>
              <a:rPr lang="en-US" dirty="0" smtClean="0"/>
              <a:t>Classes also have methods (performs functions)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61765" y="4040294"/>
            <a:ext cx="4572000" cy="1828800"/>
            <a:chOff x="2286000" y="4267200"/>
            <a:chExt cx="4572000" cy="1828800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2286000" y="4267200"/>
              <a:ext cx="45720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solidFill>
                    <a:prstClr val="black"/>
                  </a:solidFill>
                  <a:latin typeface="News Gothic MT"/>
                </a:rPr>
                <a:t>Student</a:t>
              </a: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2286000" y="4724400"/>
              <a:ext cx="4572000" cy="685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solidFill>
                    <a:prstClr val="black"/>
                  </a:solidFill>
                  <a:latin typeface="News Gothic MT"/>
                </a:rPr>
                <a:t>        dateOfBirth : Date</a:t>
              </a:r>
            </a:p>
            <a:p>
              <a:r>
                <a:rPr lang="en-US" sz="2000" b="1">
                  <a:solidFill>
                    <a:prstClr val="black"/>
                  </a:solidFill>
                  <a:latin typeface="News Gothic MT"/>
                </a:rPr>
                <a:t>        name : String</a:t>
              </a:r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2286000" y="5410200"/>
              <a:ext cx="4572000" cy="685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b="1" dirty="0">
                <a:solidFill>
                  <a:prstClr val="black"/>
                </a:solidFill>
                <a:latin typeface="News Gothic MT"/>
              </a:endParaRPr>
            </a:p>
            <a:p>
              <a:r>
                <a:rPr lang="en-US" sz="2000" b="1" dirty="0">
                  <a:solidFill>
                    <a:prstClr val="black"/>
                  </a:solidFill>
                  <a:latin typeface="News Gothic MT"/>
                </a:rPr>
                <a:t>        </a:t>
              </a:r>
              <a:r>
                <a:rPr lang="en-US" sz="2000" b="1" dirty="0" err="1">
                  <a:solidFill>
                    <a:prstClr val="black"/>
                  </a:solidFill>
                  <a:latin typeface="News Gothic MT"/>
                </a:rPr>
                <a:t>getAgeInYears</a:t>
              </a:r>
              <a:r>
                <a:rPr lang="en-US" sz="2000" b="1" dirty="0">
                  <a:solidFill>
                    <a:prstClr val="black"/>
                  </a:solidFill>
                  <a:latin typeface="News Gothic MT"/>
                </a:rPr>
                <a:t>() : </a:t>
              </a:r>
              <a:r>
                <a:rPr lang="en-US" sz="2000" b="1" dirty="0" err="1">
                  <a:solidFill>
                    <a:prstClr val="black"/>
                  </a:solidFill>
                  <a:latin typeface="News Gothic MT"/>
                </a:rPr>
                <a:t>int</a:t>
              </a:r>
              <a:endParaRPr lang="en-US" sz="2000" b="1" dirty="0">
                <a:solidFill>
                  <a:prstClr val="black"/>
                </a:solidFill>
                <a:latin typeface="News Gothic MT"/>
              </a:endParaRPr>
            </a:p>
            <a:p>
              <a:r>
                <a:rPr lang="en-US" sz="2000" b="1" dirty="0">
                  <a:solidFill>
                    <a:prstClr val="black"/>
                  </a:solidFill>
                  <a:latin typeface="News Gothic MT"/>
                </a:rPr>
                <a:t>        </a:t>
              </a:r>
              <a:r>
                <a:rPr lang="en-US" sz="2000" b="1" dirty="0" err="1">
                  <a:solidFill>
                    <a:prstClr val="black"/>
                  </a:solidFill>
                  <a:latin typeface="News Gothic MT"/>
                </a:rPr>
                <a:t>getAgeInDays</a:t>
              </a:r>
              <a:r>
                <a:rPr lang="en-US" sz="2000" b="1" dirty="0">
                  <a:solidFill>
                    <a:prstClr val="black"/>
                  </a:solidFill>
                  <a:latin typeface="News Gothic MT"/>
                </a:rPr>
                <a:t>() : </a:t>
              </a:r>
              <a:r>
                <a:rPr lang="en-US" sz="2000" b="1" dirty="0" err="1">
                  <a:solidFill>
                    <a:prstClr val="black"/>
                  </a:solidFill>
                  <a:latin typeface="News Gothic MT"/>
                </a:rPr>
                <a:t>int</a:t>
              </a:r>
              <a:endParaRPr lang="en-US" sz="2000" b="1" dirty="0">
                <a:solidFill>
                  <a:prstClr val="black"/>
                </a:solidFill>
                <a:latin typeface="News Gothic MT"/>
              </a:endParaRPr>
            </a:p>
            <a:p>
              <a:endParaRPr lang="en-US" sz="2000" b="1" dirty="0">
                <a:solidFill>
                  <a:prstClr val="black"/>
                </a:solidFill>
                <a:latin typeface="News Gothic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07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design is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depends</a:t>
            </a:r>
          </a:p>
          <a:p>
            <a:pPr lvl="1"/>
            <a:r>
              <a:rPr lang="en-US" dirty="0" smtClean="0"/>
              <a:t>On the experience of construction team</a:t>
            </a:r>
          </a:p>
          <a:p>
            <a:pPr lvl="1"/>
            <a:r>
              <a:rPr lang="en-US" dirty="0" smtClean="0"/>
              <a:t>On the size of the project</a:t>
            </a:r>
          </a:p>
          <a:p>
            <a:pPr lvl="1"/>
            <a:r>
              <a:rPr lang="en-US" dirty="0" smtClean="0"/>
              <a:t>If the application is safety or mission critical</a:t>
            </a:r>
          </a:p>
          <a:p>
            <a:pPr lvl="1"/>
            <a:r>
              <a:rPr lang="en-US" dirty="0" smtClean="0"/>
              <a:t>On the software's expected lifetime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 Class diagrams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14513"/>
            <a:ext cx="7772400" cy="1371600"/>
            <a:chOff x="609600" y="1447800"/>
            <a:chExt cx="7772400" cy="1371600"/>
          </a:xfrm>
        </p:grpSpPr>
        <p:sp>
          <p:nvSpPr>
            <p:cNvPr id="34818" name="Text Box 2"/>
            <p:cNvSpPr txBox="1">
              <a:spLocks noChangeArrowheads="1"/>
            </p:cNvSpPr>
            <p:nvPr/>
          </p:nvSpPr>
          <p:spPr bwMode="auto">
            <a:xfrm>
              <a:off x="746125" y="19415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4819" name="Rectangle 3"/>
            <p:cNvSpPr>
              <a:spLocks noChangeArrowheads="1"/>
            </p:cNvSpPr>
            <p:nvPr/>
          </p:nvSpPr>
          <p:spPr bwMode="auto">
            <a:xfrm>
              <a:off x="609600" y="16002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prstClr val="black"/>
                  </a:solidFill>
                  <a:latin typeface="News Gothic MT"/>
                </a:rPr>
                <a:t>Student</a:t>
              </a:r>
            </a:p>
          </p:txBody>
        </p:sp>
        <p:sp>
          <p:nvSpPr>
            <p:cNvPr id="34820" name="Text Box 6"/>
            <p:cNvSpPr txBox="1">
              <a:spLocks noChangeArrowheads="1"/>
            </p:cNvSpPr>
            <p:nvPr/>
          </p:nvSpPr>
          <p:spPr bwMode="auto">
            <a:xfrm>
              <a:off x="6537325" y="19415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4821" name="Rectangle 7"/>
            <p:cNvSpPr>
              <a:spLocks noChangeArrowheads="1"/>
            </p:cNvSpPr>
            <p:nvPr/>
          </p:nvSpPr>
          <p:spPr bwMode="auto">
            <a:xfrm>
              <a:off x="6400800" y="16002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prstClr val="black"/>
                  </a:solidFill>
                  <a:latin typeface="News Gothic MT"/>
                </a:rPr>
                <a:t>School</a:t>
              </a:r>
            </a:p>
          </p:txBody>
        </p:sp>
        <p:sp>
          <p:nvSpPr>
            <p:cNvPr id="34822" name="Rectangle 8"/>
            <p:cNvSpPr>
              <a:spLocks noChangeArrowheads="1"/>
            </p:cNvSpPr>
            <p:nvPr/>
          </p:nvSpPr>
          <p:spPr bwMode="auto">
            <a:xfrm>
              <a:off x="6400800" y="2514600"/>
              <a:ext cx="1981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4823" name="Rectangle 9"/>
            <p:cNvSpPr>
              <a:spLocks noChangeArrowheads="1"/>
            </p:cNvSpPr>
            <p:nvPr/>
          </p:nvSpPr>
          <p:spPr bwMode="auto">
            <a:xfrm>
              <a:off x="6400800" y="2209800"/>
              <a:ext cx="1981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4824" name="Line 10"/>
            <p:cNvSpPr>
              <a:spLocks noChangeShapeType="1"/>
            </p:cNvSpPr>
            <p:nvPr/>
          </p:nvSpPr>
          <p:spPr bwMode="auto">
            <a:xfrm flipV="1">
              <a:off x="2590800" y="2057400"/>
              <a:ext cx="3733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4825" name="Text Box 11"/>
            <p:cNvSpPr txBox="1">
              <a:spLocks noChangeArrowheads="1"/>
            </p:cNvSpPr>
            <p:nvPr/>
          </p:nvSpPr>
          <p:spPr bwMode="auto">
            <a:xfrm>
              <a:off x="2667000" y="1600200"/>
              <a:ext cx="527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prstClr val="black"/>
                  </a:solidFill>
                </a:rPr>
                <a:t>0..*</a:t>
              </a:r>
            </a:p>
          </p:txBody>
        </p:sp>
        <p:sp>
          <p:nvSpPr>
            <p:cNvPr id="34826" name="Text Box 12"/>
            <p:cNvSpPr txBox="1">
              <a:spLocks noChangeArrowheads="1"/>
            </p:cNvSpPr>
            <p:nvPr/>
          </p:nvSpPr>
          <p:spPr bwMode="auto">
            <a:xfrm>
              <a:off x="5715000" y="1600200"/>
              <a:ext cx="565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prstClr val="black"/>
                  </a:solidFill>
                </a:rPr>
                <a:t>1..1</a:t>
              </a:r>
            </a:p>
          </p:txBody>
        </p:sp>
        <p:sp>
          <p:nvSpPr>
            <p:cNvPr id="34827" name="Text Box 13"/>
            <p:cNvSpPr txBox="1">
              <a:spLocks noChangeArrowheads="1"/>
            </p:cNvSpPr>
            <p:nvPr/>
          </p:nvSpPr>
          <p:spPr bwMode="auto">
            <a:xfrm>
              <a:off x="3962400" y="1447800"/>
              <a:ext cx="1371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prstClr val="black"/>
                  </a:solidFill>
                </a:rPr>
                <a:t>Is Enrolled</a:t>
              </a:r>
            </a:p>
          </p:txBody>
        </p:sp>
        <p:sp>
          <p:nvSpPr>
            <p:cNvPr id="34829" name="Rectangle 17"/>
            <p:cNvSpPr>
              <a:spLocks noChangeArrowheads="1"/>
            </p:cNvSpPr>
            <p:nvPr/>
          </p:nvSpPr>
          <p:spPr bwMode="auto">
            <a:xfrm>
              <a:off x="609600" y="2514600"/>
              <a:ext cx="1981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4830" name="Rectangle 18"/>
            <p:cNvSpPr>
              <a:spLocks noChangeArrowheads="1"/>
            </p:cNvSpPr>
            <p:nvPr/>
          </p:nvSpPr>
          <p:spPr bwMode="auto">
            <a:xfrm>
              <a:off x="609600" y="2209800"/>
              <a:ext cx="1981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</p:grpSp>
      <p:sp>
        <p:nvSpPr>
          <p:cNvPr id="34843" name="AutoShape 32"/>
          <p:cNvSpPr>
            <a:spLocks noChangeArrowheads="1"/>
          </p:cNvSpPr>
          <p:nvPr/>
        </p:nvSpPr>
        <p:spPr bwMode="auto">
          <a:xfrm>
            <a:off x="2819400" y="5943600"/>
            <a:ext cx="1214438" cy="1214438"/>
          </a:xfrm>
          <a:prstGeom prst="diamond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News Gothic M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" y="3810000"/>
            <a:ext cx="8077200" cy="2457510"/>
            <a:chOff x="609600" y="3810000"/>
            <a:chExt cx="8077200" cy="2457510"/>
          </a:xfrm>
        </p:grpSpPr>
        <p:sp>
          <p:nvSpPr>
            <p:cNvPr id="34832" name="Text Box 20"/>
            <p:cNvSpPr txBox="1">
              <a:spLocks noChangeArrowheads="1"/>
            </p:cNvSpPr>
            <p:nvPr/>
          </p:nvSpPr>
          <p:spPr bwMode="auto">
            <a:xfrm>
              <a:off x="746125" y="43037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4833" name="Rectangle 21"/>
            <p:cNvSpPr>
              <a:spLocks noChangeArrowheads="1"/>
            </p:cNvSpPr>
            <p:nvPr/>
          </p:nvSpPr>
          <p:spPr bwMode="auto">
            <a:xfrm>
              <a:off x="609600" y="39624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prstClr val="black"/>
                  </a:solidFill>
                  <a:latin typeface="News Gothic MT"/>
                </a:rPr>
                <a:t>School </a:t>
              </a:r>
            </a:p>
          </p:txBody>
        </p:sp>
        <p:sp>
          <p:nvSpPr>
            <p:cNvPr id="34834" name="Rectangle 22"/>
            <p:cNvSpPr>
              <a:spLocks noChangeArrowheads="1"/>
            </p:cNvSpPr>
            <p:nvPr/>
          </p:nvSpPr>
          <p:spPr bwMode="auto">
            <a:xfrm>
              <a:off x="609600" y="51816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4835" name="Rectangle 23"/>
            <p:cNvSpPr>
              <a:spLocks noChangeArrowheads="1"/>
            </p:cNvSpPr>
            <p:nvPr/>
          </p:nvSpPr>
          <p:spPr bwMode="auto">
            <a:xfrm>
              <a:off x="609600" y="45720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4836" name="Text Box 24"/>
            <p:cNvSpPr txBox="1">
              <a:spLocks noChangeArrowheads="1"/>
            </p:cNvSpPr>
            <p:nvPr/>
          </p:nvSpPr>
          <p:spPr bwMode="auto">
            <a:xfrm>
              <a:off x="6537325" y="39989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4837" name="Rectangle 25"/>
            <p:cNvSpPr>
              <a:spLocks noChangeArrowheads="1"/>
            </p:cNvSpPr>
            <p:nvPr/>
          </p:nvSpPr>
          <p:spPr bwMode="auto">
            <a:xfrm>
              <a:off x="6400800" y="3810000"/>
              <a:ext cx="22860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prstClr val="black"/>
                  </a:solidFill>
                  <a:latin typeface="News Gothic MT"/>
                </a:rPr>
                <a:t>Building</a:t>
              </a:r>
            </a:p>
          </p:txBody>
        </p:sp>
        <p:sp>
          <p:nvSpPr>
            <p:cNvPr id="34838" name="Rectangle 26"/>
            <p:cNvSpPr>
              <a:spLocks noChangeArrowheads="1"/>
            </p:cNvSpPr>
            <p:nvPr/>
          </p:nvSpPr>
          <p:spPr bwMode="auto">
            <a:xfrm>
              <a:off x="6400800" y="5867400"/>
              <a:ext cx="22860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4839" name="Rectangle 27"/>
            <p:cNvSpPr>
              <a:spLocks noChangeArrowheads="1"/>
            </p:cNvSpPr>
            <p:nvPr/>
          </p:nvSpPr>
          <p:spPr bwMode="auto">
            <a:xfrm>
              <a:off x="6400800" y="4267200"/>
              <a:ext cx="2286000" cy="1600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4840" name="Text Box 28"/>
            <p:cNvSpPr txBox="1">
              <a:spLocks noChangeArrowheads="1"/>
            </p:cNvSpPr>
            <p:nvPr/>
          </p:nvSpPr>
          <p:spPr bwMode="auto">
            <a:xfrm>
              <a:off x="6400800" y="4191000"/>
              <a:ext cx="2279650" cy="201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prstClr val="black"/>
                  </a:solidFill>
                </a:rPr>
                <a:t>Bldg-Name: String</a:t>
              </a:r>
            </a:p>
            <a:p>
              <a:pPr eaLnBrk="1" hangingPunct="1"/>
              <a:r>
                <a:rPr lang="en-US" sz="1800" b="1">
                  <a:solidFill>
                    <a:prstClr val="black"/>
                  </a:solidFill>
                </a:rPr>
                <a:t>Bldg_number: int</a:t>
              </a:r>
            </a:p>
            <a:p>
              <a:pPr eaLnBrk="1" hangingPunct="1"/>
              <a:r>
                <a:rPr lang="en-US" sz="1800" b="1">
                  <a:solidFill>
                    <a:prstClr val="black"/>
                  </a:solidFill>
                </a:rPr>
                <a:t>Street-name: string</a:t>
              </a:r>
            </a:p>
            <a:p>
              <a:pPr eaLnBrk="1" hangingPunct="1"/>
              <a:r>
                <a:rPr lang="en-US" sz="1800" b="1">
                  <a:solidFill>
                    <a:prstClr val="black"/>
                  </a:solidFill>
                </a:rPr>
                <a:t>city : String</a:t>
              </a:r>
            </a:p>
            <a:p>
              <a:pPr eaLnBrk="1" hangingPunct="1"/>
              <a:r>
                <a:rPr lang="en-US" sz="1800" b="1">
                  <a:solidFill>
                    <a:prstClr val="black"/>
                  </a:solidFill>
                </a:rPr>
                <a:t>state : String</a:t>
              </a:r>
            </a:p>
            <a:p>
              <a:pPr eaLnBrk="1" hangingPunct="1"/>
              <a:r>
                <a:rPr lang="en-US" sz="1800" b="1">
                  <a:solidFill>
                    <a:prstClr val="black"/>
                  </a:solidFill>
                </a:rPr>
                <a:t>zipCode : int</a:t>
              </a:r>
            </a:p>
            <a:p>
              <a:pPr eaLnBrk="1" hangingPunct="1"/>
              <a:endParaRPr lang="en-US" sz="1800" b="1">
                <a:solidFill>
                  <a:prstClr val="black"/>
                </a:solidFill>
              </a:endParaRPr>
            </a:p>
          </p:txBody>
        </p:sp>
        <p:sp>
          <p:nvSpPr>
            <p:cNvPr id="34841" name="AutoShape 30"/>
            <p:cNvSpPr>
              <a:spLocks noChangeArrowheads="1"/>
            </p:cNvSpPr>
            <p:nvPr/>
          </p:nvSpPr>
          <p:spPr bwMode="auto">
            <a:xfrm>
              <a:off x="2590800" y="4114800"/>
              <a:ext cx="609600" cy="381000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4842" name="Line 31"/>
            <p:cNvSpPr>
              <a:spLocks noChangeShapeType="1"/>
            </p:cNvSpPr>
            <p:nvPr/>
          </p:nvSpPr>
          <p:spPr bwMode="auto">
            <a:xfrm flipV="1">
              <a:off x="3200400" y="4343400"/>
              <a:ext cx="3124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4844" name="AutoShape 33"/>
            <p:cNvSpPr>
              <a:spLocks noChangeArrowheads="1"/>
            </p:cNvSpPr>
            <p:nvPr/>
          </p:nvSpPr>
          <p:spPr bwMode="auto">
            <a:xfrm>
              <a:off x="2971800" y="5562600"/>
              <a:ext cx="762000" cy="457200"/>
            </a:xfrm>
            <a:prstGeom prst="diamond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4845" name="AutoShape 34"/>
            <p:cNvSpPr>
              <a:spLocks noChangeArrowheads="1"/>
            </p:cNvSpPr>
            <p:nvPr/>
          </p:nvSpPr>
          <p:spPr bwMode="auto">
            <a:xfrm>
              <a:off x="3352800" y="5334000"/>
              <a:ext cx="838200" cy="533400"/>
            </a:xfrm>
            <a:prstGeom prst="diamond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4846" name="Text Box 35"/>
            <p:cNvSpPr txBox="1">
              <a:spLocks noChangeArrowheads="1"/>
            </p:cNvSpPr>
            <p:nvPr/>
          </p:nvSpPr>
          <p:spPr bwMode="auto">
            <a:xfrm>
              <a:off x="781050" y="5867400"/>
              <a:ext cx="184666" cy="40011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2000" b="1" i="1" u="sng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7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0600" y="1905000"/>
            <a:ext cx="6858000" cy="4343400"/>
            <a:chOff x="990600" y="1905000"/>
            <a:chExt cx="6858000" cy="4343400"/>
          </a:xfrm>
        </p:grpSpPr>
        <p:sp>
          <p:nvSpPr>
            <p:cNvPr id="35842" name="Text Box 2"/>
            <p:cNvSpPr txBox="1">
              <a:spLocks noChangeArrowheads="1"/>
            </p:cNvSpPr>
            <p:nvPr/>
          </p:nvSpPr>
          <p:spPr bwMode="auto">
            <a:xfrm>
              <a:off x="1127125" y="47609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5843" name="Rectangle 3"/>
            <p:cNvSpPr>
              <a:spLocks noChangeArrowheads="1"/>
            </p:cNvSpPr>
            <p:nvPr/>
          </p:nvSpPr>
          <p:spPr bwMode="auto">
            <a:xfrm>
              <a:off x="990600" y="44196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prstClr val="black"/>
                  </a:solidFill>
                  <a:latin typeface="News Gothic MT"/>
                </a:rPr>
                <a:t>Student</a:t>
              </a:r>
            </a:p>
          </p:txBody>
        </p:sp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990600" y="56388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990600" y="50292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5846" name="Text Box 7"/>
            <p:cNvSpPr txBox="1">
              <a:spLocks noChangeArrowheads="1"/>
            </p:cNvSpPr>
            <p:nvPr/>
          </p:nvSpPr>
          <p:spPr bwMode="auto">
            <a:xfrm>
              <a:off x="3641725" y="22463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5847" name="Rectangle 8"/>
            <p:cNvSpPr>
              <a:spLocks noChangeArrowheads="1"/>
            </p:cNvSpPr>
            <p:nvPr/>
          </p:nvSpPr>
          <p:spPr bwMode="auto">
            <a:xfrm>
              <a:off x="3505200" y="19050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prstClr val="black"/>
                  </a:solidFill>
                  <a:latin typeface="News Gothic MT"/>
                </a:rPr>
                <a:t>Person</a:t>
              </a:r>
            </a:p>
          </p:txBody>
        </p:sp>
        <p:sp>
          <p:nvSpPr>
            <p:cNvPr id="35848" name="Rectangle 9"/>
            <p:cNvSpPr>
              <a:spLocks noChangeArrowheads="1"/>
            </p:cNvSpPr>
            <p:nvPr/>
          </p:nvSpPr>
          <p:spPr bwMode="auto">
            <a:xfrm>
              <a:off x="3505200" y="31242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5849" name="Rectangle 10"/>
            <p:cNvSpPr>
              <a:spLocks noChangeArrowheads="1"/>
            </p:cNvSpPr>
            <p:nvPr/>
          </p:nvSpPr>
          <p:spPr bwMode="auto">
            <a:xfrm>
              <a:off x="3505200" y="25146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6003925" y="47609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35851" name="Rectangle 12"/>
            <p:cNvSpPr>
              <a:spLocks noChangeArrowheads="1"/>
            </p:cNvSpPr>
            <p:nvPr/>
          </p:nvSpPr>
          <p:spPr bwMode="auto">
            <a:xfrm>
              <a:off x="5867400" y="44196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>
                  <a:solidFill>
                    <a:prstClr val="black"/>
                  </a:solidFill>
                  <a:latin typeface="News Gothic MT"/>
                </a:rPr>
                <a:t>Employee</a:t>
              </a:r>
            </a:p>
          </p:txBody>
        </p:sp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5867400" y="56388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5853" name="Rectangle 14"/>
            <p:cNvSpPr>
              <a:spLocks noChangeArrowheads="1"/>
            </p:cNvSpPr>
            <p:nvPr/>
          </p:nvSpPr>
          <p:spPr bwMode="auto">
            <a:xfrm>
              <a:off x="5867400" y="5029200"/>
              <a:ext cx="19812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5854" name="Line 15"/>
            <p:cNvSpPr>
              <a:spLocks noChangeShapeType="1"/>
            </p:cNvSpPr>
            <p:nvPr/>
          </p:nvSpPr>
          <p:spPr bwMode="auto">
            <a:xfrm flipV="1">
              <a:off x="2971800" y="4114800"/>
              <a:ext cx="137160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 flipH="1" flipV="1">
              <a:off x="4343400" y="4114800"/>
              <a:ext cx="152400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35856" name="AutoShape 17"/>
            <p:cNvSpPr>
              <a:spLocks noChangeArrowheads="1"/>
            </p:cNvSpPr>
            <p:nvPr/>
          </p:nvSpPr>
          <p:spPr bwMode="auto">
            <a:xfrm>
              <a:off x="4191000" y="381000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</p:grpSp>
      <p:sp>
        <p:nvSpPr>
          <p:cNvPr id="35857" name="Rectangle 2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Class diagrams -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609600" y="2362200"/>
            <a:ext cx="1828800" cy="99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prstClr val="black"/>
                </a:solidFill>
                <a:latin typeface="News Gothic MT"/>
              </a:rPr>
              <a:t>Accepted</a:t>
            </a:r>
          </a:p>
          <a:p>
            <a:endParaRPr lang="en-US" b="1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609600" y="2819400"/>
            <a:ext cx="1828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3657600" y="2362200"/>
            <a:ext cx="1828800" cy="99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prstClr val="black"/>
                </a:solidFill>
                <a:latin typeface="News Gothic MT"/>
              </a:rPr>
              <a:t>Active</a:t>
            </a:r>
          </a:p>
          <a:p>
            <a:endParaRPr lang="en-US" b="1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657600" y="2819400"/>
            <a:ext cx="1828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6781800" y="2362200"/>
            <a:ext cx="1828800" cy="99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prstClr val="black"/>
                </a:solidFill>
                <a:latin typeface="News Gothic MT"/>
              </a:rPr>
              <a:t>Alumni</a:t>
            </a:r>
          </a:p>
          <a:p>
            <a:endParaRPr lang="en-US" b="1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6781800" y="2819400"/>
            <a:ext cx="1828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6629400" y="4724400"/>
            <a:ext cx="1828800" cy="99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prstClr val="black"/>
                </a:solidFill>
                <a:latin typeface="News Gothic MT"/>
              </a:rPr>
              <a:t>Expelled</a:t>
            </a:r>
          </a:p>
          <a:p>
            <a:endParaRPr lang="en-US" b="1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6629400" y="5181600"/>
            <a:ext cx="1828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3749675" y="5192713"/>
            <a:ext cx="1828800" cy="99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prstClr val="black"/>
                </a:solidFill>
                <a:latin typeface="News Gothic MT"/>
              </a:rPr>
              <a:t>Inactive</a:t>
            </a:r>
          </a:p>
          <a:p>
            <a:endParaRPr lang="en-US" b="1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733800" y="5672138"/>
            <a:ext cx="1828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2438400" y="28194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5486400" y="28194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V="1">
            <a:off x="4343400" y="3352800"/>
            <a:ext cx="0" cy="1828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5181600" y="3352800"/>
            <a:ext cx="1600200" cy="1371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4953000" y="3352800"/>
            <a:ext cx="0" cy="18669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News Gothic MT"/>
            </a:endParaRP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574925" y="2498725"/>
            <a:ext cx="806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prstClr val="black"/>
                </a:solidFill>
              </a:rPr>
              <a:t>enroll: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562600" y="2514600"/>
            <a:ext cx="1109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prstClr val="black"/>
                </a:solidFill>
              </a:rPr>
              <a:t>graduate: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5791200" y="3657600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prstClr val="black"/>
                </a:solidFill>
              </a:rPr>
              <a:t>expel: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4953000" y="4343400"/>
            <a:ext cx="841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prstClr val="black"/>
                </a:solidFill>
              </a:rPr>
              <a:t>fails to</a:t>
            </a:r>
          </a:p>
          <a:p>
            <a:pPr eaLnBrk="1" hangingPunct="1"/>
            <a:r>
              <a:rPr lang="en-US" sz="1600" b="1">
                <a:solidFill>
                  <a:prstClr val="black"/>
                </a:solidFill>
              </a:rPr>
              <a:t>enroll:</a:t>
            </a:r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3429000" y="4419600"/>
            <a:ext cx="806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prstClr val="black"/>
                </a:solidFill>
              </a:rPr>
              <a:t>enroll:</a:t>
            </a:r>
          </a:p>
        </p:txBody>
      </p:sp>
      <p:sp>
        <p:nvSpPr>
          <p:cNvPr id="36886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 State diagram</a:t>
            </a:r>
            <a:endParaRPr lang="en-US"/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661317" y="5202281"/>
            <a:ext cx="2452644" cy="70788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chemeClr val="bg1"/>
                </a:solidFill>
              </a:rPr>
              <a:t>A student</a:t>
            </a:r>
            <a:r>
              <a:rPr lang="en-US" sz="2000" b="1" dirty="0">
                <a:solidFill>
                  <a:schemeClr val="bg1"/>
                </a:solidFill>
              </a:rPr>
              <a:t>'</a:t>
            </a:r>
            <a:r>
              <a:rPr lang="en-US" sz="2000" b="1" dirty="0" smtClean="0">
                <a:solidFill>
                  <a:schemeClr val="bg1"/>
                </a:solidFill>
              </a:rPr>
              <a:t>s status </a:t>
            </a:r>
            <a:r>
              <a:rPr lang="en-US" sz="2000" b="1" dirty="0">
                <a:solidFill>
                  <a:schemeClr val="bg1"/>
                </a:solidFill>
              </a:rPr>
              <a:t>in school </a:t>
            </a:r>
          </a:p>
        </p:txBody>
      </p:sp>
    </p:spTree>
    <p:extLst>
      <p:ext uri="{BB962C8B-B14F-4D97-AF65-F5344CB8AC3E}">
        <p14:creationId xmlns:p14="http://schemas.microsoft.com/office/powerpoint/2010/main" val="33211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diagram of a microwave oven</a:t>
            </a:r>
            <a:r>
              <a:rPr lang="en-GB" smtClean="0"/>
              <a:t> </a:t>
            </a:r>
            <a:endParaRPr lang="en-US" dirty="0" smtClean="0"/>
          </a:p>
        </p:txBody>
      </p:sp>
      <p:pic>
        <p:nvPicPr>
          <p:cNvPr id="4" name="Picture 3" descr="5.16 MWOvenStateDiag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689100"/>
            <a:ext cx="7423078" cy="450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StudentRegistrationSequenceDi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8" y="2555875"/>
            <a:ext cx="8380559" cy="318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457200" y="1707356"/>
            <a:ext cx="640705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000000"/>
                </a:solidFill>
              </a:rPr>
              <a:t>used to depict a flow of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305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processing</a:t>
            </a:r>
            <a:r>
              <a:rPr lang="en-GB" dirty="0" smtClean="0"/>
              <a:t> </a:t>
            </a:r>
            <a:endParaRPr lang="en-US" dirty="0" smtClean="0"/>
          </a:p>
        </p:txBody>
      </p:sp>
      <p:pic>
        <p:nvPicPr>
          <p:cNvPr id="4" name="Picture 3" descr="5.15 OrderSeq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39" y="2000250"/>
            <a:ext cx="6839419" cy="45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Design Evaluation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a good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Minimal complexity</a:t>
            </a:r>
          </a:p>
          <a:p>
            <a:r>
              <a:rPr lang="en-US" dirty="0" smtClean="0"/>
              <a:t>Ease of maintenance</a:t>
            </a:r>
          </a:p>
          <a:p>
            <a:r>
              <a:rPr lang="en-US" dirty="0" smtClean="0"/>
              <a:t>Loose coupling</a:t>
            </a:r>
          </a:p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Reusability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 fan in</a:t>
            </a:r>
          </a:p>
          <a:p>
            <a:r>
              <a:rPr lang="en-US" dirty="0" smtClean="0"/>
              <a:t>Low </a:t>
            </a:r>
            <a:r>
              <a:rPr lang="en-US" dirty="0"/>
              <a:t>to medium fan out</a:t>
            </a:r>
          </a:p>
          <a:p>
            <a:r>
              <a:rPr lang="en-US" dirty="0"/>
              <a:t>Portability</a:t>
            </a:r>
          </a:p>
          <a:p>
            <a:r>
              <a:rPr lang="en-US" dirty="0"/>
              <a:t>Leanness</a:t>
            </a:r>
          </a:p>
          <a:p>
            <a:r>
              <a:rPr lang="en-US" dirty="0"/>
              <a:t>Stratification</a:t>
            </a:r>
          </a:p>
          <a:p>
            <a:r>
              <a:rPr lang="en-US" dirty="0"/>
              <a:t>Standard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Cohesion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 of focus of a module</a:t>
            </a:r>
          </a:p>
          <a:p>
            <a:r>
              <a:rPr lang="en-US" dirty="0" smtClean="0"/>
              <a:t>Each unit of design should have a single purpose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High </a:t>
            </a:r>
            <a:r>
              <a:rPr lang="en-US" dirty="0" smtClean="0"/>
              <a:t>cohesion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Cohesion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58107" y="2020888"/>
            <a:ext cx="2971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News Gothic MT"/>
              </a:rPr>
              <a:t>Functional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58107" y="2630488"/>
            <a:ext cx="2971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solidFill>
                  <a:srgbClr val="FFFFFF"/>
                </a:solidFill>
                <a:latin typeface="News Gothic MT"/>
              </a:rPr>
              <a:t>Sequential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58107" y="3240088"/>
            <a:ext cx="2971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solidFill>
                  <a:srgbClr val="FFFFFF"/>
                </a:solidFill>
                <a:latin typeface="News Gothic MT"/>
              </a:rPr>
              <a:t>Communicational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58107" y="3849688"/>
            <a:ext cx="2971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solidFill>
                  <a:srgbClr val="FFFFFF"/>
                </a:solidFill>
                <a:latin typeface="News Gothic MT"/>
              </a:rPr>
              <a:t>Procedural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858107" y="4459288"/>
            <a:ext cx="2971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solidFill>
                  <a:srgbClr val="FFFFFF"/>
                </a:solidFill>
                <a:latin typeface="News Gothic MT"/>
              </a:rPr>
              <a:t>Temporal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858107" y="5068888"/>
            <a:ext cx="2971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solidFill>
                  <a:srgbClr val="FFFFFF"/>
                </a:solidFill>
                <a:latin typeface="News Gothic MT"/>
              </a:rPr>
              <a:t>Logical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858107" y="5678488"/>
            <a:ext cx="2971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600" b="1">
                <a:solidFill>
                  <a:srgbClr val="FFFFFF"/>
                </a:solidFill>
                <a:latin typeface="News Gothic MT"/>
              </a:rPr>
              <a:t>Coincidental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210907" y="5602288"/>
            <a:ext cx="30343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0" dirty="0">
                <a:solidFill>
                  <a:srgbClr val="000000"/>
                </a:solidFill>
              </a:rPr>
              <a:t>Performing more than </a:t>
            </a:r>
            <a:r>
              <a:rPr lang="en-US" sz="2000" b="1" i="0" dirty="0" smtClean="0">
                <a:solidFill>
                  <a:srgbClr val="000000"/>
                </a:solidFill>
              </a:rPr>
              <a:t>one unrelated function</a:t>
            </a:r>
            <a:endParaRPr lang="en-US" sz="2000" b="1" i="0" dirty="0">
              <a:solidFill>
                <a:srgbClr val="000000"/>
              </a:solidFill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058507" y="2020888"/>
            <a:ext cx="3732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0" dirty="0">
                <a:solidFill>
                  <a:srgbClr val="000000"/>
                </a:solidFill>
              </a:rPr>
              <a:t>Performing 1 single  function</a:t>
            </a:r>
          </a:p>
        </p:txBody>
      </p:sp>
      <p:cxnSp>
        <p:nvCxnSpPr>
          <p:cNvPr id="13" name="Straight Arrow Connector 17"/>
          <p:cNvCxnSpPr>
            <a:cxnSpLocks noChangeShapeType="1"/>
            <a:stCxn id="12" idx="1"/>
            <a:endCxn id="4" idx="3"/>
          </p:cNvCxnSpPr>
          <p:nvPr/>
        </p:nvCxnSpPr>
        <p:spPr bwMode="auto">
          <a:xfrm flipH="1" flipV="1">
            <a:off x="4829907" y="2211388"/>
            <a:ext cx="228600" cy="955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4944207" y="5838704"/>
            <a:ext cx="228600" cy="22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ular Callout 15"/>
          <p:cNvSpPr/>
          <p:nvPr/>
        </p:nvSpPr>
        <p:spPr>
          <a:xfrm>
            <a:off x="5486399" y="2542870"/>
            <a:ext cx="1566985" cy="697218"/>
          </a:xfrm>
          <a:prstGeom prst="wedgeRoundRectCallout">
            <a:avLst>
              <a:gd name="adj1" fmla="val -88748"/>
              <a:gd name="adj2" fmla="val -8322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News Gothic MT"/>
              </a:rPr>
              <a:t>Best</a:t>
            </a: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136769" y="2000008"/>
            <a:ext cx="1721338" cy="3914897"/>
          </a:xfrm>
          <a:prstGeom prst="upArrow">
            <a:avLst>
              <a:gd name="adj1" fmla="val 50000"/>
              <a:gd name="adj2" fmla="val 3660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News Gothic MT"/>
              </a:rPr>
              <a:t>Levels of Cohesion</a:t>
            </a:r>
          </a:p>
        </p:txBody>
      </p:sp>
    </p:spTree>
    <p:extLst>
      <p:ext uri="{BB962C8B-B14F-4D97-AF65-F5344CB8AC3E}">
        <p14:creationId xmlns:p14="http://schemas.microsoft.com/office/powerpoint/2010/main" val="17133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Decomposition Technique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Dates back to structured programming</a:t>
            </a:r>
            <a:endParaRPr lang="en-US" dirty="0"/>
          </a:p>
          <a:p>
            <a:r>
              <a:rPr lang="en-US" dirty="0" smtClean="0"/>
              <a:t>General idea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Start with:  main module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Refine into sub-modules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Integrate to form main module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6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Coupling:  How tightly a class or routines is related to other classes or routines</a:t>
            </a:r>
          </a:p>
          <a:p>
            <a:r>
              <a:rPr lang="en-US" dirty="0" smtClean="0"/>
              <a:t>Coupling Criteria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Flexibility</a:t>
            </a:r>
          </a:p>
          <a:p>
            <a:r>
              <a:rPr lang="en-US" dirty="0" smtClean="0"/>
              <a:t>Avoid semantic coupling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Coupling</a:t>
            </a:r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521684" y="1997075"/>
            <a:ext cx="2743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News Gothic MT"/>
              </a:rPr>
              <a:t>Content Coupling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521684" y="2682875"/>
            <a:ext cx="2743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>
                <a:solidFill>
                  <a:srgbClr val="FFFFFF"/>
                </a:solidFill>
                <a:latin typeface="News Gothic MT"/>
              </a:rPr>
              <a:t>Common Coupling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2521684" y="3444875"/>
            <a:ext cx="2743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>
                <a:solidFill>
                  <a:srgbClr val="FFFFFF"/>
                </a:solidFill>
                <a:latin typeface="News Gothic MT"/>
              </a:rPr>
              <a:t>Control Coupling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2521684" y="4130675"/>
            <a:ext cx="2743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>
                <a:solidFill>
                  <a:srgbClr val="FFFFFF"/>
                </a:solidFill>
                <a:latin typeface="News Gothic MT"/>
              </a:rPr>
              <a:t>Stamp Coupling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2521684" y="4968875"/>
            <a:ext cx="2743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>
                <a:solidFill>
                  <a:srgbClr val="FFFFFF"/>
                </a:solidFill>
                <a:latin typeface="News Gothic MT"/>
              </a:rPr>
              <a:t>Data Coupling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5822096" y="24907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i="0">
              <a:solidFill>
                <a:prstClr val="black"/>
              </a:solidFill>
            </a:endParaRP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5822096" y="4422075"/>
            <a:ext cx="23139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0" dirty="0">
                <a:solidFill>
                  <a:srgbClr val="000000"/>
                </a:solidFill>
              </a:rPr>
              <a:t>Passing only the necessary information</a:t>
            </a: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2521684" y="5730875"/>
            <a:ext cx="2743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>
                <a:solidFill>
                  <a:srgbClr val="FFFFFF"/>
                </a:solidFill>
                <a:latin typeface="News Gothic MT"/>
              </a:rPr>
              <a:t>No Coupling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5874484" y="5730874"/>
            <a:ext cx="20970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0" dirty="0">
                <a:solidFill>
                  <a:srgbClr val="000000"/>
                </a:solidFill>
              </a:rPr>
              <a:t>Ideal, but not practical</a:t>
            </a:r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5873019" y="1982956"/>
            <a:ext cx="27610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0" dirty="0">
                <a:solidFill>
                  <a:srgbClr val="000000"/>
                </a:solidFill>
              </a:rPr>
              <a:t>Accessing the internal data or procedural information</a:t>
            </a:r>
          </a:p>
        </p:txBody>
      </p:sp>
      <p:sp>
        <p:nvSpPr>
          <p:cNvPr id="14350" name="AutoShape 16"/>
          <p:cNvSpPr>
            <a:spLocks noChangeArrowheads="1"/>
          </p:cNvSpPr>
          <p:nvPr/>
        </p:nvSpPr>
        <p:spPr bwMode="auto">
          <a:xfrm>
            <a:off x="234462" y="2035175"/>
            <a:ext cx="1686049" cy="4049642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News Gothic MT"/>
              </a:rPr>
              <a:t>Levels of coupling</a:t>
            </a:r>
          </a:p>
        </p:txBody>
      </p:sp>
      <p:cxnSp>
        <p:nvCxnSpPr>
          <p:cNvPr id="14352" name="Straight Arrow Connector 17"/>
          <p:cNvCxnSpPr>
            <a:cxnSpLocks noChangeShapeType="1"/>
          </p:cNvCxnSpPr>
          <p:nvPr/>
        </p:nvCxnSpPr>
        <p:spPr bwMode="auto">
          <a:xfrm flipH="1">
            <a:off x="5264884" y="2149475"/>
            <a:ext cx="557212" cy="2222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Straight Arrow Connector 18"/>
          <p:cNvCxnSpPr>
            <a:cxnSpLocks noChangeShapeType="1"/>
            <a:stCxn id="14346" idx="1"/>
            <a:endCxn id="14344" idx="3"/>
          </p:cNvCxnSpPr>
          <p:nvPr/>
        </p:nvCxnSpPr>
        <p:spPr bwMode="auto">
          <a:xfrm flipH="1">
            <a:off x="5264884" y="4929907"/>
            <a:ext cx="557212" cy="2294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Straight Arrow Connector 18"/>
          <p:cNvCxnSpPr>
            <a:cxnSpLocks noChangeShapeType="1"/>
            <a:stCxn id="14348" idx="1"/>
          </p:cNvCxnSpPr>
          <p:nvPr/>
        </p:nvCxnSpPr>
        <p:spPr bwMode="auto">
          <a:xfrm flipH="1" flipV="1">
            <a:off x="5341084" y="5959476"/>
            <a:ext cx="533400" cy="1253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4711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22275" y="1964960"/>
            <a:ext cx="14815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0" dirty="0">
                <a:solidFill>
                  <a:prstClr val="black"/>
                </a:solidFill>
              </a:rPr>
              <a:t>High Level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57200" y="5320325"/>
            <a:ext cx="1424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0" dirty="0">
                <a:solidFill>
                  <a:prstClr val="black"/>
                </a:solidFill>
              </a:rPr>
              <a:t>Low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43150" y="1744297"/>
            <a:ext cx="1933575" cy="3949700"/>
            <a:chOff x="2343150" y="1744297"/>
            <a:chExt cx="1933575" cy="3949700"/>
          </a:xfrm>
        </p:grpSpPr>
        <p:sp>
          <p:nvSpPr>
            <p:cNvPr id="16387" name="AutoShape 3"/>
            <p:cNvSpPr>
              <a:spLocks noChangeArrowheads="1"/>
            </p:cNvSpPr>
            <p:nvPr/>
          </p:nvSpPr>
          <p:spPr bwMode="auto">
            <a:xfrm>
              <a:off x="2343150" y="1928447"/>
              <a:ext cx="1600200" cy="3657600"/>
            </a:xfrm>
            <a:prstGeom prst="upArrow">
              <a:avLst>
                <a:gd name="adj1" fmla="val 50000"/>
                <a:gd name="adj2" fmla="val 54762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  <a:latin typeface="News Gothic MT"/>
                </a:rPr>
                <a:t>Cohesion</a:t>
              </a:r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3181350" y="1744297"/>
              <a:ext cx="838200" cy="336550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 i="0" dirty="0">
                  <a:solidFill>
                    <a:prstClr val="black"/>
                  </a:solidFill>
                </a:rPr>
                <a:t>Strong</a:t>
              </a: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3562350" y="5357447"/>
              <a:ext cx="714375" cy="336550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 i="0" dirty="0">
                  <a:solidFill>
                    <a:prstClr val="black"/>
                  </a:solidFill>
                </a:rPr>
                <a:t>Weak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62550" y="1928447"/>
            <a:ext cx="1847850" cy="3791988"/>
            <a:chOff x="5162550" y="1928447"/>
            <a:chExt cx="1847850" cy="3791988"/>
          </a:xfrm>
        </p:grpSpPr>
        <p:sp>
          <p:nvSpPr>
            <p:cNvPr id="16388" name="AutoShape 4"/>
            <p:cNvSpPr>
              <a:spLocks noChangeArrowheads="1"/>
            </p:cNvSpPr>
            <p:nvPr/>
          </p:nvSpPr>
          <p:spPr bwMode="auto">
            <a:xfrm>
              <a:off x="5162550" y="2080847"/>
              <a:ext cx="1524000" cy="3639588"/>
            </a:xfrm>
            <a:prstGeom prst="downArrow">
              <a:avLst>
                <a:gd name="adj1" fmla="val 50000"/>
                <a:gd name="adj2" fmla="val 57500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News Gothic MT"/>
                </a:rPr>
                <a:t>Coupling</a:t>
              </a:r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6229350" y="5357447"/>
              <a:ext cx="781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 i="0">
                  <a:solidFill>
                    <a:prstClr val="black"/>
                  </a:solidFill>
                </a:rPr>
                <a:t>Loose</a:t>
              </a:r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6229350" y="1928447"/>
              <a:ext cx="6810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 i="0">
                  <a:solidFill>
                    <a:prstClr val="black"/>
                  </a:solidFill>
                </a:rPr>
                <a:t>Tight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05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19142" y="1852648"/>
            <a:ext cx="8158203" cy="4114800"/>
            <a:chOff x="609599" y="1981200"/>
            <a:chExt cx="8158203" cy="4114800"/>
          </a:xfrm>
        </p:grpSpPr>
        <p:sp>
          <p:nvSpPr>
            <p:cNvPr id="21506" name="Rectangle 2"/>
            <p:cNvSpPr>
              <a:spLocks noChangeArrowheads="1"/>
            </p:cNvSpPr>
            <p:nvPr/>
          </p:nvSpPr>
          <p:spPr bwMode="auto">
            <a:xfrm>
              <a:off x="3505200" y="1981200"/>
              <a:ext cx="914400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solidFill>
                    <a:prstClr val="black"/>
                  </a:solidFill>
                  <a:latin typeface="News Gothic MT"/>
                </a:rPr>
                <a:t>0. Main</a:t>
              </a:r>
            </a:p>
          </p:txBody>
        </p:sp>
        <p:sp>
          <p:nvSpPr>
            <p:cNvPr id="21507" name="Rectangle 3"/>
            <p:cNvSpPr>
              <a:spLocks noChangeArrowheads="1"/>
            </p:cNvSpPr>
            <p:nvPr/>
          </p:nvSpPr>
          <p:spPr bwMode="auto">
            <a:xfrm>
              <a:off x="609599" y="3352800"/>
              <a:ext cx="1217025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>
                  <a:solidFill>
                    <a:prstClr val="black"/>
                  </a:solidFill>
                  <a:latin typeface="News Gothic MT"/>
                </a:rPr>
                <a:t>1.Student</a:t>
              </a:r>
            </a:p>
          </p:txBody>
        </p:sp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1219200" y="5638800"/>
              <a:ext cx="1146714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>
                  <a:solidFill>
                    <a:prstClr val="black"/>
                  </a:solidFill>
                  <a:latin typeface="News Gothic MT"/>
                </a:rPr>
                <a:t>1.3 Delete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1219199" y="4876800"/>
              <a:ext cx="1146715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>
                  <a:solidFill>
                    <a:prstClr val="black"/>
                  </a:solidFill>
                  <a:latin typeface="News Gothic MT"/>
                </a:rPr>
                <a:t>1.2 Modify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1219200" y="4114800"/>
              <a:ext cx="1146714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>
                  <a:solidFill>
                    <a:prstClr val="black"/>
                  </a:solidFill>
                  <a:latin typeface="News Gothic MT"/>
                </a:rPr>
                <a:t>1.1 Add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895599" y="3352800"/>
              <a:ext cx="1262147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solidFill>
                    <a:prstClr val="black"/>
                  </a:solidFill>
                  <a:latin typeface="News Gothic MT"/>
                </a:rPr>
                <a:t>2.Courses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5029199" y="3352800"/>
              <a:ext cx="1372687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>
                  <a:solidFill>
                    <a:prstClr val="black"/>
                  </a:solidFill>
                  <a:latin typeface="News Gothic MT"/>
                </a:rPr>
                <a:t>3. Sections</a:t>
              </a: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7010400" y="3352800"/>
              <a:ext cx="1757402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>
                  <a:solidFill>
                    <a:prstClr val="black"/>
                  </a:solidFill>
                  <a:latin typeface="News Gothic MT"/>
                </a:rPr>
                <a:t>4. Registration</a:t>
              </a: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3429000" y="4114800"/>
              <a:ext cx="1128864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solidFill>
                    <a:prstClr val="black"/>
                  </a:solidFill>
                  <a:latin typeface="News Gothic MT"/>
                </a:rPr>
                <a:t>2.1 Add</a:t>
              </a: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5638800" y="4114800"/>
              <a:ext cx="1215394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solidFill>
                    <a:prstClr val="black"/>
                  </a:solidFill>
                  <a:latin typeface="News Gothic MT"/>
                </a:rPr>
                <a:t>3.1 Add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7467600" y="4114800"/>
              <a:ext cx="1300202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>
                  <a:solidFill>
                    <a:prstClr val="black"/>
                  </a:solidFill>
                  <a:latin typeface="News Gothic MT"/>
                </a:rPr>
                <a:t>4.1 Register</a:t>
              </a: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3428999" y="4800600"/>
              <a:ext cx="1128865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>
                  <a:solidFill>
                    <a:prstClr val="black"/>
                  </a:solidFill>
                  <a:latin typeface="News Gothic MT"/>
                </a:rPr>
                <a:t>2.2 Modify</a:t>
              </a:r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5714999" y="4876800"/>
              <a:ext cx="1139195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>
                  <a:solidFill>
                    <a:prstClr val="black"/>
                  </a:solidFill>
                  <a:latin typeface="News Gothic MT"/>
                </a:rPr>
                <a:t>3.2 Modify</a:t>
              </a:r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7467600" y="4876800"/>
              <a:ext cx="1300202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solidFill>
                    <a:prstClr val="black"/>
                  </a:solidFill>
                  <a:latin typeface="News Gothic MT"/>
                </a:rPr>
                <a:t>4.2 Drop</a:t>
              </a:r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3429000" y="5638800"/>
              <a:ext cx="1128864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>
                  <a:solidFill>
                    <a:prstClr val="black"/>
                  </a:solidFill>
                  <a:latin typeface="News Gothic MT"/>
                </a:rPr>
                <a:t>2.3 Delete</a:t>
              </a:r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5715000" y="5638800"/>
              <a:ext cx="1139194" cy="4572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>
                  <a:solidFill>
                    <a:prstClr val="black"/>
                  </a:solidFill>
                  <a:latin typeface="News Gothic MT"/>
                </a:rPr>
                <a:t>3.3 Delete</a:t>
              </a:r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1066800" y="2971800"/>
              <a:ext cx="67818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3962400" y="2438400"/>
              <a:ext cx="1588" cy="533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7848600" y="2971800"/>
              <a:ext cx="1588" cy="381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flipH="1">
              <a:off x="5562600" y="2971800"/>
              <a:ext cx="1588" cy="381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3276600" y="2971800"/>
              <a:ext cx="1588" cy="381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1066800" y="2971800"/>
              <a:ext cx="1588" cy="381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990600" y="3810000"/>
              <a:ext cx="1588" cy="2057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3124200" y="3810000"/>
              <a:ext cx="1588" cy="19812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5257800" y="3810000"/>
              <a:ext cx="1588" cy="2057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7239000" y="3810000"/>
              <a:ext cx="1588" cy="13716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>
              <a:off x="990600" y="4343400"/>
              <a:ext cx="228600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>
              <a:off x="990600" y="5105400"/>
              <a:ext cx="228600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>
              <a:off x="990600" y="5867400"/>
              <a:ext cx="228600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>
              <a:off x="3124200" y="4343400"/>
              <a:ext cx="304800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>
              <a:off x="3124200" y="5029200"/>
              <a:ext cx="304800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3124200" y="5791200"/>
              <a:ext cx="304800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5257800" y="4343400"/>
              <a:ext cx="381000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5257800" y="5105400"/>
              <a:ext cx="457200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>
              <a:off x="5257800" y="5867400"/>
              <a:ext cx="457200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41" name="Line 37"/>
            <p:cNvSpPr>
              <a:spLocks noChangeShapeType="1"/>
            </p:cNvSpPr>
            <p:nvPr/>
          </p:nvSpPr>
          <p:spPr bwMode="auto">
            <a:xfrm>
              <a:off x="7239000" y="4343400"/>
              <a:ext cx="228600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  <p:sp>
          <p:nvSpPr>
            <p:cNvPr id="21542" name="Line 38"/>
            <p:cNvSpPr>
              <a:spLocks noChangeShapeType="1"/>
            </p:cNvSpPr>
            <p:nvPr/>
          </p:nvSpPr>
          <p:spPr bwMode="auto">
            <a:xfrm>
              <a:off x="7239000" y="5181600"/>
              <a:ext cx="228600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News Gothic MT"/>
              </a:endParaRPr>
            </a:p>
          </p:txBody>
        </p:sp>
      </p:grpSp>
      <p:sp>
        <p:nvSpPr>
          <p:cNvPr id="21543" name="Rectangle 4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Decomposition example – student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</a:t>
            </a:r>
            <a:r>
              <a:rPr lang="en-US" dirty="0"/>
              <a:t> </a:t>
            </a:r>
            <a:r>
              <a:rPr lang="en-US" dirty="0" smtClean="0"/>
              <a:t>Decomposition/Composition</a:t>
            </a:r>
            <a:endParaRPr lang="en-US" dirty="0"/>
          </a:p>
        </p:txBody>
      </p:sp>
      <p:pic>
        <p:nvPicPr>
          <p:cNvPr id="6" name="Content Placeholder 5" descr="moduleDecomposition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249303"/>
            <a:ext cx="7543800" cy="321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1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Database Design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Database Design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databases use relational technology</a:t>
            </a:r>
          </a:p>
          <a:p>
            <a:r>
              <a:rPr lang="en-US" dirty="0" smtClean="0"/>
              <a:t>Relations (tables)</a:t>
            </a:r>
          </a:p>
          <a:p>
            <a:pPr lvl="1"/>
            <a:r>
              <a:rPr lang="en-US" dirty="0" smtClean="0"/>
              <a:t>Two-dimensional sets</a:t>
            </a:r>
          </a:p>
          <a:p>
            <a:pPr lvl="2"/>
            <a:r>
              <a:rPr lang="en-US" dirty="0" smtClean="0"/>
              <a:t>Rows (tuples) and columns (attributes)</a:t>
            </a:r>
          </a:p>
          <a:p>
            <a:pPr lvl="1"/>
            <a:r>
              <a:rPr lang="en-US" dirty="0" smtClean="0"/>
              <a:t>Primary key </a:t>
            </a:r>
          </a:p>
          <a:p>
            <a:pPr lvl="1"/>
            <a:r>
              <a:rPr lang="en-US" dirty="0" smtClean="0"/>
              <a:t>Foreign keys </a:t>
            </a:r>
          </a:p>
        </p:txBody>
      </p:sp>
    </p:spTree>
    <p:extLst>
      <p:ext uri="{BB962C8B-B14F-4D97-AF65-F5344CB8AC3E}">
        <p14:creationId xmlns:p14="http://schemas.microsoft.com/office/powerpoint/2010/main" val="418498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404</TotalTime>
  <Words>1344</Words>
  <Application>Microsoft Macintosh PowerPoint</Application>
  <PresentationFormat>On-screen Show (4:3)</PresentationFormat>
  <Paragraphs>348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ＭＳ Ｐゴシック</vt:lpstr>
      <vt:lpstr>News Gothic MT</vt:lpstr>
      <vt:lpstr>Tw Cen MT</vt:lpstr>
      <vt:lpstr>Retrospect</vt:lpstr>
      <vt:lpstr>Detailed Design</vt:lpstr>
      <vt:lpstr>Detailed Design</vt:lpstr>
      <vt:lpstr>Detailed Design Process</vt:lpstr>
      <vt:lpstr>How much design is enough?</vt:lpstr>
      <vt:lpstr>Functional Decomposition Technique</vt:lpstr>
      <vt:lpstr>Decomposition example – student Registration</vt:lpstr>
      <vt:lpstr>Alternative Decomposition/Composition</vt:lpstr>
      <vt:lpstr>Database Design</vt:lpstr>
      <vt:lpstr>Relational Database Design</vt:lpstr>
      <vt:lpstr>Database Design</vt:lpstr>
      <vt:lpstr>Graphical depiction of ER Model</vt:lpstr>
      <vt:lpstr>Chen's Model</vt:lpstr>
      <vt:lpstr>Crow's Foot Model</vt:lpstr>
      <vt:lpstr>Types of Relationships</vt:lpstr>
      <vt:lpstr>Relationships are named as verbs</vt:lpstr>
      <vt:lpstr>Ways to describe relationships</vt:lpstr>
      <vt:lpstr>Connectivity</vt:lpstr>
      <vt:lpstr>Crow's Foot Notation – Connectivity</vt:lpstr>
      <vt:lpstr>Cardinality</vt:lpstr>
      <vt:lpstr>Examples of Cardinality</vt:lpstr>
      <vt:lpstr>Entity Strength</vt:lpstr>
      <vt:lpstr>Strength Example</vt:lpstr>
      <vt:lpstr>Crows Foot Notation – Strength</vt:lpstr>
      <vt:lpstr>Participation</vt:lpstr>
      <vt:lpstr>Participation Examples</vt:lpstr>
      <vt:lpstr>Participation Symbols</vt:lpstr>
      <vt:lpstr>Summary of Crow’s Foot Symbols</vt:lpstr>
      <vt:lpstr>Logical DB Design – Multi-valued</vt:lpstr>
      <vt:lpstr>Logical DB Design - Relationships</vt:lpstr>
      <vt:lpstr>Physical DB Design</vt:lpstr>
      <vt:lpstr>Object-oriented Design</vt:lpstr>
      <vt:lpstr>OO Design</vt:lpstr>
      <vt:lpstr>Division into classes</vt:lpstr>
      <vt:lpstr>Division into Routines</vt:lpstr>
      <vt:lpstr>Internal routine design</vt:lpstr>
      <vt:lpstr>Design Heuristics</vt:lpstr>
      <vt:lpstr>How to handle change</vt:lpstr>
      <vt:lpstr>Areas that are likely to change</vt:lpstr>
      <vt:lpstr>Class Design</vt:lpstr>
      <vt:lpstr>UML Class diagrams</vt:lpstr>
      <vt:lpstr>UML Class diagrams - Inheritance</vt:lpstr>
      <vt:lpstr>UML State diagram</vt:lpstr>
      <vt:lpstr>State diagram of a microwave oven </vt:lpstr>
      <vt:lpstr>UML Sequence Diagram</vt:lpstr>
      <vt:lpstr>Order processing </vt:lpstr>
      <vt:lpstr>Design Evaluation</vt:lpstr>
      <vt:lpstr>Characteristics of a good design</vt:lpstr>
      <vt:lpstr>Cohesion</vt:lpstr>
      <vt:lpstr>Levels of Cohesion</vt:lpstr>
      <vt:lpstr>Coupling</vt:lpstr>
      <vt:lpstr>Coupling</vt:lpstr>
      <vt:lpstr>Cohesion and Coupling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Design</dc:title>
  <dc:creator>Cindy Howard</dc:creator>
  <cp:lastModifiedBy>Cindy Howard</cp:lastModifiedBy>
  <cp:revision>14</cp:revision>
  <dcterms:created xsi:type="dcterms:W3CDTF">2015-02-13T17:49:17Z</dcterms:created>
  <dcterms:modified xsi:type="dcterms:W3CDTF">2016-02-16T17:41:48Z</dcterms:modified>
</cp:coreProperties>
</file>