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5" r:id="rId1"/>
  </p:sldMasterIdLst>
  <p:notesMasterIdLst>
    <p:notesMasterId r:id="rId30"/>
  </p:notesMasterIdLst>
  <p:handoutMasterIdLst>
    <p:handoutMasterId r:id="rId31"/>
  </p:handoutMasterIdLst>
  <p:sldIdLst>
    <p:sldId id="292" r:id="rId2"/>
    <p:sldId id="293" r:id="rId3"/>
    <p:sldId id="294" r:id="rId4"/>
    <p:sldId id="295" r:id="rId5"/>
    <p:sldId id="296" r:id="rId6"/>
    <p:sldId id="297" r:id="rId7"/>
    <p:sldId id="269" r:id="rId8"/>
    <p:sldId id="270" r:id="rId9"/>
    <p:sldId id="315" r:id="rId10"/>
    <p:sldId id="313" r:id="rId11"/>
    <p:sldId id="286" r:id="rId12"/>
    <p:sldId id="271" r:id="rId13"/>
    <p:sldId id="274" r:id="rId14"/>
    <p:sldId id="275" r:id="rId15"/>
    <p:sldId id="305" r:id="rId16"/>
    <p:sldId id="280" r:id="rId17"/>
    <p:sldId id="299" r:id="rId18"/>
    <p:sldId id="300" r:id="rId19"/>
    <p:sldId id="307" r:id="rId20"/>
    <p:sldId id="311" r:id="rId21"/>
    <p:sldId id="310" r:id="rId22"/>
    <p:sldId id="308" r:id="rId23"/>
    <p:sldId id="312" r:id="rId24"/>
    <p:sldId id="314" r:id="rId25"/>
    <p:sldId id="302" r:id="rId26"/>
    <p:sldId id="267" r:id="rId27"/>
    <p:sldId id="301" r:id="rId28"/>
    <p:sldId id="30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6032" autoAdjust="0"/>
  </p:normalViewPr>
  <p:slideViewPr>
    <p:cSldViewPr>
      <p:cViewPr varScale="1">
        <p:scale>
          <a:sx n="98" d="100"/>
          <a:sy n="98" d="100"/>
        </p:scale>
        <p:origin x="25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4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04E7-5031-4EEF-A035-93EE559A7CE3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D4D6B-7A44-4E14-99B1-B8D2E039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623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9F369-7E54-4C1D-89D3-BEA2677F3420}" type="datetimeFigureOut">
              <a:rPr lang="en-US" smtClean="0"/>
              <a:pPr/>
              <a:t>2/15/16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F776E-E5AD-4D0C-94D4-CCBE97BB9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67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8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CBF73-0733-5145-9EF1-194A2E62BF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CBF73-0733-5145-9EF1-194A2E62BF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CBF73-0733-5145-9EF1-194A2E62BF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CBF73-0733-5145-9EF1-194A2E62BF2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01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CBF73-0733-5145-9EF1-194A2E62BF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CBF73-0733-5145-9EF1-194A2E62BF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CBF73-0733-5145-9EF1-194A2E62BF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11B1-0F4E-7648-B237-8BD5E68BBDF2}" type="datetime1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89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5E85-EDB1-F64A-8804-E2326BB75123}" type="datetime1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6806-B4E9-4475-AB8C-15CCD7394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0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5FD7-0B55-B74F-A61C-3024CEFE9748}" type="datetime1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6806-B4E9-4475-AB8C-15CCD7394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48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1AAF-2D05-0E43-9E34-285A86819991}" type="datetime1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6806-B4E9-4475-AB8C-15CCD7394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1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5233-7ABE-2A42-8072-4D000E84C901}" type="datetime1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6806-B4E9-4475-AB8C-15CCD7394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6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0CE6-158F-5641-9F08-6A41DD724579}" type="datetime1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6806-B4E9-4475-AB8C-15CCD73948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348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1839-A4FE-404E-AE0A-01506A021AAD}" type="datetime1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6806-B4E9-4475-AB8C-15CCD7394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59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1468-5B00-9D42-8D69-5CD426B3FD51}" type="datetime1">
              <a:rPr lang="en-US" smtClean="0"/>
              <a:t>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6806-B4E9-4475-AB8C-15CCD7394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92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B649-F1FF-BA43-9C4E-98294E3A934A}" type="datetime1">
              <a:rPr lang="en-US" smtClean="0"/>
              <a:t>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6806-B4E9-4475-AB8C-15CCD7394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28D8-6334-E34A-B321-B9F782B94BF7}" type="datetime1">
              <a:rPr lang="en-US" smtClean="0"/>
              <a:t>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6806-B4E9-4475-AB8C-15CCD7394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4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931633F-7FD1-4446-A045-30AD90B3816B}" type="datetime1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65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EDD3-2A31-4047-B04E-2DE59DDE342B}" type="datetime1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6806-B4E9-4475-AB8C-15CCD7394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1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DDC09C-32DA-C142-BBE2-64DFF11679BA}" type="datetime1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966806-B4E9-4475-AB8C-15CCD73948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71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  <p:sldLayoutId id="2147484557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fluffycat.com/PHP-Design-Pattern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class.splsubject.php" TargetMode="External"/><Relationship Id="rId4" Type="http://schemas.openxmlformats.org/officeDocument/2006/relationships/hyperlink" Target="http://www.php.net/manual/en/class.splobserver.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ibm.com/developerworks/library/os-php-designptrn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ibm.com/developerworks/library/os-php-designptrn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Design Patterns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Common Design Patterns for PHP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Design Patterns for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</a:p>
          <a:p>
            <a:r>
              <a:rPr lang="en-US" dirty="0" smtClean="0"/>
              <a:t>Strategy Pattern</a:t>
            </a:r>
          </a:p>
          <a:p>
            <a:r>
              <a:rPr lang="en-US" dirty="0" smtClean="0"/>
              <a:t>Factory Pattern</a:t>
            </a:r>
          </a:p>
          <a:p>
            <a:r>
              <a:rPr lang="en-US" dirty="0" smtClean="0"/>
              <a:t>Singleton Pattern</a:t>
            </a:r>
          </a:p>
          <a:p>
            <a:endParaRPr lang="en-US" dirty="0"/>
          </a:p>
          <a:p>
            <a:r>
              <a:rPr lang="en-US" dirty="0" smtClean="0"/>
              <a:t>PHP Design Pattern Reference:  </a:t>
            </a:r>
            <a:r>
              <a:rPr lang="en-US" dirty="0">
                <a:hlinkClick r:id="rId3"/>
              </a:rPr>
              <a:t>http://www.fluffycat.com/PHP-Design-Patterns/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Observer pattern</a:t>
            </a:r>
            <a:endParaRPr lang="en-GB"/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Description</a:t>
            </a:r>
          </a:p>
          <a:p>
            <a:pPr lvl="1"/>
            <a:r>
              <a:rPr lang="en-GB" dirty="0" smtClean="0"/>
              <a:t>Separates the display of object state from the object itself</a:t>
            </a:r>
          </a:p>
          <a:p>
            <a:r>
              <a:rPr lang="en-GB" dirty="0" smtClean="0"/>
              <a:t>Problem description</a:t>
            </a:r>
          </a:p>
          <a:p>
            <a:pPr lvl="1"/>
            <a:r>
              <a:rPr lang="en-GB" dirty="0" smtClean="0"/>
              <a:t>Used when multiple displays of state are needed</a:t>
            </a:r>
          </a:p>
          <a:p>
            <a:r>
              <a:rPr lang="en-GB" dirty="0" smtClean="0"/>
              <a:t>Solution description</a:t>
            </a:r>
          </a:p>
          <a:p>
            <a:pPr lvl="1"/>
            <a:r>
              <a:rPr lang="en-GB" dirty="0" smtClean="0"/>
              <a:t>One object makes itself observable by adding a method that allows another object to register itself</a:t>
            </a:r>
          </a:p>
          <a:p>
            <a:pPr lvl="1"/>
            <a:r>
              <a:rPr lang="en-GB" dirty="0" smtClean="0"/>
              <a:t>When the observable object changes, it sends a message to the registered observers</a:t>
            </a:r>
          </a:p>
          <a:p>
            <a:r>
              <a:rPr lang="en-GB" dirty="0" smtClean="0"/>
              <a:t>Consequences</a:t>
            </a:r>
          </a:p>
          <a:p>
            <a:pPr lvl="1"/>
            <a:r>
              <a:rPr lang="en-GB" dirty="0" smtClean="0"/>
              <a:t>Optimizations to enhance display performance are impractical.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Multiple displays using the Observer pattern</a:t>
            </a:r>
            <a:r>
              <a:rPr lang="en-GB" smtClean="0"/>
              <a:t> 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0475" y="2136775"/>
            <a:ext cx="6667500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 UML model of the Observer pattern</a:t>
            </a:r>
            <a:r>
              <a:rPr lang="en-GB" smtClean="0"/>
              <a:t> </a:t>
            </a:r>
            <a:endParaRPr lang="en-US" dirty="0"/>
          </a:p>
        </p:txBody>
      </p:sp>
      <p:pic>
        <p:nvPicPr>
          <p:cNvPr id="2050" name="Picture 2" descr="http://media.techtarget.com/tss/static/articles/content/SpringLoadedObserverPattern/clip_image002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7737" y="2395538"/>
            <a:ext cx="475297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Implementation of 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PHP has library interfaces used to implement the observer pattern</a:t>
            </a:r>
          </a:p>
          <a:p>
            <a:pPr lvl="1"/>
            <a:r>
              <a:rPr lang="en-US" smtClean="0">
                <a:hlinkClick r:id="rId3"/>
              </a:rPr>
              <a:t>SplSubject</a:t>
            </a:r>
            <a:endParaRPr lang="en-US" smtClean="0"/>
          </a:p>
          <a:p>
            <a:pPr lvl="1"/>
            <a:r>
              <a:rPr lang="en-US" smtClean="0">
                <a:hlinkClick r:id="rId4"/>
              </a:rPr>
              <a:t>SplObserver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Strategy pattern</a:t>
            </a:r>
            <a:endParaRPr lang="en-GB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Problem Description</a:t>
            </a:r>
          </a:p>
          <a:p>
            <a:pPr lvl="1"/>
            <a:r>
              <a:rPr lang="en-US" dirty="0" smtClean="0"/>
              <a:t>Algorithms are extracted from complex classes so they can be replaced easily</a:t>
            </a:r>
          </a:p>
          <a:p>
            <a:pPr lvl="1"/>
            <a:r>
              <a:rPr lang="en-US" dirty="0" smtClean="0"/>
              <a:t>Lets the algorithms vary independently from clients that use them</a:t>
            </a:r>
          </a:p>
          <a:p>
            <a:pPr lvl="1"/>
            <a:r>
              <a:rPr lang="en-US" dirty="0" smtClean="0"/>
              <a:t>Used when you need different variants of an algorithm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Strategy Pattern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description</a:t>
            </a:r>
          </a:p>
          <a:p>
            <a:pPr lvl="1"/>
            <a:r>
              <a:rPr lang="en-US" dirty="0" smtClean="0"/>
              <a:t>Participants: </a:t>
            </a:r>
          </a:p>
          <a:p>
            <a:pPr lvl="2"/>
            <a:r>
              <a:rPr lang="en-US" dirty="0" smtClean="0"/>
              <a:t>Strategy:  declares an interface common to all supported algorithms</a:t>
            </a:r>
          </a:p>
          <a:p>
            <a:pPr lvl="2"/>
            <a:r>
              <a:rPr lang="en-US" dirty="0" smtClean="0"/>
              <a:t>Concrete strategy:  implements the algorithm using the strategy interface</a:t>
            </a:r>
          </a:p>
          <a:p>
            <a:pPr lvl="2"/>
            <a:r>
              <a:rPr lang="en-US" dirty="0" smtClean="0"/>
              <a:t>Context:  configured with a concrete strategy objects and maintains a reference to a strategy object</a:t>
            </a:r>
          </a:p>
          <a:p>
            <a:pPr lvl="1"/>
            <a:r>
              <a:rPr lang="en-US" dirty="0" smtClean="0"/>
              <a:t>Collaborations</a:t>
            </a:r>
          </a:p>
          <a:p>
            <a:pPr lvl="2"/>
            <a:r>
              <a:rPr lang="en-US" dirty="0" smtClean="0"/>
              <a:t>Strategy and context interact to implement chosen algorithm</a:t>
            </a:r>
          </a:p>
          <a:p>
            <a:pPr lvl="2"/>
            <a:r>
              <a:rPr lang="en-US" dirty="0" smtClean="0"/>
              <a:t>Context forwards requests from its clients to its strategy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Strategy Pattern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Consequences</a:t>
            </a:r>
          </a:p>
          <a:p>
            <a:pPr lvl="1"/>
            <a:r>
              <a:rPr lang="en-US" dirty="0" smtClean="0"/>
              <a:t>Creates families of related algorithms</a:t>
            </a:r>
          </a:p>
          <a:p>
            <a:pPr lvl="1"/>
            <a:r>
              <a:rPr lang="en-US" dirty="0" smtClean="0"/>
              <a:t>Increases the number of objects</a:t>
            </a:r>
          </a:p>
          <a:p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Find a list of users based on criteria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Description</a:t>
            </a:r>
          </a:p>
          <a:p>
            <a:pPr lvl="1"/>
            <a:r>
              <a:rPr lang="en-US" dirty="0" smtClean="0"/>
              <a:t>Define an interface for creating an object, but let subclasses decide which class to instantiate</a:t>
            </a:r>
          </a:p>
          <a:p>
            <a:pPr lvl="1"/>
            <a:r>
              <a:rPr lang="en-US" dirty="0" smtClean="0"/>
              <a:t> The Factory Method pattern defines an interface for object creation but defers the actual instantiation to subclasses.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Object-oriented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Define problem in terms of objects</a:t>
            </a:r>
          </a:p>
          <a:p>
            <a:pPr lvl="1"/>
            <a:r>
              <a:rPr lang="en-US" dirty="0" smtClean="0"/>
              <a:t>Identify pertinent objects</a:t>
            </a:r>
          </a:p>
          <a:p>
            <a:pPr lvl="1"/>
            <a:r>
              <a:rPr lang="en-US" dirty="0" smtClean="0"/>
              <a:t>Create classes</a:t>
            </a:r>
          </a:p>
          <a:p>
            <a:pPr lvl="1"/>
            <a:r>
              <a:rPr lang="en-US" dirty="0" smtClean="0"/>
              <a:t>Define interfaces</a:t>
            </a:r>
          </a:p>
          <a:p>
            <a:pPr lvl="1"/>
            <a:r>
              <a:rPr lang="en-US" dirty="0" smtClean="0"/>
              <a:t>Define inheritance hierarchies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Emphasis on reusability</a:t>
            </a:r>
          </a:p>
          <a:p>
            <a:pPr lvl="1"/>
            <a:r>
              <a:rPr lang="en-US" dirty="0" smtClean="0"/>
              <a:t>Even more difficult to design reusable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Description</a:t>
            </a:r>
          </a:p>
          <a:p>
            <a:pPr lvl="1"/>
            <a:r>
              <a:rPr lang="en-US" dirty="0" smtClean="0"/>
              <a:t>The factory pattern is a class that has some methods that create objects for you.</a:t>
            </a:r>
          </a:p>
          <a:p>
            <a:pPr lvl="1"/>
            <a:r>
              <a:rPr lang="en-US" dirty="0" smtClean="0"/>
              <a:t> Instead of using new directly, you use the factory class to create objects.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you want to change the types of objects created, you can change just the factory. All the code that uses the factory changes automatically.</a:t>
            </a:r>
          </a:p>
          <a:p>
            <a:pPr lvl="1"/>
            <a:r>
              <a:rPr lang="en-US" dirty="0" smtClean="0"/>
              <a:t>We code our application so it only expects a class that conforms to an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Consequences</a:t>
            </a:r>
          </a:p>
          <a:p>
            <a:pPr lvl="1"/>
            <a:r>
              <a:rPr lang="en-US" dirty="0" smtClean="0"/>
              <a:t>Refactoring an existing class to use factories breaks existing clients</a:t>
            </a:r>
          </a:p>
          <a:p>
            <a:pPr lvl="1"/>
            <a:r>
              <a:rPr lang="en-US" dirty="0" smtClean="0"/>
              <a:t>Classes can't easily be extended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Different database implementations</a:t>
            </a:r>
          </a:p>
          <a:p>
            <a:pPr lvl="1"/>
            <a:r>
              <a:rPr lang="en-US" dirty="0" smtClean="0"/>
              <a:t>Different types of users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Description</a:t>
            </a:r>
          </a:p>
          <a:p>
            <a:pPr lvl="1"/>
            <a:r>
              <a:rPr lang="en-US" dirty="0" smtClean="0"/>
              <a:t>Situations in which there needs to be a single instance of a class</a:t>
            </a:r>
          </a:p>
          <a:p>
            <a:pPr lvl="1"/>
            <a:r>
              <a:rPr lang="en-US" dirty="0" smtClean="0"/>
              <a:t>Some application resources are exclusive in that there is one and only one of this type of resource</a:t>
            </a:r>
          </a:p>
          <a:p>
            <a:r>
              <a:rPr lang="en-US" dirty="0" smtClean="0"/>
              <a:t>Solution Description</a:t>
            </a:r>
          </a:p>
          <a:p>
            <a:pPr lvl="1"/>
            <a:r>
              <a:rPr lang="en-US" dirty="0" smtClean="0"/>
              <a:t>Add a property to the class that stores the single instance of the object</a:t>
            </a:r>
          </a:p>
          <a:p>
            <a:pPr lvl="1"/>
            <a:r>
              <a:rPr lang="en-US" dirty="0" smtClean="0"/>
              <a:t>This property should be static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Consequences</a:t>
            </a:r>
          </a:p>
          <a:p>
            <a:pPr lvl="1"/>
            <a:r>
              <a:rPr lang="en-US" dirty="0" smtClean="0"/>
              <a:t>Makes unit testing far more difficult, as it introduces global state into an application.</a:t>
            </a:r>
          </a:p>
          <a:p>
            <a:pPr lvl="1"/>
            <a:r>
              <a:rPr lang="en-US" dirty="0" smtClean="0"/>
              <a:t>Reduces the potential for parallelism within a program, because access to the singleton in a multi-threaded context must be serialized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Database connection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Other Design Patterns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Patterns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Abstract factory</a:t>
            </a:r>
          </a:p>
          <a:p>
            <a:pPr lvl="1"/>
            <a:r>
              <a:rPr lang="en-US" dirty="0" smtClean="0"/>
              <a:t>Provide an interface for creating families of related or dependent objects without specifying their concrete classes</a:t>
            </a:r>
          </a:p>
          <a:p>
            <a:pPr lvl="0"/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Encapsulate a request as an object, thereby letting your parameterized clients with different requests, queue or log requests, and support undoable 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Design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Decorator</a:t>
            </a:r>
          </a:p>
          <a:p>
            <a:pPr lvl="1"/>
            <a:r>
              <a:rPr lang="en-US" dirty="0" smtClean="0"/>
              <a:t>Attach additional responsibilities to an object dynamically.  Decorators provide a flexible alternative to </a:t>
            </a:r>
            <a:r>
              <a:rPr lang="en-US" dirty="0" err="1" smtClean="0"/>
              <a:t>subclassing</a:t>
            </a:r>
            <a:r>
              <a:rPr lang="en-US" dirty="0" smtClean="0"/>
              <a:t> for extending functionality</a:t>
            </a:r>
          </a:p>
          <a:p>
            <a:r>
              <a:rPr lang="en-US" dirty="0" smtClean="0"/>
              <a:t>Adapter</a:t>
            </a:r>
          </a:p>
          <a:p>
            <a:pPr lvl="1"/>
            <a:r>
              <a:rPr lang="en-US" dirty="0" smtClean="0"/>
              <a:t>Convert the interface of a class into another interface clients expect.  Adapter let classes work together that couldn’t otherwise because of incompatible interfaces.</a:t>
            </a:r>
          </a:p>
          <a:p>
            <a:pPr lvl="0"/>
            <a:r>
              <a:rPr lang="en-US" dirty="0" smtClean="0"/>
              <a:t>Façade</a:t>
            </a:r>
          </a:p>
          <a:p>
            <a:pPr lvl="1"/>
            <a:r>
              <a:rPr lang="en-US" dirty="0" smtClean="0"/>
              <a:t>Provide a unified interface to a set of interfaces in a subsystem.  Façade defines a higher-level interface that makes the subsystem easier to use.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Design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Template method</a:t>
            </a:r>
          </a:p>
          <a:p>
            <a:pPr lvl="1"/>
            <a:r>
              <a:rPr lang="en-US" dirty="0" smtClean="0"/>
              <a:t>Define the skeleton of an algorithm in an operation, deferring some steps to subclasses.  Template Method lets subclasses redefine certain steps of an algorithm without changing the algorithm’s structure.</a:t>
            </a:r>
          </a:p>
          <a:p>
            <a:pPr lvl="0"/>
            <a:r>
              <a:rPr lang="en-US" dirty="0" smtClean="0"/>
              <a:t>Iterator</a:t>
            </a:r>
          </a:p>
          <a:p>
            <a:pPr lvl="1"/>
            <a:r>
              <a:rPr lang="en-US" dirty="0" smtClean="0"/>
              <a:t>Provides a way to access the elements of an aggregate object sequentially without exposing its underlying representation.</a:t>
            </a:r>
          </a:p>
          <a:p>
            <a:pPr lvl="0"/>
            <a:r>
              <a:rPr lang="en-US" dirty="0" smtClean="0"/>
              <a:t>Composite</a:t>
            </a:r>
          </a:p>
          <a:p>
            <a:pPr lvl="1"/>
            <a:r>
              <a:rPr lang="en-US" dirty="0" smtClean="0"/>
              <a:t>Composite objects into tree structures to represent part-whole hierarchies.  Composite lets clients treat individual objects and composition of objects uniformly.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Design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Allows an object to alter its behavior when its internal state changes.  The object will appear to change its class.</a:t>
            </a:r>
          </a:p>
          <a:p>
            <a:pPr lvl="0"/>
            <a:r>
              <a:rPr lang="en-US" dirty="0" smtClean="0"/>
              <a:t>Proxy</a:t>
            </a:r>
          </a:p>
          <a:p>
            <a:pPr lvl="1"/>
            <a:r>
              <a:rPr lang="en-US" dirty="0" smtClean="0"/>
              <a:t>Provide a surrogate or placeholder for another object to control access to it.</a:t>
            </a:r>
          </a:p>
          <a:p>
            <a:pPr lvl="0"/>
            <a:r>
              <a:rPr lang="en-US" dirty="0" smtClean="0"/>
              <a:t>Compound</a:t>
            </a:r>
          </a:p>
          <a:p>
            <a:pPr lvl="1"/>
            <a:r>
              <a:rPr lang="en-US" dirty="0" smtClean="0"/>
              <a:t>Combines two or more patterns into a solution that solves a recurring or general problem.</a:t>
            </a:r>
          </a:p>
          <a:p>
            <a:pPr lvl="1"/>
            <a:r>
              <a:rPr lang="en-US" dirty="0" smtClean="0"/>
              <a:t>Model-view-controller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for change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Why might code in an application need to change?</a:t>
            </a:r>
          </a:p>
          <a:p>
            <a:pPr lvl="1"/>
            <a:r>
              <a:rPr lang="en-US" dirty="0" smtClean="0"/>
              <a:t>Planning for change is the key to maximizing reuse</a:t>
            </a:r>
          </a:p>
          <a:p>
            <a:pPr lvl="0"/>
            <a:r>
              <a:rPr lang="en-US" dirty="0" smtClean="0"/>
              <a:t>Anticipate new requirements and changes to existing requirements when designing your systems so that they can evolve</a:t>
            </a:r>
          </a:p>
          <a:p>
            <a:pPr lvl="0"/>
            <a:r>
              <a:rPr lang="en-US" dirty="0" smtClean="0"/>
              <a:t>How to design for change</a:t>
            </a:r>
          </a:p>
          <a:p>
            <a:pPr lvl="1"/>
            <a:r>
              <a:rPr lang="en-US" dirty="0" smtClean="0"/>
              <a:t>Identify the things that may vary</a:t>
            </a:r>
          </a:p>
          <a:p>
            <a:pPr lvl="1"/>
            <a:r>
              <a:rPr lang="en-US" dirty="0" smtClean="0"/>
              <a:t>Program to the interface</a:t>
            </a:r>
          </a:p>
          <a:p>
            <a:pPr lvl="1"/>
            <a:r>
              <a:rPr lang="en-US" dirty="0" smtClean="0"/>
              <a:t>Favor composition over 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characteristics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Identify the aspects of your application that vary and separate them from what stays the same</a:t>
            </a:r>
          </a:p>
          <a:p>
            <a:pPr lvl="1"/>
            <a:r>
              <a:rPr lang="en-US" dirty="0" smtClean="0"/>
              <a:t>Encapsulates what varies</a:t>
            </a:r>
          </a:p>
          <a:p>
            <a:r>
              <a:rPr lang="en-US" dirty="0" smtClean="0"/>
              <a:t>If some aspect of your code changes with every new requirement remove it from the aspects that don’t change</a:t>
            </a:r>
          </a:p>
          <a:p>
            <a:pPr lvl="1"/>
            <a:r>
              <a:rPr lang="en-US" dirty="0" smtClean="0"/>
              <a:t>Lets some part of a system vary independently from other parts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Favor composition over 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Inheritance lets you define the implementation of one class in terms of another class</a:t>
            </a:r>
          </a:p>
          <a:p>
            <a:pPr lvl="1"/>
            <a:r>
              <a:rPr lang="en-US" dirty="0" smtClean="0"/>
              <a:t>White-box reuse:  Internals of the parent class are visible to subclasses</a:t>
            </a:r>
          </a:p>
          <a:p>
            <a:pPr lvl="0"/>
            <a:r>
              <a:rPr lang="en-US" dirty="0" smtClean="0"/>
              <a:t>Composition lets you add new functionality by composing object to get more complex functionality</a:t>
            </a:r>
          </a:p>
          <a:p>
            <a:pPr lvl="1"/>
            <a:r>
              <a:rPr lang="en-US" dirty="0" smtClean="0"/>
              <a:t>Black-box reuse:  No internal details of objects are visible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Don’t reinvent the wheel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Reuse solutions that have worked in the past</a:t>
            </a:r>
          </a:p>
          <a:p>
            <a:pPr lvl="0"/>
            <a:r>
              <a:rPr lang="en-US" dirty="0" smtClean="0"/>
              <a:t>Design patterns solve specific design problems</a:t>
            </a:r>
          </a:p>
          <a:p>
            <a:pPr lvl="1"/>
            <a:r>
              <a:rPr lang="en-US" dirty="0" smtClean="0"/>
              <a:t>Can apply them without having to rediscover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Design patterns</a:t>
            </a:r>
            <a:endParaRPr lang="en-GB"/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design pattern is a way of reusing abstract knowledge about a problem and its solution</a:t>
            </a:r>
          </a:p>
          <a:p>
            <a:r>
              <a:rPr lang="en-GB" dirty="0" smtClean="0"/>
              <a:t>A pattern is a description of the problem and the essence of its solution</a:t>
            </a:r>
          </a:p>
          <a:p>
            <a:r>
              <a:rPr lang="en-GB" dirty="0" smtClean="0"/>
              <a:t>It should be sufficiently abstract to be reused in different settings</a:t>
            </a:r>
          </a:p>
          <a:p>
            <a:r>
              <a:rPr lang="en-GB" dirty="0" smtClean="0"/>
              <a:t>Pattern descriptions usually make use of object-oriented characteristics such as inheritance and polymorphism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Pattern elements</a:t>
            </a:r>
            <a:endParaRPr lang="en-GB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</a:t>
            </a:r>
          </a:p>
          <a:p>
            <a:r>
              <a:rPr lang="en-GB" dirty="0" smtClean="0"/>
              <a:t>Problem description</a:t>
            </a:r>
          </a:p>
          <a:p>
            <a:r>
              <a:rPr lang="en-GB" dirty="0" smtClean="0"/>
              <a:t>Solution description</a:t>
            </a:r>
          </a:p>
          <a:p>
            <a:r>
              <a:rPr lang="en-GB" dirty="0" smtClean="0"/>
              <a:t>Consequences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use patterns in your design, you need to recognize that any design problem you are facing may have an associated pattern that can be applied.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1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351</TotalTime>
  <Words>934</Words>
  <Application>Microsoft Macintosh PowerPoint</Application>
  <PresentationFormat>On-screen Show (4:3)</PresentationFormat>
  <Paragraphs>175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Calibri</vt:lpstr>
      <vt:lpstr>Calibri Light</vt:lpstr>
      <vt:lpstr>Retrospect</vt:lpstr>
      <vt:lpstr>Design Patterns</vt:lpstr>
      <vt:lpstr>Object-oriented programming</vt:lpstr>
      <vt:lpstr>Design for change</vt:lpstr>
      <vt:lpstr>Application characteristics</vt:lpstr>
      <vt:lpstr>Favor composition over inheritance</vt:lpstr>
      <vt:lpstr>Don’t reinvent the wheel</vt:lpstr>
      <vt:lpstr>Design patterns</vt:lpstr>
      <vt:lpstr>Pattern elements</vt:lpstr>
      <vt:lpstr>Design</vt:lpstr>
      <vt:lpstr>Common Design Patterns for PHP</vt:lpstr>
      <vt:lpstr>Common Design Patterns for PHP</vt:lpstr>
      <vt:lpstr>The Observer pattern</vt:lpstr>
      <vt:lpstr>Multiple displays using the Observer pattern </vt:lpstr>
      <vt:lpstr>A UML model of the Observer pattern </vt:lpstr>
      <vt:lpstr>PHP Implementation of Observer Pattern</vt:lpstr>
      <vt:lpstr>The Strategy pattern</vt:lpstr>
      <vt:lpstr>The Strategy Pattern (cont.)</vt:lpstr>
      <vt:lpstr>The Strategy Pattern (cont.)</vt:lpstr>
      <vt:lpstr>Factory Pattern</vt:lpstr>
      <vt:lpstr>Factory Pattern (cont.)</vt:lpstr>
      <vt:lpstr>Factory Pattern (cont.)</vt:lpstr>
      <vt:lpstr>Singleton Pattern</vt:lpstr>
      <vt:lpstr>Singleton Pattern</vt:lpstr>
      <vt:lpstr>Other Design Patterns</vt:lpstr>
      <vt:lpstr>Design Patterns</vt:lpstr>
      <vt:lpstr>Other Design Patterns</vt:lpstr>
      <vt:lpstr>Other Design Patterns</vt:lpstr>
      <vt:lpstr>Other Design Patterns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Cindy Kersey</dc:creator>
  <cp:lastModifiedBy>Cindy Howard</cp:lastModifiedBy>
  <cp:revision>31</cp:revision>
  <dcterms:created xsi:type="dcterms:W3CDTF">2011-02-25T18:32:59Z</dcterms:created>
  <dcterms:modified xsi:type="dcterms:W3CDTF">2016-02-15T20:42:20Z</dcterms:modified>
</cp:coreProperties>
</file>