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29"/>
  </p:notesMasterIdLst>
  <p:sldIdLst>
    <p:sldId id="257" r:id="rId2"/>
    <p:sldId id="285" r:id="rId3"/>
    <p:sldId id="292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3" r:id="rId21"/>
    <p:sldId id="295" r:id="rId22"/>
    <p:sldId id="272" r:id="rId23"/>
    <p:sldId id="266" r:id="rId24"/>
    <p:sldId id="265" r:id="rId25"/>
    <p:sldId id="294" r:id="rId26"/>
    <p:sldId id="270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94485"/>
  </p:normalViewPr>
  <p:slideViewPr>
    <p:cSldViewPr snapToGrid="0" snapToObjects="1">
      <p:cViewPr varScale="1">
        <p:scale>
          <a:sx n="87" d="100"/>
          <a:sy n="87" d="100"/>
        </p:scale>
        <p:origin x="18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D4DBF-3C5B-A248-B970-18DA5D45329E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A4C9-7D46-6A44-BA88-8ACA01C61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63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r>
              <a:rPr lang="en-US" baseline="0" dirty="0" smtClean="0"/>
              <a:t> vision is 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</a:t>
            </a:r>
            <a:fld id="{364C01EA-324B-4147-9286-B81F6CD64E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8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9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9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</a:t>
            </a:r>
            <a:fld id="{364C01EA-324B-4147-9286-B81F6CD64E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58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5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5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5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8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8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0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48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195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9573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2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73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lvl="1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</a:t>
            </a:r>
            <a:fld id="{364C01EA-324B-4147-9286-B81F6CD64E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CA4C9-7D46-6A44-BA88-8ACA01C614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</a:t>
            </a:r>
            <a:fld id="{364C01EA-324B-4147-9286-B81F6CD64E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</a:t>
            </a:r>
            <a:fld id="{364C01EA-324B-4147-9286-B81F6CD64E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3C09-5882-1D4F-A69E-6D53E0D1B996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A4A-4F79-0E46-8356-4A27F154EDA4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82105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7BA9-CBD4-D546-B963-21E68A8FC411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92671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5AC-A6D9-1B42-B572-E1AE6A19B250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4385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5D-4093-2446-A852-BCB64F82C217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9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17B-C2F8-904C-A81D-9AF326303A05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78004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111B-6F4C-8642-8BEB-DD9D133102D8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6863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B5A5-6A82-034F-BB53-838D3AD8CDA9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54269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5749-84A9-B94C-8A82-204162DF7281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6784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727B67B-479B-364F-8653-65997D12F2F5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07314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9919-2E2C-104C-AEFD-BA489046989B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4597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378743-DCC7-F747-AC01-00FCEA6E24F8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2/18/16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7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log.teamtreehouse.com/10-user-interface-design-fundamental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User Interface Design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Enhances ability to scan long numbers</a:t>
            </a:r>
          </a:p>
          <a:p>
            <a:r>
              <a:rPr lang="en-US" dirty="0" smtClean="0"/>
              <a:t>Data-specific controls provide structure</a:t>
            </a:r>
          </a:p>
          <a:p>
            <a:r>
              <a:rPr lang="en-US" dirty="0" smtClean="0"/>
              <a:t>Hierarchy aids focus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Optimized for contrast</a:t>
            </a:r>
          </a:p>
          <a:p>
            <a:r>
              <a:rPr lang="en-US" dirty="0" smtClean="0"/>
              <a:t>Ability to discriminate colors dependent on presentation</a:t>
            </a:r>
          </a:p>
          <a:p>
            <a:r>
              <a:rPr lang="en-US" dirty="0" smtClean="0"/>
              <a:t>Color-blindness</a:t>
            </a:r>
          </a:p>
          <a:p>
            <a:r>
              <a:rPr lang="en-US" dirty="0" smtClean="0"/>
              <a:t>External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using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colors by saturation, brightness and "blue"</a:t>
            </a:r>
          </a:p>
          <a:p>
            <a:r>
              <a:rPr lang="en-US" dirty="0" smtClean="0"/>
              <a:t>Use distinctive colors</a:t>
            </a:r>
          </a:p>
          <a:p>
            <a:r>
              <a:rPr lang="en-US" dirty="0" smtClean="0"/>
              <a:t>Avoid certain color pairs</a:t>
            </a:r>
          </a:p>
          <a:p>
            <a:r>
              <a:rPr lang="en-US" dirty="0" smtClean="0"/>
              <a:t>Use other cues in addition to color</a:t>
            </a:r>
          </a:p>
          <a:p>
            <a:r>
              <a:rPr lang="en-US" dirty="0" smtClean="0"/>
              <a:t>Separate strong opposing colors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Detects Motion</a:t>
            </a:r>
          </a:p>
          <a:p>
            <a:pPr lvl="1"/>
            <a:r>
              <a:rPr lang="en-US" dirty="0" smtClean="0"/>
              <a:t>Design Implications</a:t>
            </a:r>
          </a:p>
          <a:p>
            <a:pPr lvl="2"/>
            <a:r>
              <a:rPr lang="en-US" dirty="0" smtClean="0"/>
              <a:t>Put messages where users are looking</a:t>
            </a:r>
          </a:p>
          <a:p>
            <a:pPr lvl="2"/>
            <a:r>
              <a:rPr lang="en-US" dirty="0" smtClean="0"/>
              <a:t>Mark errors</a:t>
            </a:r>
          </a:p>
          <a:p>
            <a:pPr lvl="2"/>
            <a:r>
              <a:rPr lang="en-US" dirty="0" smtClean="0"/>
              <a:t>Use symbols</a:t>
            </a:r>
          </a:p>
          <a:p>
            <a:pPr lvl="2"/>
            <a:r>
              <a:rPr lang="en-US" dirty="0" smtClean="0"/>
              <a:t>Reserve red </a:t>
            </a:r>
            <a:r>
              <a:rPr lang="en-US" smtClean="0"/>
              <a:t>for errors</a:t>
            </a:r>
            <a:endParaRPr lang="en-US" dirty="0" smtClean="0"/>
          </a:p>
          <a:p>
            <a:r>
              <a:rPr lang="en-US" dirty="0" smtClean="0"/>
              <a:t>Impacts visual search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vs. Long-term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memory</a:t>
            </a:r>
          </a:p>
          <a:p>
            <a:pPr lvl="1"/>
            <a:r>
              <a:rPr lang="en-US" dirty="0" smtClean="0"/>
              <a:t>Semantic</a:t>
            </a:r>
          </a:p>
          <a:p>
            <a:pPr lvl="1"/>
            <a:r>
              <a:rPr lang="en-US" dirty="0" smtClean="0"/>
              <a:t>Episodic</a:t>
            </a:r>
          </a:p>
          <a:p>
            <a:pPr lvl="1"/>
            <a:r>
              <a:rPr lang="en-US" dirty="0" smtClean="0"/>
              <a:t>Procedural</a:t>
            </a:r>
          </a:p>
          <a:p>
            <a:r>
              <a:rPr lang="en-US" dirty="0" smtClean="0"/>
              <a:t>Short-term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Attention and Working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= highly focused and selective</a:t>
            </a:r>
          </a:p>
          <a:p>
            <a:r>
              <a:rPr lang="en-US" dirty="0" smtClean="0"/>
              <a:t>Working memory</a:t>
            </a:r>
          </a:p>
          <a:p>
            <a:pPr lvl="1"/>
            <a:r>
              <a:rPr lang="en-US" dirty="0" smtClean="0"/>
              <a:t>7 plus or minus 2?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Implications of working memory </a:t>
            </a:r>
          </a:p>
          <a:p>
            <a:pPr lvl="1"/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Search results</a:t>
            </a:r>
          </a:p>
          <a:p>
            <a:pPr lvl="1"/>
            <a:r>
              <a:rPr lang="en-US" dirty="0" smtClean="0"/>
              <a:t>Calls to action</a:t>
            </a:r>
          </a:p>
          <a:p>
            <a:pPr lvl="1"/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Navigation depth</a:t>
            </a:r>
          </a:p>
          <a:p>
            <a:r>
              <a:rPr lang="en-US" dirty="0" smtClean="0"/>
              <a:t>Implications of long-term memory</a:t>
            </a:r>
          </a:p>
          <a:p>
            <a:pPr lvl="1"/>
            <a:r>
              <a:rPr lang="en-US" dirty="0" smtClean="0"/>
              <a:t>Authentication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is on goals</a:t>
            </a:r>
          </a:p>
          <a:p>
            <a:pPr lvl="1"/>
            <a:r>
              <a:rPr lang="en-US" dirty="0" smtClean="0"/>
              <a:t>Pay little attention to tools</a:t>
            </a:r>
          </a:p>
          <a:p>
            <a:pPr lvl="1"/>
            <a:r>
              <a:rPr lang="en-US" dirty="0" smtClean="0"/>
              <a:t>Notice things related to goals</a:t>
            </a:r>
          </a:p>
          <a:p>
            <a:r>
              <a:rPr lang="en-US" dirty="0" smtClean="0"/>
              <a:t>External aids</a:t>
            </a:r>
          </a:p>
          <a:p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Those that lead toward goals</a:t>
            </a:r>
          </a:p>
          <a:p>
            <a:pPr lvl="1"/>
            <a:r>
              <a:rPr lang="en-US" dirty="0" smtClean="0"/>
              <a:t>Familiar paths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a goal</a:t>
            </a:r>
          </a:p>
          <a:p>
            <a:r>
              <a:rPr lang="en-US" dirty="0" smtClean="0"/>
              <a:t>Execute</a:t>
            </a:r>
          </a:p>
          <a:p>
            <a:r>
              <a:rPr lang="en-US" dirty="0" smtClean="0"/>
              <a:t>Evaluate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233836" y="3581400"/>
            <a:ext cx="32766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Design implication - Provide  support at each phase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40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9364" y="1229814"/>
            <a:ext cx="7543800" cy="40227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 user interface is like a joke.  If you have to explain it, it’s not that good.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23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 Guidelines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Interface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consist and predictable</a:t>
            </a:r>
          </a:p>
          <a:p>
            <a:r>
              <a:rPr lang="en-US" dirty="0" smtClean="0"/>
              <a:t>Interface elements</a:t>
            </a:r>
          </a:p>
          <a:p>
            <a:pPr lvl="1"/>
            <a:r>
              <a:rPr lang="en-US" dirty="0" smtClean="0"/>
              <a:t>input controls</a:t>
            </a:r>
          </a:p>
          <a:p>
            <a:pPr lvl="1"/>
            <a:r>
              <a:rPr lang="en-US" dirty="0" smtClean="0"/>
              <a:t>navigational controls</a:t>
            </a:r>
          </a:p>
          <a:p>
            <a:pPr lvl="1"/>
            <a:r>
              <a:rPr lang="en-US" dirty="0" smtClean="0"/>
              <a:t>informational components</a:t>
            </a:r>
          </a:p>
          <a:p>
            <a:r>
              <a:rPr lang="en-US" dirty="0" smtClean="0"/>
              <a:t>When you have options, consider tradeoffs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User Interface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</a:t>
            </a:r>
            <a:r>
              <a:rPr lang="en-US" dirty="0" smtClean="0"/>
              <a:t>now </a:t>
            </a:r>
            <a:r>
              <a:rPr lang="en-US" dirty="0"/>
              <a:t>your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Pay </a:t>
            </a:r>
            <a:r>
              <a:rPr lang="en-US" dirty="0"/>
              <a:t>attention to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Stay </a:t>
            </a:r>
            <a:r>
              <a:rPr lang="en-US" dirty="0"/>
              <a:t>consistent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visual hierarchy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</a:t>
            </a:r>
            <a:r>
              <a:rPr lang="en-US" dirty="0"/>
              <a:t>FORGIVING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Empower </a:t>
            </a:r>
            <a:r>
              <a:rPr lang="en-US" dirty="0"/>
              <a:t>your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Speak </a:t>
            </a:r>
            <a:r>
              <a:rPr lang="en-US" dirty="0"/>
              <a:t>their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it </a:t>
            </a:r>
            <a:r>
              <a:rPr lang="en-US" dirty="0" smtClean="0"/>
              <a:t>simple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moving forward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4738" y="5620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http://blog.teamtreehouse.com/10-user-interface-design-fundamentals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Mandel's 3 Golden Rules of Interface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 the user in control</a:t>
            </a:r>
          </a:p>
          <a:p>
            <a:r>
              <a:rPr lang="en-US" dirty="0" smtClean="0"/>
              <a:t>Reduce the user's memory load</a:t>
            </a:r>
          </a:p>
          <a:p>
            <a:r>
              <a:rPr lang="en-US" dirty="0" smtClean="0"/>
              <a:t>Design consistent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416573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UI Issues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Kinds of users</a:t>
            </a:r>
          </a:p>
          <a:p>
            <a:r>
              <a:rPr lang="en-US" dirty="0" smtClean="0"/>
              <a:t>Heuristics</a:t>
            </a:r>
          </a:p>
          <a:p>
            <a:r>
              <a:rPr lang="en-US" dirty="0" smtClean="0"/>
              <a:t>UI Guidelines</a:t>
            </a:r>
          </a:p>
          <a:p>
            <a:r>
              <a:rPr lang="en-US" dirty="0" smtClean="0"/>
              <a:t>Multicultural issues</a:t>
            </a:r>
          </a:p>
          <a:p>
            <a:r>
              <a:rPr lang="en-US" dirty="0" smtClean="0"/>
              <a:t>Metaphors</a:t>
            </a:r>
          </a:p>
          <a:p>
            <a:r>
              <a:rPr lang="en-US" dirty="0" smtClean="0"/>
              <a:t>Multiplatform software</a:t>
            </a:r>
          </a:p>
          <a:p>
            <a:r>
              <a:rPr lang="en-US" dirty="0" smtClean="0"/>
              <a:t>Accessibility</a:t>
            </a:r>
          </a:p>
          <a:p>
            <a:r>
              <a:rPr lang="en-US" dirty="0" smtClean="0"/>
              <a:t>Multimedia Interfaces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42" y="1957754"/>
            <a:ext cx="3948716" cy="44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Low </a:t>
            </a:r>
            <a:r>
              <a:rPr lang="en-US" dirty="0" smtClean="0"/>
              <a:t>fidelity vs. </a:t>
            </a:r>
            <a:r>
              <a:rPr lang="en-US" dirty="0"/>
              <a:t>h</a:t>
            </a:r>
            <a:r>
              <a:rPr lang="en-US" dirty="0" smtClean="0"/>
              <a:t>igh fidelity</a:t>
            </a:r>
          </a:p>
          <a:p>
            <a:r>
              <a:rPr lang="en-US" dirty="0" smtClean="0"/>
              <a:t>Wire frames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2048197"/>
            <a:ext cx="3702050" cy="3618857"/>
          </a:xfrm>
        </p:spPr>
      </p:pic>
    </p:spTree>
    <p:extLst>
      <p:ext uri="{BB962C8B-B14F-4D97-AF65-F5344CB8AC3E}">
        <p14:creationId xmlns:p14="http://schemas.microsoft.com/office/powerpoint/2010/main" val="36353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Flow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5880" y="1846263"/>
            <a:ext cx="525668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Psychology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concepts to consider when reviewing UI design rules</a:t>
            </a:r>
          </a:p>
          <a:p>
            <a:pPr lvl="1"/>
            <a:r>
              <a:rPr lang="en-US" dirty="0" smtClean="0"/>
              <a:t>Perception</a:t>
            </a:r>
          </a:p>
          <a:p>
            <a:pPr lvl="1"/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Attention</a:t>
            </a:r>
          </a:p>
          <a:p>
            <a:pPr lvl="1"/>
            <a:endParaRPr lang="en-US" dirty="0"/>
          </a:p>
          <a:p>
            <a:pPr lvl="0"/>
            <a:r>
              <a:rPr lang="en-US" sz="1400" b="1" dirty="0" smtClean="0"/>
              <a:t>Reference</a:t>
            </a:r>
            <a:r>
              <a:rPr lang="en-US" sz="1400" dirty="0" smtClean="0"/>
              <a:t>: </a:t>
            </a:r>
            <a:r>
              <a:rPr lang="en-US" sz="1400" dirty="0"/>
              <a:t>Jeff Johnson. 2014 (2</a:t>
            </a:r>
            <a:r>
              <a:rPr lang="en-US" sz="1400" baseline="30000" dirty="0"/>
              <a:t>nd</a:t>
            </a:r>
            <a:r>
              <a:rPr lang="en-US" sz="1400" dirty="0"/>
              <a:t> Edition). </a:t>
            </a:r>
            <a:r>
              <a:rPr lang="en-US" sz="1400" i="1" dirty="0"/>
              <a:t>Designing with the Mind in Mind: Simple Guide to Understanding User Interface Design Guidelines. Morgan Kaufmann.</a:t>
            </a:r>
            <a:r>
              <a:rPr lang="en-US" sz="1400" dirty="0"/>
              <a:t> ISBN: 978-0124079144.</a:t>
            </a:r>
          </a:p>
        </p:txBody>
      </p:sp>
    </p:spTree>
    <p:extLst>
      <p:ext uri="{BB962C8B-B14F-4D97-AF65-F5344CB8AC3E}">
        <p14:creationId xmlns:p14="http://schemas.microsoft.com/office/powerpoint/2010/main" val="10689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 Biased by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Priming</a:t>
            </a:r>
          </a:p>
          <a:p>
            <a:r>
              <a:rPr lang="en-US" dirty="0" smtClean="0"/>
              <a:t>Familiarity</a:t>
            </a:r>
          </a:p>
          <a:p>
            <a:r>
              <a:rPr lang="en-US" dirty="0" smtClean="0"/>
              <a:t>Habits</a:t>
            </a:r>
          </a:p>
          <a:p>
            <a:r>
              <a:rPr lang="en-US" dirty="0" smtClean="0"/>
              <a:t>Attentional Blink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Perception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context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Influencing where we look</a:t>
            </a:r>
          </a:p>
          <a:p>
            <a:pPr lvl="1"/>
            <a:r>
              <a:rPr lang="en-US" dirty="0" smtClean="0"/>
              <a:t>Sensitizing to certain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perception when 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ambiguity</a:t>
            </a:r>
          </a:p>
          <a:p>
            <a:r>
              <a:rPr lang="en-US" dirty="0" smtClean="0"/>
              <a:t>Be consistent</a:t>
            </a:r>
          </a:p>
          <a:p>
            <a:r>
              <a:rPr lang="en-US" dirty="0" smtClean="0"/>
              <a:t>Understand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vision is optimized to see structure</a:t>
            </a:r>
          </a:p>
          <a:p>
            <a:r>
              <a:rPr lang="en-US" dirty="0" smtClean="0"/>
              <a:t>Most important Gestalt principles</a:t>
            </a:r>
          </a:p>
          <a:p>
            <a:pPr lvl="1"/>
            <a:r>
              <a:rPr lang="en-US" dirty="0" smtClean="0"/>
              <a:t>Proximity</a:t>
            </a:r>
          </a:p>
          <a:p>
            <a:pPr lvl="1"/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Continuity</a:t>
            </a:r>
          </a:p>
          <a:p>
            <a:pPr lvl="1"/>
            <a:r>
              <a:rPr lang="en-US" dirty="0" smtClean="0"/>
              <a:t>Closure</a:t>
            </a:r>
          </a:p>
          <a:p>
            <a:pPr lvl="1"/>
            <a:r>
              <a:rPr lang="en-US" dirty="0" smtClean="0"/>
              <a:t>Symmetry</a:t>
            </a:r>
          </a:p>
          <a:p>
            <a:pPr lvl="1"/>
            <a:r>
              <a:rPr lang="en-US" dirty="0" smtClean="0"/>
              <a:t>Figure/Ground</a:t>
            </a:r>
          </a:p>
          <a:p>
            <a:pPr lvl="1"/>
            <a:r>
              <a:rPr lang="en-US" dirty="0" smtClean="0"/>
              <a:t>Common Fate</a:t>
            </a:r>
          </a:p>
          <a:p>
            <a:r>
              <a:rPr lang="en-US" dirty="0" smtClean="0"/>
              <a:t>Impact of combined Gestalt principles on design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481</Words>
  <Application>Microsoft Macintosh PowerPoint</Application>
  <PresentationFormat>On-screen Show (4:3)</PresentationFormat>
  <Paragraphs>175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News Gothic MT</vt:lpstr>
      <vt:lpstr>Retrospect</vt:lpstr>
      <vt:lpstr>User Interface Design</vt:lpstr>
      <vt:lpstr>PowerPoint Presentation</vt:lpstr>
      <vt:lpstr>Cognitive Psychology</vt:lpstr>
      <vt:lpstr>Perception</vt:lpstr>
      <vt:lpstr>Perception Biased by Experience</vt:lpstr>
      <vt:lpstr>Other Perception Biases</vt:lpstr>
      <vt:lpstr>Impact of perception when designing</vt:lpstr>
      <vt:lpstr>Vision</vt:lpstr>
      <vt:lpstr>Gestalt Principles</vt:lpstr>
      <vt:lpstr>Visual Structure</vt:lpstr>
      <vt:lpstr>Color Vision</vt:lpstr>
      <vt:lpstr>Guidelines for using color</vt:lpstr>
      <vt:lpstr>Peripheral Vision</vt:lpstr>
      <vt:lpstr>Attention</vt:lpstr>
      <vt:lpstr>Short-term vs. Long-term Memory</vt:lpstr>
      <vt:lpstr>Attention and Working Memory</vt:lpstr>
      <vt:lpstr>Design</vt:lpstr>
      <vt:lpstr>Attention Limits</vt:lpstr>
      <vt:lpstr>Thought Cycle</vt:lpstr>
      <vt:lpstr>UI Design Guidelines</vt:lpstr>
      <vt:lpstr>Choosing Interface Elements</vt:lpstr>
      <vt:lpstr>10 User Interface Fundamentals</vt:lpstr>
      <vt:lpstr>Mandel's 3 Golden Rules of Interface Design</vt:lpstr>
      <vt:lpstr>Other UI Issues</vt:lpstr>
      <vt:lpstr>Design Tools</vt:lpstr>
      <vt:lpstr>Design Tools</vt:lpstr>
      <vt:lpstr>Screen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Cindy Howard</dc:creator>
  <cp:lastModifiedBy>Cindy Howard</cp:lastModifiedBy>
  <cp:revision>18</cp:revision>
  <dcterms:created xsi:type="dcterms:W3CDTF">2015-02-13T17:49:57Z</dcterms:created>
  <dcterms:modified xsi:type="dcterms:W3CDTF">2016-02-18T17:56:15Z</dcterms:modified>
</cp:coreProperties>
</file>