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81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83" r:id="rId21"/>
    <p:sldId id="273" r:id="rId22"/>
    <p:sldId id="278" r:id="rId23"/>
    <p:sldId id="279" r:id="rId24"/>
    <p:sldId id="284" r:id="rId25"/>
    <p:sldId id="274" r:id="rId26"/>
    <p:sldId id="275" r:id="rId27"/>
    <p:sldId id="280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687" autoAdjust="0"/>
  </p:normalViewPr>
  <p:slideViewPr>
    <p:cSldViewPr>
      <p:cViewPr varScale="1">
        <p:scale>
          <a:sx n="110" d="100"/>
          <a:sy n="110" d="100"/>
        </p:scale>
        <p:origin x="22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BA171-DF6F-C442-93D3-ECC731E444E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ECDF3-36F3-BD4B-BEE7-1F0283E1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6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12A5-3D1C-44C5-8204-50479CC903C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EA6A-2092-4A12-B7EC-3310C9498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6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02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3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3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0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7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8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4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08BF-E9A8-254E-AA3B-292D89ABDEA8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6AF-5EEA-6841-8356-A6B16660B95F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D922-6002-6348-9707-71AABB5DE56D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29E4-3095-AF47-94FE-A8C4D80EC16E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6299-08F3-0941-9DC6-C266AF89A3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08B4-6DB1-DB45-AEAB-69FEBD8223E8}" type="datetime1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CE0-6E83-6F4B-BFB6-BD5C6E08D70F}" type="datetime1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7618-7F73-4C40-A719-5D427745538A}" type="datetime1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D287-823E-4148-BF4D-4A6B0613FC53}" type="datetime1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A075B31-A1AE-3F4D-B634-5D3023BFC76E}" type="datetime1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55F0-E35F-6A4D-9860-0A635068A2A2}" type="datetime1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45611-E61F-4649-BABD-B959EDB990F8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13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Sources of Inefficiency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Input/output operations</a:t>
            </a:r>
          </a:p>
          <a:p>
            <a:r>
              <a:rPr lang="en-US" dirty="0" smtClean="0"/>
              <a:t>System calls</a:t>
            </a:r>
          </a:p>
          <a:p>
            <a:r>
              <a:rPr lang="en-US" dirty="0" smtClean="0"/>
              <a:t>Interpreted languages</a:t>
            </a:r>
          </a:p>
          <a:p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Poor database design</a:t>
            </a:r>
          </a:p>
          <a:p>
            <a:pPr lvl="1"/>
            <a:r>
              <a:rPr lang="en-US" dirty="0" smtClean="0"/>
              <a:t>Leaving debugging turned 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7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Execution Time of Programming Languages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57302"/>
              </p:ext>
            </p:extLst>
          </p:nvPr>
        </p:nvGraphicFramePr>
        <p:xfrm>
          <a:off x="838200" y="1981200"/>
          <a:ext cx="6248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79"/>
                <a:gridCol w="1684421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Language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Execution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(Relative to C++)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Compiled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1:1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Visual Basic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Compiled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1:1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Compiled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1:1</a:t>
                      </a:r>
                      <a:endParaRPr lang="en-US" sz="2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 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1.5:1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Interpreted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&gt;100:1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Python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Interpreted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&gt;100:1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309011" y="2967335"/>
            <a:ext cx="45259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Questions</a:t>
            </a:r>
            <a:b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2-3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Expensive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improvement comes from replacing an expensive operation with a cheaper one</a:t>
            </a:r>
          </a:p>
          <a:p>
            <a:r>
              <a:rPr lang="en-US" dirty="0" smtClean="0"/>
              <a:t>Most basic operations are about the same</a:t>
            </a:r>
          </a:p>
          <a:p>
            <a:r>
              <a:rPr lang="en-US" dirty="0" smtClean="0"/>
              <a:t>Some math functions can be extremely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7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measure the code the identify the problem spots</a:t>
            </a:r>
          </a:p>
          <a:p>
            <a:r>
              <a:rPr lang="en-US" dirty="0" smtClean="0"/>
              <a:t>Can't be sure of the "fix'" until you measure the effect of the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Develop software using well-design code that's easy to understand and modify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If performance is poor</a:t>
            </a:r>
          </a:p>
          <a:p>
            <a:pPr marL="868680" lvl="1" indent="-457200">
              <a:buFont typeface="+mj-lt"/>
              <a:buAutoNum type="alphaLcPeriod"/>
            </a:pPr>
            <a:r>
              <a:rPr lang="en-US" dirty="0" smtClean="0"/>
              <a:t>Save current version</a:t>
            </a:r>
          </a:p>
          <a:p>
            <a:pPr marL="868680" lvl="1" indent="-457200">
              <a:buFont typeface="+mj-lt"/>
              <a:buAutoNum type="alphaLcPeriod"/>
            </a:pPr>
            <a:r>
              <a:rPr lang="en-US" dirty="0" smtClean="0"/>
              <a:t>Measure the system to find the slow spots</a:t>
            </a:r>
          </a:p>
          <a:p>
            <a:pPr marL="868680" lvl="1" indent="-457200">
              <a:buFont typeface="+mj-lt"/>
              <a:buAutoNum type="alphaLcPeriod"/>
            </a:pPr>
            <a:r>
              <a:rPr lang="en-US" dirty="0" smtClean="0"/>
              <a:t>Determine whether code tuning is appropriate.  If not return to step 1</a:t>
            </a:r>
          </a:p>
          <a:p>
            <a:pPr marL="868680" lvl="1" indent="-457200">
              <a:buFont typeface="+mj-lt"/>
              <a:buAutoNum type="alphaLcPeriod"/>
            </a:pPr>
            <a:r>
              <a:rPr lang="en-US" dirty="0" smtClean="0"/>
              <a:t>Tune the identified bottlenecks</a:t>
            </a:r>
          </a:p>
          <a:p>
            <a:pPr marL="868680" lvl="1" indent="-457200">
              <a:buFont typeface="+mj-lt"/>
              <a:buAutoNum type="alphaLcPeriod"/>
            </a:pPr>
            <a:r>
              <a:rPr lang="en-US" dirty="0" smtClean="0"/>
              <a:t>Measure improvement</a:t>
            </a:r>
          </a:p>
          <a:p>
            <a:pPr marL="868680" lvl="1" indent="-457200">
              <a:buFont typeface="+mj-lt"/>
              <a:buAutoNum type="alphaLcPeriod"/>
            </a:pPr>
            <a:r>
              <a:rPr lang="en-US" dirty="0" smtClean="0"/>
              <a:t>If improvement doesn't help return to saved version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Repeat from step 2</a:t>
            </a:r>
          </a:p>
          <a:p>
            <a:pPr marL="868680" lvl="1" indent="-457200">
              <a:buFont typeface="+mj-lt"/>
              <a:buAutoNum type="alphaLcPeriod"/>
            </a:pPr>
            <a:endParaRPr lang="en-US" dirty="0" smtClean="0"/>
          </a:p>
          <a:p>
            <a:pPr marL="868680" lvl="1" indent="-45720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Code Tuning Techniques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techniques focus on speed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refers to both speed and size</a:t>
            </a:r>
          </a:p>
          <a:p>
            <a:r>
              <a:rPr lang="en-US" dirty="0" smtClean="0"/>
              <a:t>These techniques apply to speed</a:t>
            </a:r>
          </a:p>
          <a:p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Data transformations</a:t>
            </a:r>
          </a:p>
          <a:p>
            <a:pPr lvl="1"/>
            <a:r>
              <a:rPr lang="en-US" dirty="0" smtClean="0"/>
              <a:t>Expressions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testing when you know the answer</a:t>
            </a:r>
          </a:p>
          <a:p>
            <a:r>
              <a:rPr lang="en-US" dirty="0" smtClean="0"/>
              <a:t>Order tests by frequency</a:t>
            </a:r>
          </a:p>
          <a:p>
            <a:r>
              <a:rPr lang="en-US" dirty="0" smtClean="0"/>
              <a:t>Compare performance of similar logic structures</a:t>
            </a:r>
          </a:p>
          <a:p>
            <a:r>
              <a:rPr lang="en-US" dirty="0" smtClean="0"/>
              <a:t>Substitute table lookups for complicated expressions</a:t>
            </a:r>
          </a:p>
          <a:p>
            <a:r>
              <a:rPr lang="en-US" dirty="0" smtClean="0"/>
              <a:t>Use lazy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tune this?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229" y="2209800"/>
            <a:ext cx="701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/>
              </a:rPr>
              <a:t>negativeInputFound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i = 0 ; i &lt; count; i++ ){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 input [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] &lt; 0 ){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negativeInputFound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7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Performance</a:t>
            </a:r>
            <a:endParaRPr lang="en-US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20470" y="2967335"/>
            <a:ext cx="5103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 #4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Unswitching</a:t>
            </a:r>
            <a:endParaRPr lang="en-US" dirty="0" smtClean="0"/>
          </a:p>
          <a:p>
            <a:r>
              <a:rPr lang="en-US" dirty="0" smtClean="0"/>
              <a:t>Jamming (fusion)</a:t>
            </a:r>
          </a:p>
          <a:p>
            <a:r>
              <a:rPr lang="en-US" dirty="0" smtClean="0"/>
              <a:t>Unrolling </a:t>
            </a:r>
          </a:p>
          <a:p>
            <a:r>
              <a:rPr lang="en-US" dirty="0" smtClean="0"/>
              <a:t>Minimizing the work inside loops</a:t>
            </a:r>
          </a:p>
          <a:p>
            <a:r>
              <a:rPr lang="en-US" dirty="0" smtClean="0"/>
              <a:t>Use sentinel values instead of a compound test </a:t>
            </a:r>
          </a:p>
          <a:p>
            <a:r>
              <a:rPr lang="en-US" dirty="0" smtClean="0"/>
              <a:t>In nested loops, put the busiest loop on the inside</a:t>
            </a:r>
          </a:p>
          <a:p>
            <a:r>
              <a:rPr lang="en-US" dirty="0" smtClean="0"/>
              <a:t>Strength reduction</a:t>
            </a:r>
          </a:p>
          <a:p>
            <a:endParaRPr lang="en-US" dirty="0" smtClean="0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905000" y="2819400"/>
            <a:ext cx="301752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6172200" y="4191000"/>
            <a:ext cx="304800" cy="2286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Unrolling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136339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 count -1 ){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a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]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a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+ 1 ]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== count ){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a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 count - 1 ] = count - 1;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6477000" y="609600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136339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ES" sz="24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s-ES" sz="2400" dirty="0" err="1">
                <a:solidFill>
                  <a:prstClr val="black"/>
                </a:solidFill>
                <a:latin typeface="Consolas"/>
              </a:rPr>
              <a:t>column</a:t>
            </a:r>
            <a:r>
              <a:rPr lang="es-ES" sz="2400" dirty="0">
                <a:solidFill>
                  <a:prstClr val="black"/>
                </a:solidFill>
                <a:latin typeface="Consolas"/>
              </a:rPr>
              <a:t> = 0 ; </a:t>
            </a:r>
            <a:r>
              <a:rPr lang="es-ES" sz="2400" dirty="0" err="1">
                <a:solidFill>
                  <a:prstClr val="black"/>
                </a:solidFill>
                <a:latin typeface="Consolas"/>
              </a:rPr>
              <a:t>column</a:t>
            </a:r>
            <a:r>
              <a:rPr lang="es-ES" sz="2400" dirty="0">
                <a:solidFill>
                  <a:prstClr val="black"/>
                </a:solidFill>
                <a:latin typeface="Consolas"/>
              </a:rPr>
              <a:t> &lt; 100; </a:t>
            </a:r>
            <a:r>
              <a:rPr lang="es-ES" sz="2400" dirty="0" err="1">
                <a:solidFill>
                  <a:prstClr val="black"/>
                </a:solidFill>
                <a:latin typeface="Consolas"/>
              </a:rPr>
              <a:t>column</a:t>
            </a:r>
            <a:r>
              <a:rPr lang="es-ES" sz="2400" dirty="0">
                <a:solidFill>
                  <a:prstClr val="black"/>
                </a:solidFill>
                <a:latin typeface="Consolas"/>
              </a:rPr>
              <a:t>++ ){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 row = 0; row &lt; 5;  row++ ){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	sum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sum + table[ row ][ column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];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6477000" y="609600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4249616"/>
            <a:ext cx="2743200" cy="1384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Outer loop:  100</a:t>
            </a:r>
          </a:p>
          <a:p>
            <a:r>
              <a:rPr lang="en-US" sz="2800" dirty="0" smtClean="0"/>
              <a:t>Inner loop:   </a:t>
            </a:r>
            <a:r>
              <a:rPr lang="en-US" sz="2800" u="sng" dirty="0" smtClean="0"/>
              <a:t>500</a:t>
            </a:r>
          </a:p>
          <a:p>
            <a:r>
              <a:rPr lang="en-US" sz="2800" dirty="0" smtClean="0"/>
              <a:t>Total:             600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260502"/>
            <a:ext cx="2743200" cy="1384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Outer loop:      5</a:t>
            </a:r>
          </a:p>
          <a:p>
            <a:r>
              <a:rPr lang="en-US" sz="2800" dirty="0" smtClean="0"/>
              <a:t>Inner loop:   </a:t>
            </a:r>
            <a:r>
              <a:rPr lang="en-US" sz="2800" u="sng" dirty="0" smtClean="0"/>
              <a:t>500</a:t>
            </a:r>
          </a:p>
          <a:p>
            <a:r>
              <a:rPr lang="en-US" sz="2800" dirty="0" smtClean="0"/>
              <a:t>Total:             505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04800" y="2136339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ES" sz="24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s-ES" sz="2400" dirty="0" err="1" smtClean="0">
                <a:solidFill>
                  <a:prstClr val="black"/>
                </a:solidFill>
                <a:latin typeface="Consolas"/>
              </a:rPr>
              <a:t>row</a:t>
            </a:r>
            <a:r>
              <a:rPr lang="es-ES" sz="24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s-ES" sz="2400" dirty="0">
                <a:solidFill>
                  <a:prstClr val="black"/>
                </a:solidFill>
                <a:latin typeface="Consolas"/>
              </a:rPr>
              <a:t>0 ; </a:t>
            </a:r>
            <a:r>
              <a:rPr lang="es-ES" sz="2400" dirty="0" err="1" smtClean="0">
                <a:solidFill>
                  <a:prstClr val="black"/>
                </a:solidFill>
                <a:latin typeface="Consolas"/>
              </a:rPr>
              <a:t>row</a:t>
            </a:r>
            <a:r>
              <a:rPr lang="es-ES" sz="2400" dirty="0" smtClean="0">
                <a:solidFill>
                  <a:prstClr val="black"/>
                </a:solidFill>
                <a:latin typeface="Consolas"/>
              </a:rPr>
              <a:t> &lt; 5; </a:t>
            </a:r>
            <a:r>
              <a:rPr lang="es-ES" sz="2400" dirty="0" err="1" smtClean="0">
                <a:solidFill>
                  <a:prstClr val="black"/>
                </a:solidFill>
                <a:latin typeface="Consolas"/>
              </a:rPr>
              <a:t>row</a:t>
            </a:r>
            <a:r>
              <a:rPr lang="es-ES" sz="2400" dirty="0" smtClean="0">
                <a:solidFill>
                  <a:prstClr val="black"/>
                </a:solidFill>
                <a:latin typeface="Consolas"/>
              </a:rPr>
              <a:t>++ </a:t>
            </a:r>
            <a:r>
              <a:rPr lang="es-ES" sz="2400" dirty="0">
                <a:solidFill>
                  <a:prstClr val="black"/>
                </a:solidFill>
                <a:latin typeface="Consolas"/>
              </a:rPr>
              <a:t>){</a:t>
            </a:r>
          </a:p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column =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0;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column &lt; 100;  column++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	sum = sum + table[ row ][ column ];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8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20470" y="2967335"/>
            <a:ext cx="5103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 #5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integers instead of floating point numbers</a:t>
            </a:r>
          </a:p>
          <a:p>
            <a:r>
              <a:rPr lang="en-US" dirty="0" smtClean="0"/>
              <a:t>Use the fewest array dimensions possible</a:t>
            </a:r>
          </a:p>
          <a:p>
            <a:r>
              <a:rPr lang="en-US" dirty="0" smtClean="0"/>
              <a:t>Minimize array references</a:t>
            </a:r>
          </a:p>
          <a:p>
            <a:r>
              <a:rPr lang="en-US" dirty="0" smtClean="0"/>
              <a:t>Use supplementary indexes</a:t>
            </a:r>
          </a:p>
          <a:p>
            <a:r>
              <a:rPr lang="en-US" dirty="0" smtClean="0"/>
              <a:t>Use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algebraic identities</a:t>
            </a:r>
          </a:p>
          <a:p>
            <a:r>
              <a:rPr lang="en-US" dirty="0" smtClean="0"/>
              <a:t>Strength:  replacing an expensive operation with a cheap one</a:t>
            </a:r>
          </a:p>
          <a:p>
            <a:r>
              <a:rPr lang="en-US" dirty="0" smtClean="0"/>
              <a:t>Pre-compute values</a:t>
            </a:r>
          </a:p>
        </p:txBody>
      </p:sp>
    </p:spTree>
    <p:extLst>
      <p:ext uri="{BB962C8B-B14F-4D97-AF65-F5344CB8AC3E}">
        <p14:creationId xmlns:p14="http://schemas.microsoft.com/office/powerpoint/2010/main" val="8487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routines inline</a:t>
            </a:r>
          </a:p>
          <a:p>
            <a:r>
              <a:rPr lang="en-US" dirty="0" smtClean="0"/>
              <a:t>Recode key routines in a lower-level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309011" y="2967335"/>
            <a:ext cx="45259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Questions</a:t>
            </a:r>
            <a:b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6-7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performance has been cyclical</a:t>
            </a:r>
          </a:p>
          <a:p>
            <a:r>
              <a:rPr lang="en-US" dirty="0" smtClean="0"/>
              <a:t>Users are in interested in throughput</a:t>
            </a:r>
          </a:p>
          <a:p>
            <a:pPr lvl="1"/>
            <a:r>
              <a:rPr lang="en-US" dirty="0" smtClean="0"/>
              <a:t>Don't care about code quality</a:t>
            </a:r>
          </a:p>
          <a:p>
            <a:pPr lvl="1"/>
            <a:r>
              <a:rPr lang="en-US" dirty="0" smtClean="0"/>
              <a:t>Don't care about raw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focus on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Operating-system interactions</a:t>
            </a:r>
          </a:p>
          <a:p>
            <a:r>
              <a:rPr lang="en-US" dirty="0" smtClean="0"/>
              <a:t>Compilation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Code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3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tuning is modifying correct code to make it run more efficiently</a:t>
            </a:r>
          </a:p>
          <a:p>
            <a:r>
              <a:rPr lang="en-US" dirty="0" smtClean="0"/>
              <a:t>Tuning refers to small changes, not large-scale design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20470" y="2967335"/>
            <a:ext cx="5103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Quiz Question #1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Code Tuning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Principle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get 80 percent of the result with 20 percent of the effort</a:t>
            </a:r>
          </a:p>
          <a:p>
            <a:r>
              <a:rPr lang="en-US" dirty="0" smtClean="0"/>
              <a:t>Applies to program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as you go?</a:t>
            </a:r>
          </a:p>
          <a:p>
            <a:r>
              <a:rPr lang="en-US" dirty="0" smtClean="0"/>
              <a:t>Don’t optimize until you need to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8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2855</TotalTime>
  <Words>614</Words>
  <Application>Microsoft Macintosh PowerPoint</Application>
  <PresentationFormat>On-screen Show (4:3)</PresentationFormat>
  <Paragraphs>161</Paragraphs>
  <Slides>28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Consolas</vt:lpstr>
      <vt:lpstr>Retrospect</vt:lpstr>
      <vt:lpstr>Code Tuning</vt:lpstr>
      <vt:lpstr>Performance</vt:lpstr>
      <vt:lpstr>Performance</vt:lpstr>
      <vt:lpstr>Where to focus on performance?</vt:lpstr>
      <vt:lpstr>Code tuning</vt:lpstr>
      <vt:lpstr>PowerPoint Presentation</vt:lpstr>
      <vt:lpstr>Code Tuning</vt:lpstr>
      <vt:lpstr>Pareto Principle</vt:lpstr>
      <vt:lpstr>When to use code tuning</vt:lpstr>
      <vt:lpstr>Common Sources of Inefficiency</vt:lpstr>
      <vt:lpstr>Relative Execution Time of Programming Languages</vt:lpstr>
      <vt:lpstr>PowerPoint Presentation</vt:lpstr>
      <vt:lpstr>Expensive operations</vt:lpstr>
      <vt:lpstr>Measurement</vt:lpstr>
      <vt:lpstr>Code tuning process</vt:lpstr>
      <vt:lpstr>Code Tuning Techniques</vt:lpstr>
      <vt:lpstr>These techniques focus on speed</vt:lpstr>
      <vt:lpstr>Logic</vt:lpstr>
      <vt:lpstr>How can we tune this?</vt:lpstr>
      <vt:lpstr>PowerPoint Presentation</vt:lpstr>
      <vt:lpstr>Loops</vt:lpstr>
      <vt:lpstr>Unrolling Example</vt:lpstr>
      <vt:lpstr>Nested Loop Example</vt:lpstr>
      <vt:lpstr>PowerPoint Presentation</vt:lpstr>
      <vt:lpstr>Data Transformations</vt:lpstr>
      <vt:lpstr>Expressions</vt:lpstr>
      <vt:lpstr>Routines</vt:lpstr>
      <vt:lpstr>PowerPoint Presentation</vt:lpstr>
    </vt:vector>
  </TitlesOfParts>
  <Company>Lewis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kerseycy</dc:creator>
  <cp:lastModifiedBy>Cindy Howard</cp:lastModifiedBy>
  <cp:revision>125</cp:revision>
  <dcterms:created xsi:type="dcterms:W3CDTF">2012-02-09T17:41:17Z</dcterms:created>
  <dcterms:modified xsi:type="dcterms:W3CDTF">2016-03-16T15:24:17Z</dcterms:modified>
</cp:coreProperties>
</file>