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88"/>
  </p:notesMasterIdLst>
  <p:handoutMasterIdLst>
    <p:handoutMasterId r:id="rId89"/>
  </p:handoutMasterIdLst>
  <p:sldIdLst>
    <p:sldId id="256" r:id="rId2"/>
    <p:sldId id="258" r:id="rId3"/>
    <p:sldId id="379" r:id="rId4"/>
    <p:sldId id="259" r:id="rId5"/>
    <p:sldId id="261" r:id="rId6"/>
    <p:sldId id="260" r:id="rId7"/>
    <p:sldId id="385" r:id="rId8"/>
    <p:sldId id="371" r:id="rId9"/>
    <p:sldId id="285" r:id="rId10"/>
    <p:sldId id="286" r:id="rId11"/>
    <p:sldId id="262" r:id="rId12"/>
    <p:sldId id="288" r:id="rId13"/>
    <p:sldId id="289" r:id="rId14"/>
    <p:sldId id="290" r:id="rId15"/>
    <p:sldId id="291" r:id="rId16"/>
    <p:sldId id="372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81" r:id="rId26"/>
    <p:sldId id="307" r:id="rId27"/>
    <p:sldId id="301" r:id="rId28"/>
    <p:sldId id="302" r:id="rId29"/>
    <p:sldId id="303" r:id="rId30"/>
    <p:sldId id="308" r:id="rId31"/>
    <p:sldId id="309" r:id="rId32"/>
    <p:sldId id="310" r:id="rId33"/>
    <p:sldId id="304" r:id="rId34"/>
    <p:sldId id="305" r:id="rId35"/>
    <p:sldId id="306" r:id="rId36"/>
    <p:sldId id="373" r:id="rId37"/>
    <p:sldId id="316" r:id="rId38"/>
    <p:sldId id="317" r:id="rId39"/>
    <p:sldId id="318" r:id="rId40"/>
    <p:sldId id="319" r:id="rId41"/>
    <p:sldId id="320" r:id="rId42"/>
    <p:sldId id="374" r:id="rId43"/>
    <p:sldId id="323" r:id="rId44"/>
    <p:sldId id="324" r:id="rId45"/>
    <p:sldId id="325" r:id="rId46"/>
    <p:sldId id="326" r:id="rId47"/>
    <p:sldId id="327" r:id="rId48"/>
    <p:sldId id="328" r:id="rId49"/>
    <p:sldId id="329" r:id="rId50"/>
    <p:sldId id="330" r:id="rId51"/>
    <p:sldId id="331" r:id="rId52"/>
    <p:sldId id="332" r:id="rId53"/>
    <p:sldId id="333" r:id="rId54"/>
    <p:sldId id="334" r:id="rId55"/>
    <p:sldId id="335" r:id="rId56"/>
    <p:sldId id="336" r:id="rId57"/>
    <p:sldId id="337" r:id="rId58"/>
    <p:sldId id="338" r:id="rId59"/>
    <p:sldId id="339" r:id="rId60"/>
    <p:sldId id="340" r:id="rId61"/>
    <p:sldId id="341" r:id="rId62"/>
    <p:sldId id="342" r:id="rId63"/>
    <p:sldId id="343" r:id="rId64"/>
    <p:sldId id="375" r:id="rId65"/>
    <p:sldId id="348" r:id="rId66"/>
    <p:sldId id="349" r:id="rId67"/>
    <p:sldId id="350" r:id="rId68"/>
    <p:sldId id="351" r:id="rId69"/>
    <p:sldId id="352" r:id="rId70"/>
    <p:sldId id="353" r:id="rId71"/>
    <p:sldId id="376" r:id="rId72"/>
    <p:sldId id="357" r:id="rId73"/>
    <p:sldId id="358" r:id="rId74"/>
    <p:sldId id="359" r:id="rId75"/>
    <p:sldId id="360" r:id="rId76"/>
    <p:sldId id="377" r:id="rId77"/>
    <p:sldId id="312" r:id="rId78"/>
    <p:sldId id="287" r:id="rId79"/>
    <p:sldId id="363" r:id="rId80"/>
    <p:sldId id="364" r:id="rId81"/>
    <p:sldId id="382" r:id="rId82"/>
    <p:sldId id="383" r:id="rId83"/>
    <p:sldId id="384" r:id="rId84"/>
    <p:sldId id="365" r:id="rId85"/>
    <p:sldId id="366" r:id="rId86"/>
    <p:sldId id="378" r:id="rId8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8"/>
    <p:restoredTop sz="84743" autoAdjust="0"/>
  </p:normalViewPr>
  <p:slideViewPr>
    <p:cSldViewPr>
      <p:cViewPr varScale="1">
        <p:scale>
          <a:sx n="77" d="100"/>
          <a:sy n="77" d="100"/>
        </p:scale>
        <p:origin x="2088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presProps" Target="presProps.xml"/><Relationship Id="rId91" Type="http://schemas.openxmlformats.org/officeDocument/2006/relationships/viewProps" Target="viewProps.xml"/><Relationship Id="rId92" Type="http://schemas.openxmlformats.org/officeDocument/2006/relationships/theme" Target="theme/theme1.xml"/><Relationship Id="rId93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notesMaster" Target="notesMasters/notesMaster1.xml"/><Relationship Id="rId8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BA171-DF6F-C442-93D3-ECC731E444E5}" type="datetimeFigureOut">
              <a:rPr lang="en-US" smtClean="0"/>
              <a:t>3/31/16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ECDF3-36F3-BD4B-BEE7-1F0283E1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466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2C12A5-3D1C-44C5-8204-50479CC903C5}" type="datetimeFigureOut">
              <a:rPr lang="en-US" smtClean="0"/>
              <a:t>3/31/16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1EA6A-2092-4A12-B7EC-3310C9498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667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EA6A-2092-4A12-B7EC-3310C94988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228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EA6A-2092-4A12-B7EC-3310C949882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39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EA6A-2092-4A12-B7EC-3310C949882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64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EA6A-2092-4A12-B7EC-3310C949882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129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EA6A-2092-4A12-B7EC-3310C949882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579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EA6A-2092-4A12-B7EC-3310C949882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284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EA6A-2092-4A12-B7EC-3310C949882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780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EA6A-2092-4A12-B7EC-3310C949882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559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EA6A-2092-4A12-B7EC-3310C949882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457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EA6A-2092-4A12-B7EC-3310C949882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973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EA6A-2092-4A12-B7EC-3310C949882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21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EA6A-2092-4A12-B7EC-3310C94988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263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EA6A-2092-4A12-B7EC-3310C949882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331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EA6A-2092-4A12-B7EC-3310C949882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197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EA6A-2092-4A12-B7EC-3310C949882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394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EA6A-2092-4A12-B7EC-3310C949882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341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EA6A-2092-4A12-B7EC-3310C949882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109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EA6A-2092-4A12-B7EC-3310C949882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58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EA6A-2092-4A12-B7EC-3310C949882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9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EA6A-2092-4A12-B7EC-3310C949882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627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smtClean="0"/>
              <a:t>Start here</a:t>
            </a:r>
            <a:endParaRPr lang="en-US"/>
          </a:p>
        </p:txBody>
      </p:sp>
      <p:sp>
        <p:nvSpPr>
          <p:cNvPr id="327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694415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57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EA6A-2092-4A12-B7EC-3310C94988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484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EA6A-2092-4A12-B7EC-3310C949882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2388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EA6A-2092-4A12-B7EC-3310C949882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535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EA6A-2092-4A12-B7EC-3310C949882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997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6395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1033187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EA6A-2092-4A12-B7EC-3310C949882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070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EA6A-2092-4A12-B7EC-3310C949882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864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start here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EA6A-2092-4A12-B7EC-3310C949882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35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EA6A-2092-4A12-B7EC-3310C949882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938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  <p:sp>
        <p:nvSpPr>
          <p:cNvPr id="460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782436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EA6A-2092-4A12-B7EC-3310C94988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5125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EA6A-2092-4A12-B7EC-3310C949882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184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EA6A-2092-4A12-B7EC-3310C949882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8880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EA6A-2092-4A12-B7EC-3310C949882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7703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EA6A-2092-4A12-B7EC-3310C949882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495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EA6A-2092-4A12-B7EC-3310C949882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3886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6991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4669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de-DE" smtClean="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04332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de-DE" smtClean="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98774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de-DE" dirty="0" smtClean="0">
              <a:latin typeface="Times" charset="0"/>
            </a:endParaRPr>
          </a:p>
        </p:txBody>
      </p:sp>
      <p:sp>
        <p:nvSpPr>
          <p:cNvPr id="276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59259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EA6A-2092-4A12-B7EC-3310C94988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5197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noProof="0" dirty="0" smtClean="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50295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6978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de-DE" dirty="0" smtClean="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90766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de-DE" dirty="0" smtClean="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33808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de-DE" smtClean="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30854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de-DE" smtClean="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38846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de-DE" dirty="0" smtClean="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11019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de-DE" smtClean="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950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de-DE" dirty="0" smtClean="0">
              <a:latin typeface="Times" charset="0"/>
              <a:ea typeface="ＭＳ Ｐゴシック" charset="-128"/>
            </a:endParaRPr>
          </a:p>
        </p:txBody>
      </p:sp>
      <p:sp>
        <p:nvSpPr>
          <p:cNvPr id="440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74075935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de-DE" dirty="0" smtClean="0">
              <a:latin typeface="Times" charset="0"/>
            </a:endParaRPr>
          </a:p>
        </p:txBody>
      </p:sp>
      <p:sp>
        <p:nvSpPr>
          <p:cNvPr id="460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6667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285228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EA6A-2092-4A12-B7EC-3310C94988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1821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de-DE" dirty="0" smtClean="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37634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de-DE" smtClean="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27861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de-DE" dirty="0" smtClean="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57362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EA6A-2092-4A12-B7EC-3310C949882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5451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EA6A-2092-4A12-B7EC-3310C949882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656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Start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EA6A-2092-4A12-B7EC-3310C949882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4208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EA6A-2092-4A12-B7EC-3310C949882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2623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47050346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EA6A-2092-4A12-B7EC-3310C9498820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5618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EA6A-2092-4A12-B7EC-3310C9498820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37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EA6A-2092-4A12-B7EC-3310C94988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3523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EA6A-2092-4A12-B7EC-3310C9498820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06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EA6A-2092-4A12-B7EC-3310C94988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21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EA6A-2092-4A12-B7EC-3310C949882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14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D199-41F1-3E4F-9B49-3257FF9E356A}" type="datetime1">
              <a:rPr lang="en-US" smtClean="0">
                <a:solidFill>
                  <a:srgbClr val="000000"/>
                </a:solidFill>
                <a:latin typeface="Arial"/>
              </a:rPr>
              <a:pPr/>
              <a:t>3/31/16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/>
              </a:rPr>
              <a:t>Chapter 7 Design and implementation</a:t>
            </a: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DAB-16CD-43C5-94A8-54034CD8C360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5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FEA3-BB35-A445-BEFF-A21A3E4C6A02}" type="datetime1">
              <a:rPr lang="en-US" smtClean="0">
                <a:solidFill>
                  <a:srgbClr val="000000"/>
                </a:solidFill>
                <a:latin typeface="Arial"/>
              </a:rPr>
              <a:pPr/>
              <a:t>3/31/16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/>
              </a:rPr>
              <a:t>Chapter 7 Design and implementation</a:t>
            </a: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DAB-16CD-43C5-94A8-54034CD8C360}" type="slidenum">
              <a:rPr lang="en-US" smtClean="0">
                <a:solidFill>
                  <a:srgbClr val="D1282E"/>
                </a:solidFill>
                <a:latin typeface="Arial"/>
              </a:rPr>
              <a:pPr/>
              <a:t>‹#›</a:t>
            </a:fld>
            <a:endParaRPr lang="en-US">
              <a:solidFill>
                <a:srgbClr val="D1282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5526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6074-C6B6-AF44-890B-93F5E1BDE181}" type="datetime1">
              <a:rPr lang="en-US" smtClean="0">
                <a:solidFill>
                  <a:srgbClr val="000000"/>
                </a:solidFill>
                <a:latin typeface="Arial"/>
              </a:rPr>
              <a:pPr/>
              <a:t>3/31/16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/>
              </a:rPr>
              <a:t>Chapter 7 Design and implementation</a:t>
            </a: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DAB-16CD-43C5-94A8-54034CD8C360}" type="slidenum">
              <a:rPr lang="en-US" smtClean="0">
                <a:solidFill>
                  <a:srgbClr val="D1282E"/>
                </a:solidFill>
                <a:latin typeface="Arial"/>
              </a:rPr>
              <a:pPr/>
              <a:t>‹#›</a:t>
            </a:fld>
            <a:endParaRPr lang="en-US">
              <a:solidFill>
                <a:srgbClr val="D1282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690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320CC-43B9-BD4F-A449-F96F58C1130D}" type="datetime1">
              <a:rPr lang="en-US" smtClean="0">
                <a:solidFill>
                  <a:srgbClr val="000000"/>
                </a:solidFill>
                <a:latin typeface="Arial"/>
              </a:rPr>
              <a:pPr/>
              <a:t>3/31/16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/>
              </a:rPr>
              <a:t>Chapter 7 Design and implementation</a:t>
            </a: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DAB-16CD-43C5-94A8-54034CD8C360}" type="slidenum">
              <a:rPr lang="en-US" smtClean="0">
                <a:solidFill>
                  <a:srgbClr val="D1282E"/>
                </a:solidFill>
                <a:latin typeface="Arial"/>
              </a:rPr>
              <a:pPr/>
              <a:t>‹#›</a:t>
            </a:fld>
            <a:endParaRPr lang="en-US">
              <a:solidFill>
                <a:srgbClr val="D1282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1174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DBA3-0277-344E-84E4-1CBDEDBDDDA8}" type="datetime1">
              <a:rPr lang="en-US" smtClean="0">
                <a:solidFill>
                  <a:srgbClr val="000000"/>
                </a:solidFill>
                <a:latin typeface="Arial"/>
              </a:rPr>
              <a:pPr/>
              <a:t>3/31/16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/>
              </a:rPr>
              <a:t>Chapter 7 Design and implementation</a:t>
            </a: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DAB-16CD-43C5-94A8-54034CD8C360}" type="slidenum">
              <a:rPr lang="en-US" smtClean="0">
                <a:solidFill>
                  <a:srgbClr val="D1282E"/>
                </a:solidFill>
                <a:latin typeface="Arial"/>
              </a:rPr>
              <a:pPr/>
              <a:t>‹#›</a:t>
            </a:fld>
            <a:endParaRPr lang="en-US">
              <a:solidFill>
                <a:srgbClr val="D1282E"/>
              </a:solidFill>
              <a:latin typeface="Arial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172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180B-BA4B-004C-A9A5-AEAD5961B3A2}" type="datetime1">
              <a:rPr lang="en-US" smtClean="0">
                <a:solidFill>
                  <a:srgbClr val="000000"/>
                </a:solidFill>
                <a:latin typeface="Arial"/>
              </a:rPr>
              <a:pPr/>
              <a:t>3/31/16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/>
              </a:rPr>
              <a:t>Chapter 7 Design and implementation</a:t>
            </a: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DAB-16CD-43C5-94A8-54034CD8C360}" type="slidenum">
              <a:rPr lang="en-US" smtClean="0">
                <a:solidFill>
                  <a:srgbClr val="D1282E"/>
                </a:solidFill>
                <a:latin typeface="Arial"/>
              </a:rPr>
              <a:pPr/>
              <a:t>‹#›</a:t>
            </a:fld>
            <a:endParaRPr lang="en-US">
              <a:solidFill>
                <a:srgbClr val="D1282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0956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B3741-0675-CA48-B69E-1851684DE4FF}" type="datetime1">
              <a:rPr lang="en-US" smtClean="0">
                <a:solidFill>
                  <a:srgbClr val="000000"/>
                </a:solidFill>
                <a:latin typeface="Arial"/>
              </a:rPr>
              <a:pPr/>
              <a:t>3/31/16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/>
              </a:rPr>
              <a:t>Chapter 7 Design and implementation</a:t>
            </a: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DAB-16CD-43C5-94A8-54034CD8C360}" type="slidenum">
              <a:rPr lang="en-US" smtClean="0">
                <a:solidFill>
                  <a:srgbClr val="D1282E"/>
                </a:solidFill>
                <a:latin typeface="Arial"/>
              </a:rPr>
              <a:pPr/>
              <a:t>‹#›</a:t>
            </a:fld>
            <a:endParaRPr lang="en-US">
              <a:solidFill>
                <a:srgbClr val="D1282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169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873C-DB74-B44B-B001-66B98C6C84E1}" type="datetime1">
              <a:rPr lang="en-US" smtClean="0">
                <a:solidFill>
                  <a:srgbClr val="000000"/>
                </a:solidFill>
                <a:latin typeface="Arial"/>
              </a:rPr>
              <a:pPr/>
              <a:t>3/31/16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/>
              </a:rPr>
              <a:t>Chapter 7 Design and implementation</a:t>
            </a: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DAB-16CD-43C5-94A8-54034CD8C360}" type="slidenum">
              <a:rPr lang="en-US" smtClean="0">
                <a:solidFill>
                  <a:srgbClr val="D1282E"/>
                </a:solidFill>
                <a:latin typeface="Arial"/>
              </a:rPr>
              <a:pPr/>
              <a:t>‹#›</a:t>
            </a:fld>
            <a:endParaRPr lang="en-US">
              <a:solidFill>
                <a:srgbClr val="D1282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409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5C549-AE16-1C44-A718-E3E5FA9D3698}" type="datetime1">
              <a:rPr lang="en-US" smtClean="0">
                <a:solidFill>
                  <a:srgbClr val="000000"/>
                </a:solidFill>
                <a:latin typeface="Arial"/>
              </a:rPr>
              <a:pPr/>
              <a:t>3/31/16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>
                <a:solidFill>
                  <a:srgbClr val="000000"/>
                </a:solidFill>
                <a:latin typeface="Arial"/>
              </a:rPr>
              <a:t>Chapter 7 Design and implementation</a:t>
            </a: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DAB-16CD-43C5-94A8-54034CD8C360}" type="slidenum">
              <a:rPr lang="en-US" smtClean="0">
                <a:solidFill>
                  <a:srgbClr val="D1282E"/>
                </a:solidFill>
                <a:latin typeface="Arial"/>
              </a:rPr>
              <a:pPr/>
              <a:t>‹#›</a:t>
            </a:fld>
            <a:endParaRPr lang="en-US">
              <a:solidFill>
                <a:srgbClr val="D1282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7228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AD61DFA7-2F28-1B47-ACE1-0B57FBD5355A}" type="datetime1">
              <a:rPr lang="en-US" smtClean="0">
                <a:solidFill>
                  <a:srgbClr val="000000"/>
                </a:solidFill>
                <a:latin typeface="Arial"/>
              </a:rPr>
              <a:pPr/>
              <a:t>3/31/16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>
                <a:solidFill>
                  <a:srgbClr val="000000"/>
                </a:solidFill>
                <a:latin typeface="Arial"/>
              </a:rPr>
              <a:t>Chapter 7 Design and implementation</a:t>
            </a: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97DAB-16CD-43C5-94A8-54034CD8C360}" type="slidenum">
              <a:rPr lang="en-US" smtClean="0">
                <a:solidFill>
                  <a:srgbClr val="D1282E"/>
                </a:solidFill>
                <a:latin typeface="Arial"/>
              </a:rPr>
              <a:pPr/>
              <a:t>‹#›</a:t>
            </a:fld>
            <a:endParaRPr lang="en-US">
              <a:solidFill>
                <a:srgbClr val="D1282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6266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32CAA-E049-4A4C-A2D6-5A1BEB830C4C}" type="datetime1">
              <a:rPr lang="en-US" smtClean="0">
                <a:solidFill>
                  <a:srgbClr val="000000"/>
                </a:solidFill>
                <a:latin typeface="Arial"/>
              </a:rPr>
              <a:pPr/>
              <a:t>3/31/16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/>
              </a:rPr>
              <a:t>Chapter 7 Design and implementation</a:t>
            </a: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DAB-16CD-43C5-94A8-54034CD8C360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600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2159FE2-F104-C247-93E9-931D400A25AE}" type="datetime1">
              <a:rPr lang="en-US" smtClean="0">
                <a:solidFill>
                  <a:srgbClr val="000000"/>
                </a:solidFill>
                <a:latin typeface="Arial"/>
              </a:rPr>
              <a:pPr/>
              <a:t>3/31/16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>
                <a:solidFill>
                  <a:srgbClr val="000000"/>
                </a:solidFill>
                <a:latin typeface="Arial"/>
              </a:rPr>
              <a:t>Chapter 7 Design and implementation</a:t>
            </a: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97DAB-16CD-43C5-94A8-54034CD8C360}" type="slidenum">
              <a:rPr lang="en-US" smtClean="0">
                <a:solidFill>
                  <a:srgbClr val="D1282E"/>
                </a:solidFill>
                <a:latin typeface="Arial"/>
              </a:rPr>
              <a:pPr/>
              <a:t>‹#›</a:t>
            </a:fld>
            <a:endParaRPr lang="en-US">
              <a:solidFill>
                <a:srgbClr val="D1282E"/>
              </a:solidFill>
              <a:latin typeface="Arial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00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smtClean="0"/>
              <a:t>Quality Control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19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is Hard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Runs counter to the goals of other development activities</a:t>
            </a:r>
          </a:p>
          <a:p>
            <a:r>
              <a:rPr lang="en-US" dirty="0" smtClean="0"/>
              <a:t>Can never completely prove the absence of errors</a:t>
            </a:r>
          </a:p>
          <a:p>
            <a:r>
              <a:rPr lang="en-US" dirty="0" smtClean="0"/>
              <a:t>Testing by itself does not improve software quality</a:t>
            </a:r>
          </a:p>
          <a:p>
            <a:r>
              <a:rPr lang="en-US" dirty="0" smtClean="0"/>
              <a:t>Requires you to assume that there are errors in your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6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Testing</a:t>
            </a: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Activity performed for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valuating product quality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mproving products by identifying defects and having them fixed prior to software release</a:t>
            </a:r>
          </a:p>
          <a:p>
            <a:r>
              <a:rPr lang="en-US" dirty="0" smtClean="0"/>
              <a:t>Dynamic verification of program</a:t>
            </a:r>
            <a:r>
              <a:rPr lang="en-US" dirty="0"/>
              <a:t>'</a:t>
            </a:r>
            <a:r>
              <a:rPr lang="en-US" dirty="0" smtClean="0"/>
              <a:t>s behavior on a finite set of test cases selected from execution domain</a:t>
            </a:r>
          </a:p>
          <a:p>
            <a:r>
              <a:rPr lang="en-US" dirty="0" smtClean="0"/>
              <a:t>Testing cannot prove product works 100%</a:t>
            </a:r>
          </a:p>
        </p:txBody>
      </p:sp>
    </p:spTree>
    <p:extLst>
      <p:ext uri="{BB962C8B-B14F-4D97-AF65-F5344CB8AC3E}">
        <p14:creationId xmlns:p14="http://schemas.microsoft.com/office/powerpoint/2010/main" val="168836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Stages of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Development testing</a:t>
            </a:r>
          </a:p>
          <a:p>
            <a:r>
              <a:rPr lang="en-US" dirty="0" smtClean="0"/>
              <a:t>Release testing</a:t>
            </a:r>
          </a:p>
          <a:p>
            <a:r>
              <a:rPr lang="en-US" dirty="0" smtClean="0"/>
              <a:t>User testing</a:t>
            </a:r>
          </a:p>
        </p:txBody>
      </p:sp>
    </p:spTree>
    <p:extLst>
      <p:ext uri="{BB962C8B-B14F-4D97-AF65-F5344CB8AC3E}">
        <p14:creationId xmlns:p14="http://schemas.microsoft.com/office/powerpoint/2010/main" val="414829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Development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Development testing includes all testing activities that are carried out by the development team.</a:t>
            </a:r>
          </a:p>
          <a:p>
            <a:r>
              <a:rPr lang="en-US" dirty="0" smtClean="0"/>
              <a:t>Includes</a:t>
            </a:r>
          </a:p>
          <a:p>
            <a:pPr lvl="1"/>
            <a:r>
              <a:rPr lang="en-US" dirty="0" smtClean="0"/>
              <a:t>Unit testing</a:t>
            </a:r>
          </a:p>
          <a:p>
            <a:pPr lvl="1"/>
            <a:r>
              <a:rPr lang="en-US" dirty="0" smtClean="0"/>
              <a:t>Component testing</a:t>
            </a:r>
          </a:p>
          <a:p>
            <a:pPr lvl="1"/>
            <a:r>
              <a:rPr lang="en-US" dirty="0" smtClean="0"/>
              <a:t>System testing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47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Test Cases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test cases before coding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Doesn't take any more time</a:t>
            </a:r>
          </a:p>
          <a:p>
            <a:pPr lvl="1"/>
            <a:r>
              <a:rPr lang="en-US" dirty="0" smtClean="0"/>
              <a:t>Detect defects earlier and can correct them more easily</a:t>
            </a:r>
          </a:p>
          <a:p>
            <a:pPr lvl="1"/>
            <a:r>
              <a:rPr lang="en-US" dirty="0" smtClean="0"/>
              <a:t>Forces you to think about requirements and design before writing code</a:t>
            </a:r>
          </a:p>
          <a:p>
            <a:pPr lvl="1"/>
            <a:r>
              <a:rPr lang="en-US" dirty="0" smtClean="0"/>
              <a:t>Exposes requirements problems sooner</a:t>
            </a:r>
          </a:p>
          <a:p>
            <a:pPr marL="41148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64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developer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Developers write "clean tests"</a:t>
            </a:r>
          </a:p>
          <a:p>
            <a:r>
              <a:rPr lang="en-US" dirty="0" smtClean="0"/>
              <a:t>Developers have an optimistic view of testing</a:t>
            </a:r>
          </a:p>
          <a:p>
            <a:r>
              <a:rPr lang="en-US" dirty="0" smtClean="0"/>
              <a:t>Developers tend to skip more sophisticated kinds of test coverage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533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020471" y="2967335"/>
            <a:ext cx="51030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Quiz Question #5</a:t>
            </a:r>
          </a:p>
        </p:txBody>
      </p:sp>
    </p:spTree>
    <p:extLst>
      <p:ext uri="{BB962C8B-B14F-4D97-AF65-F5344CB8AC3E}">
        <p14:creationId xmlns:p14="http://schemas.microsoft.com/office/powerpoint/2010/main" val="144664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Unit Testing</a:t>
            </a:r>
            <a:endParaRPr lang="en-US" sz="5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9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testing </a:t>
            </a:r>
            <a:r>
              <a:rPr lang="en-US" dirty="0"/>
              <a:t>is the process of testing individual components in isolation.</a:t>
            </a:r>
          </a:p>
          <a:p>
            <a:r>
              <a:rPr lang="en-US" dirty="0"/>
              <a:t>It is a defect testing process.</a:t>
            </a:r>
            <a:endParaRPr lang="en-US" dirty="0" smtClean="0"/>
          </a:p>
          <a:p>
            <a:r>
              <a:rPr lang="en-US" dirty="0" smtClean="0"/>
              <a:t>Units may </a:t>
            </a:r>
            <a:r>
              <a:rPr lang="en-US" dirty="0"/>
              <a:t>be:</a:t>
            </a:r>
          </a:p>
          <a:p>
            <a:pPr lvl="1"/>
            <a:r>
              <a:rPr lang="en-US" dirty="0"/>
              <a:t>Individual functions or methods within an </a:t>
            </a:r>
            <a:r>
              <a:rPr lang="en-US" dirty="0" smtClean="0"/>
              <a:t>object </a:t>
            </a:r>
          </a:p>
          <a:p>
            <a:pPr lvl="1"/>
            <a:r>
              <a:rPr lang="en-US" dirty="0"/>
              <a:t>Object classes with several attributes and </a:t>
            </a:r>
            <a:r>
              <a:rPr lang="en-US" dirty="0" smtClean="0"/>
              <a:t>methods </a:t>
            </a:r>
          </a:p>
          <a:p>
            <a:pPr lvl="1"/>
            <a:r>
              <a:rPr lang="en-US" dirty="0"/>
              <a:t>Composite components with defined interfaces used to access their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153281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 class testing</a:t>
            </a:r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test coverage of a class involves</a:t>
            </a:r>
          </a:p>
          <a:p>
            <a:pPr lvl="1"/>
            <a:r>
              <a:rPr lang="en-US" dirty="0" smtClean="0"/>
              <a:t>Testing all operations associated with an object </a:t>
            </a:r>
          </a:p>
          <a:p>
            <a:pPr lvl="1"/>
            <a:r>
              <a:rPr lang="en-US" dirty="0" smtClean="0"/>
              <a:t>Setting and getting all object attributes </a:t>
            </a:r>
          </a:p>
          <a:p>
            <a:pPr lvl="1"/>
            <a:r>
              <a:rPr lang="en-US" dirty="0" smtClean="0"/>
              <a:t>Testing the object in all possible states.</a:t>
            </a:r>
          </a:p>
          <a:p>
            <a:r>
              <a:rPr lang="en-US" dirty="0" smtClean="0"/>
              <a:t>Inheritance makes it more difficult to design object class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63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Quality Assurance (QA): </a:t>
            </a:r>
            <a:r>
              <a:rPr lang="en-US" dirty="0" smtClean="0"/>
              <a:t>activities designed to measure and improve quality in a product and the process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Quality control (QC): </a:t>
            </a:r>
            <a:r>
              <a:rPr lang="en-US" dirty="0" smtClean="0"/>
              <a:t>activities designed to validate and verify the quality of the product through detecting faults and </a:t>
            </a:r>
            <a:r>
              <a:rPr lang="en-US" dirty="0"/>
              <a:t>f</a:t>
            </a:r>
            <a:r>
              <a:rPr lang="en-US" dirty="0" smtClean="0"/>
              <a:t>ixing the defects</a:t>
            </a:r>
          </a:p>
          <a:p>
            <a:r>
              <a:rPr lang="en-US" dirty="0" smtClean="0"/>
              <a:t>Need good techniques, process, tools and team</a:t>
            </a:r>
          </a:p>
          <a:p>
            <a:r>
              <a:rPr lang="en-US" dirty="0" smtClean="0"/>
              <a:t>Setting objectives</a:t>
            </a:r>
          </a:p>
          <a:p>
            <a:r>
              <a:rPr lang="en-US" dirty="0" smtClean="0"/>
              <a:t>Timing</a:t>
            </a:r>
          </a:p>
          <a:p>
            <a:r>
              <a:rPr lang="en-US" dirty="0" smtClean="0"/>
              <a:t>Costs</a:t>
            </a:r>
            <a:endParaRPr lang="en-US" dirty="0"/>
          </a:p>
        </p:txBody>
      </p:sp>
      <p:sp>
        <p:nvSpPr>
          <p:cNvPr id="4100" name="Freeform 4"/>
          <p:cNvSpPr>
            <a:spLocks/>
          </p:cNvSpPr>
          <p:nvPr/>
        </p:nvSpPr>
        <p:spPr bwMode="auto">
          <a:xfrm>
            <a:off x="241300" y="2192338"/>
            <a:ext cx="347663" cy="1539875"/>
          </a:xfrm>
          <a:custGeom>
            <a:avLst/>
            <a:gdLst>
              <a:gd name="T0" fmla="*/ 2147483647 w 219"/>
              <a:gd name="T1" fmla="*/ 0 h 970"/>
              <a:gd name="T2" fmla="*/ 2147483647 w 219"/>
              <a:gd name="T3" fmla="*/ 2147483647 h 970"/>
              <a:gd name="T4" fmla="*/ 2147483647 w 219"/>
              <a:gd name="T5" fmla="*/ 2147483647 h 970"/>
              <a:gd name="T6" fmla="*/ 2147483647 w 219"/>
              <a:gd name="T7" fmla="*/ 2147483647 h 970"/>
              <a:gd name="T8" fmla="*/ 2147483647 w 219"/>
              <a:gd name="T9" fmla="*/ 2147483647 h 970"/>
              <a:gd name="T10" fmla="*/ 2147483647 w 219"/>
              <a:gd name="T11" fmla="*/ 2147483647 h 970"/>
              <a:gd name="T12" fmla="*/ 2147483647 w 219"/>
              <a:gd name="T13" fmla="*/ 2147483647 h 970"/>
              <a:gd name="T14" fmla="*/ 2147483647 w 219"/>
              <a:gd name="T15" fmla="*/ 2147483647 h 970"/>
              <a:gd name="T16" fmla="*/ 2147483647 w 219"/>
              <a:gd name="T17" fmla="*/ 2147483647 h 97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19"/>
              <a:gd name="T28" fmla="*/ 0 h 970"/>
              <a:gd name="T29" fmla="*/ 219 w 219"/>
              <a:gd name="T30" fmla="*/ 970 h 97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19" h="970">
                <a:moveTo>
                  <a:pt x="219" y="0"/>
                </a:moveTo>
                <a:cubicBezTo>
                  <a:pt x="198" y="3"/>
                  <a:pt x="176" y="3"/>
                  <a:pt x="156" y="8"/>
                </a:cubicBezTo>
                <a:cubicBezTo>
                  <a:pt x="115" y="19"/>
                  <a:pt x="116" y="68"/>
                  <a:pt x="93" y="95"/>
                </a:cubicBezTo>
                <a:cubicBezTo>
                  <a:pt x="39" y="161"/>
                  <a:pt x="27" y="187"/>
                  <a:pt x="6" y="268"/>
                </a:cubicBezTo>
                <a:cubicBezTo>
                  <a:pt x="10" y="408"/>
                  <a:pt x="0" y="590"/>
                  <a:pt x="37" y="734"/>
                </a:cubicBezTo>
                <a:cubicBezTo>
                  <a:pt x="40" y="747"/>
                  <a:pt x="70" y="774"/>
                  <a:pt x="77" y="781"/>
                </a:cubicBezTo>
                <a:cubicBezTo>
                  <a:pt x="80" y="789"/>
                  <a:pt x="79" y="799"/>
                  <a:pt x="85" y="805"/>
                </a:cubicBezTo>
                <a:cubicBezTo>
                  <a:pt x="98" y="818"/>
                  <a:pt x="132" y="836"/>
                  <a:pt x="132" y="836"/>
                </a:cubicBezTo>
                <a:cubicBezTo>
                  <a:pt x="144" y="895"/>
                  <a:pt x="155" y="918"/>
                  <a:pt x="179" y="970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101" name="Freeform 5"/>
          <p:cNvSpPr>
            <a:spLocks/>
          </p:cNvSpPr>
          <p:nvPr/>
        </p:nvSpPr>
        <p:spPr bwMode="auto">
          <a:xfrm>
            <a:off x="238125" y="1716088"/>
            <a:ext cx="312738" cy="1828800"/>
          </a:xfrm>
          <a:custGeom>
            <a:avLst/>
            <a:gdLst>
              <a:gd name="T0" fmla="*/ 2147483647 w 197"/>
              <a:gd name="T1" fmla="*/ 0 h 1152"/>
              <a:gd name="T2" fmla="*/ 2147483647 w 197"/>
              <a:gd name="T3" fmla="*/ 2147483647 h 1152"/>
              <a:gd name="T4" fmla="*/ 2147483647 w 197"/>
              <a:gd name="T5" fmla="*/ 2147483647 h 1152"/>
              <a:gd name="T6" fmla="*/ 0 w 197"/>
              <a:gd name="T7" fmla="*/ 2147483647 h 1152"/>
              <a:gd name="T8" fmla="*/ 2147483647 w 197"/>
              <a:gd name="T9" fmla="*/ 2147483647 h 1152"/>
              <a:gd name="T10" fmla="*/ 2147483647 w 197"/>
              <a:gd name="T11" fmla="*/ 2147483647 h 1152"/>
              <a:gd name="T12" fmla="*/ 2147483647 w 197"/>
              <a:gd name="T13" fmla="*/ 2147483647 h 1152"/>
              <a:gd name="T14" fmla="*/ 2147483647 w 197"/>
              <a:gd name="T15" fmla="*/ 2147483647 h 1152"/>
              <a:gd name="T16" fmla="*/ 2147483647 w 197"/>
              <a:gd name="T17" fmla="*/ 2147483647 h 115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97"/>
              <a:gd name="T28" fmla="*/ 0 h 1152"/>
              <a:gd name="T29" fmla="*/ 197 w 197"/>
              <a:gd name="T30" fmla="*/ 1152 h 115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97" h="1152">
                <a:moveTo>
                  <a:pt x="189" y="0"/>
                </a:moveTo>
                <a:cubicBezTo>
                  <a:pt x="169" y="7"/>
                  <a:pt x="145" y="7"/>
                  <a:pt x="126" y="16"/>
                </a:cubicBezTo>
                <a:cubicBezTo>
                  <a:pt x="100" y="29"/>
                  <a:pt x="88" y="62"/>
                  <a:pt x="63" y="79"/>
                </a:cubicBezTo>
                <a:cubicBezTo>
                  <a:pt x="31" y="127"/>
                  <a:pt x="12" y="156"/>
                  <a:pt x="0" y="213"/>
                </a:cubicBezTo>
                <a:cubicBezTo>
                  <a:pt x="5" y="342"/>
                  <a:pt x="3" y="489"/>
                  <a:pt x="47" y="615"/>
                </a:cubicBezTo>
                <a:cubicBezTo>
                  <a:pt x="55" y="663"/>
                  <a:pt x="65" y="708"/>
                  <a:pt x="71" y="757"/>
                </a:cubicBezTo>
                <a:cubicBezTo>
                  <a:pt x="76" y="836"/>
                  <a:pt x="70" y="926"/>
                  <a:pt x="118" y="994"/>
                </a:cubicBezTo>
                <a:cubicBezTo>
                  <a:pt x="123" y="1008"/>
                  <a:pt x="143" y="1096"/>
                  <a:pt x="150" y="1105"/>
                </a:cubicBezTo>
                <a:cubicBezTo>
                  <a:pt x="164" y="1122"/>
                  <a:pt x="197" y="1123"/>
                  <a:pt x="197" y="1152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7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testing should be automated as much as possible</a:t>
            </a:r>
          </a:p>
          <a:p>
            <a:r>
              <a:rPr lang="en-US" dirty="0" smtClean="0"/>
              <a:t>Automated unit testing typically makes use of a test automation framework</a:t>
            </a:r>
          </a:p>
        </p:txBody>
      </p:sp>
    </p:spTree>
    <p:extLst>
      <p:ext uri="{BB962C8B-B14F-4D97-AF65-F5344CB8AC3E}">
        <p14:creationId xmlns:p14="http://schemas.microsoft.com/office/powerpoint/2010/main" val="186433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test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Setup:   initialize the system with the test case</a:t>
            </a:r>
          </a:p>
          <a:p>
            <a:pPr lvl="1"/>
            <a:r>
              <a:rPr lang="en-US" dirty="0" smtClean="0"/>
              <a:t>Test case is the inputs and expected outputs.</a:t>
            </a:r>
          </a:p>
          <a:p>
            <a:r>
              <a:rPr lang="en-US" dirty="0" smtClean="0"/>
              <a:t>Call:  Call the object or method to be tested.</a:t>
            </a:r>
          </a:p>
          <a:p>
            <a:r>
              <a:rPr lang="en-US" dirty="0" smtClean="0"/>
              <a:t>Assertion:  where you compare the result of the call with the expected result.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84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 effectiveness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Unit testing should</a:t>
            </a:r>
          </a:p>
          <a:p>
            <a:pPr lvl="1"/>
            <a:r>
              <a:rPr lang="en-US" dirty="0" smtClean="0"/>
              <a:t>demonstrate that the component does what it is supposed to do</a:t>
            </a:r>
          </a:p>
          <a:p>
            <a:pPr lvl="1"/>
            <a:r>
              <a:rPr lang="en-US" dirty="0" smtClean="0"/>
              <a:t>reveal any defects </a:t>
            </a:r>
          </a:p>
          <a:p>
            <a:r>
              <a:rPr lang="en-US" dirty="0" smtClean="0"/>
              <a:t>Testing is expensive and time consuming</a:t>
            </a:r>
          </a:p>
          <a:p>
            <a:r>
              <a:rPr lang="en-US" dirty="0" smtClean="0"/>
              <a:t>Two types of unit tests: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how that the component works as expected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ased on testing experience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 Box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Tests in which the test cannot see the inner workings of the item being tested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Partition testing</a:t>
            </a:r>
          </a:p>
          <a:p>
            <a:pPr lvl="1"/>
            <a:r>
              <a:rPr lang="en-US" dirty="0" smtClean="0"/>
              <a:t>Guideline-based testing</a:t>
            </a:r>
          </a:p>
        </p:txBody>
      </p:sp>
    </p:spTree>
    <p:extLst>
      <p:ext uri="{BB962C8B-B14F-4D97-AF65-F5344CB8AC3E}">
        <p14:creationId xmlns:p14="http://schemas.microsoft.com/office/powerpoint/2010/main" val="117173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Partition testing</a:t>
            </a:r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groups of inputs that have common characteristics and should be processed in the same way. </a:t>
            </a:r>
          </a:p>
          <a:p>
            <a:r>
              <a:rPr lang="en-US" dirty="0" smtClean="0"/>
              <a:t>Test cases should be chosen from each partition.</a:t>
            </a:r>
            <a:endParaRPr lang="en-US" dirty="0"/>
          </a:p>
          <a:p>
            <a:r>
              <a:rPr lang="en-US" dirty="0"/>
              <a:t>Example: pick l</a:t>
            </a:r>
            <a:r>
              <a:rPr lang="en-US" dirty="0" smtClean="0"/>
              <a:t>arger </a:t>
            </a:r>
            <a:r>
              <a:rPr lang="en-US" dirty="0"/>
              <a:t>of </a:t>
            </a:r>
            <a:r>
              <a:rPr lang="en-US" dirty="0" smtClean="0"/>
              <a:t>two </a:t>
            </a:r>
            <a:r>
              <a:rPr lang="en-US" dirty="0"/>
              <a:t>integers </a:t>
            </a:r>
          </a:p>
        </p:txBody>
      </p:sp>
    </p:spTree>
    <p:extLst>
      <p:ext uri="{BB962C8B-B14F-4D97-AF65-F5344CB8AC3E}">
        <p14:creationId xmlns:p14="http://schemas.microsoft.com/office/powerpoint/2010/main" val="394150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 Testing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inputs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Input values</a:t>
            </a:r>
          </a:p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822959" y="2286000"/>
            <a:ext cx="6705600" cy="822960"/>
            <a:chOff x="914400" y="2590800"/>
            <a:chExt cx="6705600" cy="822960"/>
          </a:xfrm>
        </p:grpSpPr>
        <p:sp>
          <p:nvSpPr>
            <p:cNvPr id="6" name="Rectangle 5"/>
            <p:cNvSpPr/>
            <p:nvPr/>
          </p:nvSpPr>
          <p:spPr>
            <a:xfrm>
              <a:off x="914400" y="2590800"/>
              <a:ext cx="2286000" cy="8229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Less than 4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00400" y="2590800"/>
              <a:ext cx="2438400" cy="8229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Between 4 and 10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638800" y="2590800"/>
              <a:ext cx="1981200" cy="8229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More than 10</a:t>
              </a:r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22959" y="4077547"/>
            <a:ext cx="6705600" cy="822960"/>
            <a:chOff x="914400" y="2590800"/>
            <a:chExt cx="6705600" cy="822960"/>
          </a:xfrm>
        </p:grpSpPr>
        <p:sp>
          <p:nvSpPr>
            <p:cNvPr id="11" name="Rectangle 10"/>
            <p:cNvSpPr/>
            <p:nvPr/>
          </p:nvSpPr>
          <p:spPr>
            <a:xfrm>
              <a:off x="914400" y="2590800"/>
              <a:ext cx="2286000" cy="8229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Less than 10,000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00400" y="2590800"/>
              <a:ext cx="2438400" cy="8229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Between 10,000 and 99,999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638800" y="2590800"/>
              <a:ext cx="1981200" cy="8229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More than 99,999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6248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Boundary Value analysis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equivalence-class partitioning, add test cases for boundaries 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at boundary</a:t>
            </a:r>
            <a:endParaRPr lang="en-US" dirty="0"/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outside boundary</a:t>
            </a:r>
            <a:endParaRPr lang="en-US" dirty="0"/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inside</a:t>
            </a:r>
            <a:r>
              <a:rPr lang="en-US" dirty="0"/>
              <a:t> </a:t>
            </a:r>
            <a:r>
              <a:rPr lang="en-US" dirty="0" smtClean="0"/>
              <a:t>boundary</a:t>
            </a:r>
          </a:p>
          <a:p>
            <a:r>
              <a:rPr lang="en-US" dirty="0" smtClean="0"/>
              <a:t>Large number of cases (~3 per boundary)</a:t>
            </a:r>
          </a:p>
          <a:p>
            <a:r>
              <a:rPr lang="en-US" dirty="0" smtClean="0"/>
              <a:t>Good for ordinal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78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Boundary Values</a:t>
            </a:r>
            <a:endParaRPr lang="en-US" dirty="0"/>
          </a:p>
        </p:txBody>
      </p:sp>
      <p:pic>
        <p:nvPicPr>
          <p:cNvPr id="4" name="Content Placeholder 3" descr="8.6 Partitions.eps"/>
          <p:cNvPicPr>
            <a:picLocks noGrp="1" noChangeAspect="1"/>
          </p:cNvPicPr>
          <p:nvPr>
            <p:ph idx="1"/>
          </p:nvPr>
        </p:nvPicPr>
        <p:blipFill>
          <a:blip r:embed="rId3"/>
          <a:srcRect l="-9407" r="-9407"/>
          <a:stretch>
            <a:fillRect/>
          </a:stretch>
        </p:blipFill>
        <p:spPr>
          <a:xfrm>
            <a:off x="914829" y="1886249"/>
            <a:ext cx="7311053" cy="4020798"/>
          </a:xfrm>
        </p:spPr>
      </p:pic>
    </p:spTree>
    <p:extLst>
      <p:ext uri="{BB962C8B-B14F-4D97-AF65-F5344CB8AC3E}">
        <p14:creationId xmlns:p14="http://schemas.microsoft.com/office/powerpoint/2010/main" val="207564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 anchor="b"/>
          <a:lstStyle/>
          <a:p>
            <a:r>
              <a:rPr lang="en-US" dirty="0" smtClean="0"/>
              <a:t>White Box Testing</a:t>
            </a:r>
            <a:endParaRPr lang="en-US" dirty="0"/>
          </a:p>
        </p:txBody>
      </p:sp>
      <p:sp>
        <p:nvSpPr>
          <p:cNvPr id="31746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US" dirty="0" smtClean="0"/>
              <a:t>Tests in which the tester is aware of the inner workings of the items being tested</a:t>
            </a:r>
          </a:p>
          <a:p>
            <a:r>
              <a:rPr lang="en-US" dirty="0" smtClean="0"/>
              <a:t>Knowledge of the program is used to identify test cases.</a:t>
            </a:r>
          </a:p>
          <a:p>
            <a:r>
              <a:rPr lang="en-US" dirty="0" smtClean="0"/>
              <a:t>Example:  path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673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Path testing</a:t>
            </a: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Goal  is to develop a set of test cases is such that each path through the program is executed at least once.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Start with a program flow graph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Testing</a:t>
            </a:r>
          </a:p>
          <a:p>
            <a:pPr lvl="1"/>
            <a:r>
              <a:rPr lang="en-US" dirty="0"/>
              <a:t>Analyze number of paths in program</a:t>
            </a:r>
          </a:p>
          <a:p>
            <a:pPr lvl="1"/>
            <a:r>
              <a:rPr lang="en-US" dirty="0"/>
              <a:t>Decide which ones to test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769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Quality?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Conforms to requirements</a:t>
            </a:r>
          </a:p>
          <a:p>
            <a:r>
              <a:rPr lang="en-US" dirty="0"/>
              <a:t>Fit to use</a:t>
            </a:r>
          </a:p>
          <a:p>
            <a:pPr fontAlgn="ctr"/>
            <a:r>
              <a:rPr lang="en-US" dirty="0" smtClean="0"/>
              <a:t>Characteristics </a:t>
            </a:r>
          </a:p>
          <a:p>
            <a:pPr lvl="1" fontAlgn="ctr"/>
            <a:r>
              <a:rPr lang="en-US" dirty="0" smtClean="0"/>
              <a:t>Reliability </a:t>
            </a:r>
          </a:p>
          <a:p>
            <a:pPr lvl="1" fontAlgn="ctr"/>
            <a:r>
              <a:rPr lang="en-US" dirty="0" smtClean="0"/>
              <a:t>Integrity</a:t>
            </a:r>
          </a:p>
          <a:p>
            <a:pPr lvl="1" fontAlgn="ctr"/>
            <a:r>
              <a:rPr lang="en-US" dirty="0" smtClean="0"/>
              <a:t>Accuracy</a:t>
            </a:r>
            <a:endParaRPr lang="en-US" dirty="0"/>
          </a:p>
          <a:p>
            <a:pPr lvl="1" fontAlgn="ctr"/>
            <a:r>
              <a:rPr lang="en-US" dirty="0" smtClean="0"/>
              <a:t>Robustness</a:t>
            </a:r>
          </a:p>
          <a:p>
            <a:pPr fontAlgn="ctr"/>
            <a:r>
              <a:rPr lang="en-US" dirty="0"/>
              <a:t>General quality principle </a:t>
            </a:r>
            <a:endParaRPr lang="en-US" sz="2400" dirty="0"/>
          </a:p>
          <a:p>
            <a:pPr font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526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Path Analysis</a:t>
            </a:r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219200" y="2133600"/>
            <a:ext cx="4267200" cy="3581400"/>
            <a:chOff x="5486400" y="1447800"/>
            <a:chExt cx="3200400" cy="3124200"/>
          </a:xfrm>
        </p:grpSpPr>
        <p:sp>
          <p:nvSpPr>
            <p:cNvPr id="15364" name="Rectangle 5"/>
            <p:cNvSpPr>
              <a:spLocks noChangeArrowheads="1"/>
            </p:cNvSpPr>
            <p:nvPr/>
          </p:nvSpPr>
          <p:spPr bwMode="auto">
            <a:xfrm>
              <a:off x="6477000" y="1447800"/>
              <a:ext cx="9144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TW" sz="1600" b="1">
                  <a:solidFill>
                    <a:schemeClr val="tx1"/>
                  </a:solidFill>
                  <a:ea typeface="新細明體" charset="0"/>
                  <a:cs typeface="Arial" charset="0"/>
                </a:rPr>
                <a:t>S1</a:t>
              </a:r>
              <a:endParaRPr lang="en-US" sz="1600" b="1">
                <a:solidFill>
                  <a:schemeClr val="tx1"/>
                </a:solidFill>
                <a:ea typeface="新細明體" charset="0"/>
                <a:cs typeface="Arial" charset="0"/>
              </a:endParaRPr>
            </a:p>
          </p:txBody>
        </p:sp>
        <p:sp>
          <p:nvSpPr>
            <p:cNvPr id="15365" name="Rectangle 6"/>
            <p:cNvSpPr>
              <a:spLocks noChangeArrowheads="1"/>
            </p:cNvSpPr>
            <p:nvPr/>
          </p:nvSpPr>
          <p:spPr bwMode="auto">
            <a:xfrm>
              <a:off x="6477000" y="4114800"/>
              <a:ext cx="9144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TW" sz="1600" b="1">
                  <a:solidFill>
                    <a:schemeClr val="tx1"/>
                  </a:solidFill>
                  <a:ea typeface="新細明體" charset="0"/>
                  <a:cs typeface="Arial" charset="0"/>
                </a:rPr>
                <a:t>S3</a:t>
              </a:r>
              <a:endParaRPr lang="en-US" sz="1600" b="1">
                <a:solidFill>
                  <a:schemeClr val="tx1"/>
                </a:solidFill>
                <a:ea typeface="新細明體" charset="0"/>
                <a:cs typeface="Arial" charset="0"/>
              </a:endParaRPr>
            </a:p>
          </p:txBody>
        </p:sp>
        <p:sp>
          <p:nvSpPr>
            <p:cNvPr id="15366" name="Rectangle 7"/>
            <p:cNvSpPr>
              <a:spLocks noChangeArrowheads="1"/>
            </p:cNvSpPr>
            <p:nvPr/>
          </p:nvSpPr>
          <p:spPr bwMode="auto">
            <a:xfrm>
              <a:off x="7772400" y="3276600"/>
              <a:ext cx="9144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TW" sz="1600" b="1">
                  <a:solidFill>
                    <a:schemeClr val="tx1"/>
                  </a:solidFill>
                  <a:ea typeface="新細明體" charset="0"/>
                  <a:cs typeface="Arial" charset="0"/>
                </a:rPr>
                <a:t>S2</a:t>
              </a:r>
              <a:endParaRPr lang="en-US" sz="1600" b="1">
                <a:solidFill>
                  <a:schemeClr val="tx1"/>
                </a:solidFill>
                <a:ea typeface="新細明體" charset="0"/>
                <a:cs typeface="Arial" charset="0"/>
              </a:endParaRPr>
            </a:p>
          </p:txBody>
        </p:sp>
        <p:sp>
          <p:nvSpPr>
            <p:cNvPr id="15367" name="AutoShape 8"/>
            <p:cNvSpPr>
              <a:spLocks noChangeArrowheads="1"/>
            </p:cNvSpPr>
            <p:nvPr/>
          </p:nvSpPr>
          <p:spPr bwMode="auto">
            <a:xfrm>
              <a:off x="6324600" y="2514600"/>
              <a:ext cx="1214438" cy="609600"/>
            </a:xfrm>
            <a:prstGeom prst="diamond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TW" sz="1600" b="1">
                  <a:solidFill>
                    <a:schemeClr val="tx1"/>
                  </a:solidFill>
                  <a:ea typeface="新細明體" charset="0"/>
                  <a:cs typeface="Arial" charset="0"/>
                </a:rPr>
                <a:t>C1</a:t>
              </a:r>
              <a:endParaRPr lang="en-US" sz="1600" b="1">
                <a:solidFill>
                  <a:schemeClr val="tx1"/>
                </a:solidFill>
                <a:ea typeface="新細明體" charset="0"/>
                <a:cs typeface="Arial" charset="0"/>
              </a:endParaRPr>
            </a:p>
          </p:txBody>
        </p:sp>
        <p:sp>
          <p:nvSpPr>
            <p:cNvPr id="15368" name="Line 9"/>
            <p:cNvSpPr>
              <a:spLocks noChangeShapeType="1"/>
            </p:cNvSpPr>
            <p:nvPr/>
          </p:nvSpPr>
          <p:spPr bwMode="auto">
            <a:xfrm>
              <a:off x="6934200" y="1905000"/>
              <a:ext cx="0" cy="609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9" name="Line 10"/>
            <p:cNvSpPr>
              <a:spLocks noChangeShapeType="1"/>
            </p:cNvSpPr>
            <p:nvPr/>
          </p:nvSpPr>
          <p:spPr bwMode="auto">
            <a:xfrm flipH="1">
              <a:off x="5867400" y="2819400"/>
              <a:ext cx="457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0" name="Line 11"/>
            <p:cNvSpPr>
              <a:spLocks noChangeShapeType="1"/>
            </p:cNvSpPr>
            <p:nvPr/>
          </p:nvSpPr>
          <p:spPr bwMode="auto">
            <a:xfrm flipV="1">
              <a:off x="7543800" y="2819400"/>
              <a:ext cx="685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1" name="Line 12"/>
            <p:cNvSpPr>
              <a:spLocks noChangeShapeType="1"/>
            </p:cNvSpPr>
            <p:nvPr/>
          </p:nvSpPr>
          <p:spPr bwMode="auto">
            <a:xfrm>
              <a:off x="5867400" y="2819400"/>
              <a:ext cx="0" cy="1447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2" name="Line 13"/>
            <p:cNvSpPr>
              <a:spLocks noChangeShapeType="1"/>
            </p:cNvSpPr>
            <p:nvPr/>
          </p:nvSpPr>
          <p:spPr bwMode="auto">
            <a:xfrm>
              <a:off x="5867400" y="4267200"/>
              <a:ext cx="609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3" name="Line 14"/>
            <p:cNvSpPr>
              <a:spLocks noChangeShapeType="1"/>
            </p:cNvSpPr>
            <p:nvPr/>
          </p:nvSpPr>
          <p:spPr bwMode="auto">
            <a:xfrm>
              <a:off x="8229600" y="3733800"/>
              <a:ext cx="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4" name="Line 15"/>
            <p:cNvSpPr>
              <a:spLocks noChangeShapeType="1"/>
            </p:cNvSpPr>
            <p:nvPr/>
          </p:nvSpPr>
          <p:spPr bwMode="auto">
            <a:xfrm>
              <a:off x="8229600" y="2819400"/>
              <a:ext cx="0" cy="457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5" name="Line 16"/>
            <p:cNvSpPr>
              <a:spLocks noChangeShapeType="1"/>
            </p:cNvSpPr>
            <p:nvPr/>
          </p:nvSpPr>
          <p:spPr bwMode="auto">
            <a:xfrm flipH="1">
              <a:off x="7391400" y="4267200"/>
              <a:ext cx="838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6" name="Oval 17"/>
            <p:cNvSpPr>
              <a:spLocks noChangeArrowheads="1"/>
            </p:cNvSpPr>
            <p:nvPr/>
          </p:nvSpPr>
          <p:spPr bwMode="auto">
            <a:xfrm>
              <a:off x="7010400" y="2133600"/>
              <a:ext cx="304800" cy="304800"/>
            </a:xfrm>
            <a:prstGeom prst="ellipse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TW" sz="1200" b="1">
                  <a:solidFill>
                    <a:schemeClr val="tx1"/>
                  </a:solidFill>
                  <a:ea typeface="新細明體" charset="0"/>
                  <a:cs typeface="Arial" charset="0"/>
                </a:rPr>
                <a:t>1</a:t>
              </a:r>
              <a:endParaRPr lang="en-US" sz="1200" b="1">
                <a:solidFill>
                  <a:schemeClr val="tx1"/>
                </a:solidFill>
                <a:ea typeface="新細明體" charset="0"/>
                <a:cs typeface="Arial" charset="0"/>
              </a:endParaRPr>
            </a:p>
          </p:txBody>
        </p:sp>
        <p:sp>
          <p:nvSpPr>
            <p:cNvPr id="15377" name="Oval 18"/>
            <p:cNvSpPr>
              <a:spLocks noChangeArrowheads="1"/>
            </p:cNvSpPr>
            <p:nvPr/>
          </p:nvSpPr>
          <p:spPr bwMode="auto">
            <a:xfrm>
              <a:off x="5486400" y="3276600"/>
              <a:ext cx="304800" cy="304800"/>
            </a:xfrm>
            <a:prstGeom prst="ellipse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TW" sz="1200" b="1">
                  <a:solidFill>
                    <a:schemeClr val="tx1"/>
                  </a:solidFill>
                  <a:ea typeface="新細明體" charset="0"/>
                  <a:cs typeface="Arial" charset="0"/>
                </a:rPr>
                <a:t>4</a:t>
              </a:r>
              <a:endParaRPr lang="en-US" sz="1200" b="1">
                <a:solidFill>
                  <a:schemeClr val="tx1"/>
                </a:solidFill>
                <a:ea typeface="新細明體" charset="0"/>
                <a:cs typeface="Arial" charset="0"/>
              </a:endParaRPr>
            </a:p>
          </p:txBody>
        </p:sp>
        <p:sp>
          <p:nvSpPr>
            <p:cNvPr id="15378" name="Oval 19"/>
            <p:cNvSpPr>
              <a:spLocks noChangeArrowheads="1"/>
            </p:cNvSpPr>
            <p:nvPr/>
          </p:nvSpPr>
          <p:spPr bwMode="auto">
            <a:xfrm>
              <a:off x="7924800" y="2438400"/>
              <a:ext cx="304800" cy="304800"/>
            </a:xfrm>
            <a:prstGeom prst="ellipse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TW" sz="1200" b="1">
                  <a:solidFill>
                    <a:schemeClr val="tx1"/>
                  </a:solidFill>
                  <a:ea typeface="新細明體" charset="0"/>
                  <a:cs typeface="Arial" charset="0"/>
                </a:rPr>
                <a:t>2</a:t>
              </a:r>
              <a:endParaRPr lang="en-US" sz="1200" b="1">
                <a:solidFill>
                  <a:schemeClr val="tx1"/>
                </a:solidFill>
                <a:ea typeface="新細明體" charset="0"/>
                <a:cs typeface="Arial" charset="0"/>
              </a:endParaRPr>
            </a:p>
          </p:txBody>
        </p:sp>
        <p:sp>
          <p:nvSpPr>
            <p:cNvPr id="15379" name="Oval 20"/>
            <p:cNvSpPr>
              <a:spLocks noChangeArrowheads="1"/>
            </p:cNvSpPr>
            <p:nvPr/>
          </p:nvSpPr>
          <p:spPr bwMode="auto">
            <a:xfrm>
              <a:off x="7772400" y="3962400"/>
              <a:ext cx="304800" cy="304800"/>
            </a:xfrm>
            <a:prstGeom prst="ellipse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TW" sz="1200" b="1">
                  <a:solidFill>
                    <a:schemeClr val="tx1"/>
                  </a:solidFill>
                  <a:ea typeface="新細明體" charset="0"/>
                  <a:cs typeface="Arial" charset="0"/>
                </a:rPr>
                <a:t>3</a:t>
              </a:r>
              <a:endParaRPr lang="en-US" sz="1200" b="1">
                <a:solidFill>
                  <a:schemeClr val="tx1"/>
                </a:solidFill>
                <a:ea typeface="新細明體" charset="0"/>
                <a:cs typeface="Arial" charset="0"/>
              </a:endParaRPr>
            </a:p>
          </p:txBody>
        </p:sp>
      </p:grpSp>
      <p:sp>
        <p:nvSpPr>
          <p:cNvPr id="15380" name="Text Box 21"/>
          <p:cNvSpPr txBox="1">
            <a:spLocks noChangeArrowheads="1"/>
          </p:cNvSpPr>
          <p:nvPr/>
        </p:nvSpPr>
        <p:spPr bwMode="auto">
          <a:xfrm>
            <a:off x="4724400" y="2057400"/>
            <a:ext cx="3845674" cy="830997"/>
          </a:xfrm>
          <a:prstGeom prst="rect">
            <a:avLst/>
          </a:prstGeom>
          <a:ln/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altLang="zh-TW" sz="2400" b="1" dirty="0">
                <a:solidFill>
                  <a:srgbClr val="FFFFFF"/>
                </a:solidFill>
                <a:ea typeface="新細明體" charset="0"/>
                <a:cs typeface="Arial" charset="0"/>
              </a:rPr>
              <a:t>Path1 : S1 – C1 – S3</a:t>
            </a:r>
          </a:p>
          <a:p>
            <a:pPr algn="l" eaLnBrk="1" hangingPunct="1"/>
            <a:r>
              <a:rPr lang="en-US" altLang="zh-TW" sz="2400" b="1" dirty="0">
                <a:solidFill>
                  <a:srgbClr val="FFFFFF"/>
                </a:solidFill>
                <a:ea typeface="新細明體" charset="0"/>
                <a:cs typeface="Arial" charset="0"/>
              </a:rPr>
              <a:t>Path2 : S1 – C1 – S2 – </a:t>
            </a:r>
            <a:r>
              <a:rPr lang="en-US" altLang="zh-TW" sz="2400" b="1" dirty="0" smtClean="0">
                <a:solidFill>
                  <a:srgbClr val="FFFFFF"/>
                </a:solidFill>
                <a:ea typeface="新細明體" charset="0"/>
                <a:cs typeface="Arial" charset="0"/>
              </a:rPr>
              <a:t>S3</a:t>
            </a:r>
            <a:endParaRPr lang="en-US" sz="2400" b="1" dirty="0">
              <a:solidFill>
                <a:srgbClr val="FFFFFF"/>
              </a:solidFill>
              <a:ea typeface="新細明體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91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38200" y="1828800"/>
            <a:ext cx="3657600" cy="4267200"/>
            <a:chOff x="762000" y="1219200"/>
            <a:chExt cx="3657600" cy="4267200"/>
          </a:xfrm>
        </p:grpSpPr>
        <p:sp>
          <p:nvSpPr>
            <p:cNvPr id="16386" name="Rectangle 2"/>
            <p:cNvSpPr>
              <a:spLocks noChangeArrowheads="1"/>
            </p:cNvSpPr>
            <p:nvPr/>
          </p:nvSpPr>
          <p:spPr bwMode="auto">
            <a:xfrm>
              <a:off x="838200" y="1219200"/>
              <a:ext cx="9144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TW" sz="1600" b="1">
                  <a:solidFill>
                    <a:schemeClr val="tx1"/>
                  </a:solidFill>
                  <a:ea typeface="新細明體" charset="0"/>
                  <a:cs typeface="Arial" charset="0"/>
                </a:rPr>
                <a:t>S1</a:t>
              </a:r>
              <a:endParaRPr lang="en-US" sz="1600" b="1">
                <a:solidFill>
                  <a:schemeClr val="tx1"/>
                </a:solidFill>
                <a:ea typeface="新細明體" charset="0"/>
                <a:cs typeface="Arial" charset="0"/>
              </a:endParaRPr>
            </a:p>
          </p:txBody>
        </p:sp>
        <p:sp>
          <p:nvSpPr>
            <p:cNvPr id="16387" name="Rectangle 3"/>
            <p:cNvSpPr>
              <a:spLocks noChangeArrowheads="1"/>
            </p:cNvSpPr>
            <p:nvPr/>
          </p:nvSpPr>
          <p:spPr bwMode="auto">
            <a:xfrm>
              <a:off x="2819400" y="1981200"/>
              <a:ext cx="9144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TW" sz="1600" b="1">
                  <a:solidFill>
                    <a:schemeClr val="tx1"/>
                  </a:solidFill>
                  <a:ea typeface="新細明體" charset="0"/>
                  <a:cs typeface="Arial" charset="0"/>
                </a:rPr>
                <a:t>S2</a:t>
              </a:r>
              <a:endParaRPr lang="en-US" sz="1600" b="1">
                <a:solidFill>
                  <a:schemeClr val="tx1"/>
                </a:solidFill>
                <a:ea typeface="新細明體" charset="0"/>
                <a:cs typeface="Arial" charset="0"/>
              </a:endParaRPr>
            </a:p>
          </p:txBody>
        </p:sp>
        <p:sp>
          <p:nvSpPr>
            <p:cNvPr id="16388" name="Rectangle 4"/>
            <p:cNvSpPr>
              <a:spLocks noChangeArrowheads="1"/>
            </p:cNvSpPr>
            <p:nvPr/>
          </p:nvSpPr>
          <p:spPr bwMode="auto">
            <a:xfrm>
              <a:off x="2895600" y="2895600"/>
              <a:ext cx="9144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TW" sz="1600" b="1">
                  <a:solidFill>
                    <a:schemeClr val="tx1"/>
                  </a:solidFill>
                  <a:ea typeface="新細明體" charset="0"/>
                  <a:cs typeface="Arial" charset="0"/>
                </a:rPr>
                <a:t>S3</a:t>
              </a:r>
              <a:endParaRPr lang="en-US" sz="1600" b="1">
                <a:solidFill>
                  <a:schemeClr val="tx1"/>
                </a:solidFill>
                <a:ea typeface="新細明體" charset="0"/>
                <a:cs typeface="Arial" charset="0"/>
              </a:endParaRPr>
            </a:p>
          </p:txBody>
        </p:sp>
        <p:sp>
          <p:nvSpPr>
            <p:cNvPr id="16389" name="Rectangle 5"/>
            <p:cNvSpPr>
              <a:spLocks noChangeArrowheads="1"/>
            </p:cNvSpPr>
            <p:nvPr/>
          </p:nvSpPr>
          <p:spPr bwMode="auto">
            <a:xfrm>
              <a:off x="2895600" y="3962400"/>
              <a:ext cx="9144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TW" sz="1600" b="1">
                  <a:solidFill>
                    <a:schemeClr val="tx1"/>
                  </a:solidFill>
                  <a:ea typeface="新細明體" charset="0"/>
                  <a:cs typeface="Arial" charset="0"/>
                </a:rPr>
                <a:t>S4</a:t>
              </a:r>
              <a:endParaRPr lang="en-US" sz="1600" b="1">
                <a:solidFill>
                  <a:schemeClr val="tx1"/>
                </a:solidFill>
                <a:ea typeface="新細明體" charset="0"/>
                <a:cs typeface="Arial" charset="0"/>
              </a:endParaRPr>
            </a:p>
          </p:txBody>
        </p:sp>
        <p:sp>
          <p:nvSpPr>
            <p:cNvPr id="16390" name="Rectangle 6"/>
            <p:cNvSpPr>
              <a:spLocks noChangeArrowheads="1"/>
            </p:cNvSpPr>
            <p:nvPr/>
          </p:nvSpPr>
          <p:spPr bwMode="auto">
            <a:xfrm>
              <a:off x="914400" y="5029200"/>
              <a:ext cx="9144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TW" sz="1600" b="1">
                  <a:solidFill>
                    <a:schemeClr val="tx1"/>
                  </a:solidFill>
                  <a:ea typeface="新細明體" charset="0"/>
                  <a:cs typeface="Arial" charset="0"/>
                </a:rPr>
                <a:t>S5</a:t>
              </a:r>
              <a:endParaRPr lang="en-US" sz="1600" b="1">
                <a:solidFill>
                  <a:schemeClr val="tx1"/>
                </a:solidFill>
                <a:ea typeface="新細明體" charset="0"/>
                <a:cs typeface="Arial" charset="0"/>
              </a:endParaRPr>
            </a:p>
          </p:txBody>
        </p:sp>
        <p:sp>
          <p:nvSpPr>
            <p:cNvPr id="16391" name="AutoShape 7"/>
            <p:cNvSpPr>
              <a:spLocks noChangeArrowheads="1"/>
            </p:cNvSpPr>
            <p:nvPr/>
          </p:nvSpPr>
          <p:spPr bwMode="auto">
            <a:xfrm>
              <a:off x="762000" y="2057400"/>
              <a:ext cx="990600" cy="457200"/>
            </a:xfrm>
            <a:prstGeom prst="diamond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TW" sz="1600" b="1">
                  <a:solidFill>
                    <a:schemeClr val="tx1"/>
                  </a:solidFill>
                  <a:ea typeface="新細明體" charset="0"/>
                  <a:cs typeface="Arial" charset="0"/>
                </a:rPr>
                <a:t>C1</a:t>
              </a:r>
              <a:endParaRPr lang="en-US" sz="1600" b="1">
                <a:solidFill>
                  <a:schemeClr val="tx1"/>
                </a:solidFill>
                <a:ea typeface="新細明體" charset="0"/>
                <a:cs typeface="Arial" charset="0"/>
              </a:endParaRPr>
            </a:p>
          </p:txBody>
        </p:sp>
        <p:sp>
          <p:nvSpPr>
            <p:cNvPr id="16392" name="AutoShape 8"/>
            <p:cNvSpPr>
              <a:spLocks noChangeArrowheads="1"/>
            </p:cNvSpPr>
            <p:nvPr/>
          </p:nvSpPr>
          <p:spPr bwMode="auto">
            <a:xfrm>
              <a:off x="762000" y="2895600"/>
              <a:ext cx="990600" cy="457200"/>
            </a:xfrm>
            <a:prstGeom prst="diamond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TW" sz="1600" b="1">
                  <a:solidFill>
                    <a:schemeClr val="tx1"/>
                  </a:solidFill>
                  <a:ea typeface="新細明體" charset="0"/>
                  <a:cs typeface="Arial" charset="0"/>
                </a:rPr>
                <a:t>C2</a:t>
              </a:r>
              <a:endParaRPr lang="en-US" sz="1600" b="1">
                <a:solidFill>
                  <a:schemeClr val="tx1"/>
                </a:solidFill>
                <a:ea typeface="新細明體" charset="0"/>
                <a:cs typeface="Arial" charset="0"/>
              </a:endParaRPr>
            </a:p>
          </p:txBody>
        </p:sp>
        <p:sp>
          <p:nvSpPr>
            <p:cNvPr id="16393" name="AutoShape 9"/>
            <p:cNvSpPr>
              <a:spLocks noChangeArrowheads="1"/>
            </p:cNvSpPr>
            <p:nvPr/>
          </p:nvSpPr>
          <p:spPr bwMode="auto">
            <a:xfrm>
              <a:off x="838200" y="3886200"/>
              <a:ext cx="990600" cy="457200"/>
            </a:xfrm>
            <a:prstGeom prst="diamond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TW" sz="1600" b="1">
                  <a:solidFill>
                    <a:schemeClr val="tx1"/>
                  </a:solidFill>
                  <a:ea typeface="新細明體" charset="0"/>
                  <a:cs typeface="Arial" charset="0"/>
                </a:rPr>
                <a:t>C3</a:t>
              </a:r>
              <a:endParaRPr lang="en-US" sz="1600" b="1">
                <a:solidFill>
                  <a:schemeClr val="tx1"/>
                </a:solidFill>
                <a:ea typeface="新細明體" charset="0"/>
                <a:cs typeface="Arial" charset="0"/>
              </a:endParaRPr>
            </a:p>
          </p:txBody>
        </p:sp>
        <p:sp>
          <p:nvSpPr>
            <p:cNvPr id="16394" name="Line 10"/>
            <p:cNvSpPr>
              <a:spLocks noChangeShapeType="1"/>
            </p:cNvSpPr>
            <p:nvPr/>
          </p:nvSpPr>
          <p:spPr bwMode="auto">
            <a:xfrm>
              <a:off x="1295400" y="1676400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5" name="Line 11"/>
            <p:cNvSpPr>
              <a:spLocks noChangeShapeType="1"/>
            </p:cNvSpPr>
            <p:nvPr/>
          </p:nvSpPr>
          <p:spPr bwMode="auto">
            <a:xfrm>
              <a:off x="1295400" y="2514600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6" name="Line 12"/>
            <p:cNvSpPr>
              <a:spLocks noChangeShapeType="1"/>
            </p:cNvSpPr>
            <p:nvPr/>
          </p:nvSpPr>
          <p:spPr bwMode="auto">
            <a:xfrm>
              <a:off x="1295400" y="3352800"/>
              <a:ext cx="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7" name="Line 13"/>
            <p:cNvSpPr>
              <a:spLocks noChangeShapeType="1"/>
            </p:cNvSpPr>
            <p:nvPr/>
          </p:nvSpPr>
          <p:spPr bwMode="auto">
            <a:xfrm>
              <a:off x="1295400" y="4343400"/>
              <a:ext cx="0" cy="685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8" name="Line 14"/>
            <p:cNvSpPr>
              <a:spLocks noChangeShapeType="1"/>
            </p:cNvSpPr>
            <p:nvPr/>
          </p:nvSpPr>
          <p:spPr bwMode="auto">
            <a:xfrm>
              <a:off x="1752600" y="2286000"/>
              <a:ext cx="1066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9" name="Line 15"/>
            <p:cNvSpPr>
              <a:spLocks noChangeShapeType="1"/>
            </p:cNvSpPr>
            <p:nvPr/>
          </p:nvSpPr>
          <p:spPr bwMode="auto">
            <a:xfrm>
              <a:off x="1752600" y="4114800"/>
              <a:ext cx="1143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0" name="Line 16"/>
            <p:cNvSpPr>
              <a:spLocks noChangeShapeType="1"/>
            </p:cNvSpPr>
            <p:nvPr/>
          </p:nvSpPr>
          <p:spPr bwMode="auto">
            <a:xfrm>
              <a:off x="1752600" y="3124200"/>
              <a:ext cx="1143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1" name="Line 17"/>
            <p:cNvSpPr>
              <a:spLocks noChangeShapeType="1"/>
            </p:cNvSpPr>
            <p:nvPr/>
          </p:nvSpPr>
          <p:spPr bwMode="auto">
            <a:xfrm>
              <a:off x="3733800" y="2209800"/>
              <a:ext cx="609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2" name="Line 18"/>
            <p:cNvSpPr>
              <a:spLocks noChangeShapeType="1"/>
            </p:cNvSpPr>
            <p:nvPr/>
          </p:nvSpPr>
          <p:spPr bwMode="auto">
            <a:xfrm>
              <a:off x="3810000" y="3124200"/>
              <a:ext cx="609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3" name="Line 19"/>
            <p:cNvSpPr>
              <a:spLocks noChangeShapeType="1"/>
            </p:cNvSpPr>
            <p:nvPr/>
          </p:nvSpPr>
          <p:spPr bwMode="auto">
            <a:xfrm>
              <a:off x="3810000" y="4114800"/>
              <a:ext cx="609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4" name="Line 20"/>
            <p:cNvSpPr>
              <a:spLocks noChangeShapeType="1"/>
            </p:cNvSpPr>
            <p:nvPr/>
          </p:nvSpPr>
          <p:spPr bwMode="auto">
            <a:xfrm>
              <a:off x="4343400" y="2209800"/>
              <a:ext cx="0" cy="914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5" name="Line 21"/>
            <p:cNvSpPr>
              <a:spLocks noChangeShapeType="1"/>
            </p:cNvSpPr>
            <p:nvPr/>
          </p:nvSpPr>
          <p:spPr bwMode="auto">
            <a:xfrm>
              <a:off x="4343400" y="3124200"/>
              <a:ext cx="0" cy="990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6" name="Line 22"/>
            <p:cNvSpPr>
              <a:spLocks noChangeShapeType="1"/>
            </p:cNvSpPr>
            <p:nvPr/>
          </p:nvSpPr>
          <p:spPr bwMode="auto">
            <a:xfrm>
              <a:off x="4343400" y="4191000"/>
              <a:ext cx="0" cy="1066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7" name="Line 23"/>
            <p:cNvSpPr>
              <a:spLocks noChangeShapeType="1"/>
            </p:cNvSpPr>
            <p:nvPr/>
          </p:nvSpPr>
          <p:spPr bwMode="auto">
            <a:xfrm flipH="1">
              <a:off x="1828800" y="5257800"/>
              <a:ext cx="2514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8" name="Oval 24"/>
            <p:cNvSpPr>
              <a:spLocks noChangeArrowheads="1"/>
            </p:cNvSpPr>
            <p:nvPr/>
          </p:nvSpPr>
          <p:spPr bwMode="auto">
            <a:xfrm>
              <a:off x="1295400" y="1752600"/>
              <a:ext cx="304800" cy="228600"/>
            </a:xfrm>
            <a:prstGeom prst="ellipse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TW" sz="1400" b="1">
                  <a:solidFill>
                    <a:schemeClr val="tx1"/>
                  </a:solidFill>
                  <a:ea typeface="新細明體" charset="0"/>
                  <a:cs typeface="Arial" charset="0"/>
                </a:rPr>
                <a:t>1</a:t>
              </a:r>
              <a:endParaRPr lang="en-US" sz="1400" b="1">
                <a:solidFill>
                  <a:schemeClr val="tx1"/>
                </a:solidFill>
                <a:ea typeface="新細明體" charset="0"/>
                <a:cs typeface="Arial" charset="0"/>
              </a:endParaRPr>
            </a:p>
          </p:txBody>
        </p:sp>
        <p:sp>
          <p:nvSpPr>
            <p:cNvPr id="16409" name="Oval 25"/>
            <p:cNvSpPr>
              <a:spLocks noChangeArrowheads="1"/>
            </p:cNvSpPr>
            <p:nvPr/>
          </p:nvSpPr>
          <p:spPr bwMode="auto">
            <a:xfrm>
              <a:off x="914400" y="2514600"/>
              <a:ext cx="304800" cy="228600"/>
            </a:xfrm>
            <a:prstGeom prst="ellipse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TW" sz="1400" b="1">
                  <a:solidFill>
                    <a:schemeClr val="tx1"/>
                  </a:solidFill>
                  <a:ea typeface="新細明體" charset="0"/>
                  <a:cs typeface="Arial" charset="0"/>
                </a:rPr>
                <a:t>5</a:t>
              </a:r>
              <a:endParaRPr lang="en-US" sz="1400" b="1">
                <a:solidFill>
                  <a:schemeClr val="tx1"/>
                </a:solidFill>
                <a:ea typeface="新細明體" charset="0"/>
                <a:cs typeface="Arial" charset="0"/>
              </a:endParaRPr>
            </a:p>
          </p:txBody>
        </p:sp>
        <p:sp>
          <p:nvSpPr>
            <p:cNvPr id="16410" name="Oval 26"/>
            <p:cNvSpPr>
              <a:spLocks noChangeArrowheads="1"/>
            </p:cNvSpPr>
            <p:nvPr/>
          </p:nvSpPr>
          <p:spPr bwMode="auto">
            <a:xfrm>
              <a:off x="914400" y="3429000"/>
              <a:ext cx="304800" cy="228600"/>
            </a:xfrm>
            <a:prstGeom prst="ellipse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TW" sz="1400" b="1">
                  <a:solidFill>
                    <a:schemeClr val="tx1"/>
                  </a:solidFill>
                  <a:ea typeface="新細明體" charset="0"/>
                  <a:cs typeface="Arial" charset="0"/>
                </a:rPr>
                <a:t>6</a:t>
              </a:r>
              <a:endParaRPr lang="en-US" sz="1400" b="1">
                <a:solidFill>
                  <a:schemeClr val="tx1"/>
                </a:solidFill>
                <a:ea typeface="新細明體" charset="0"/>
                <a:cs typeface="Arial" charset="0"/>
              </a:endParaRPr>
            </a:p>
          </p:txBody>
        </p:sp>
        <p:sp>
          <p:nvSpPr>
            <p:cNvPr id="16411" name="Oval 27"/>
            <p:cNvSpPr>
              <a:spLocks noChangeArrowheads="1"/>
            </p:cNvSpPr>
            <p:nvPr/>
          </p:nvSpPr>
          <p:spPr bwMode="auto">
            <a:xfrm>
              <a:off x="914400" y="4495800"/>
              <a:ext cx="304800" cy="228600"/>
            </a:xfrm>
            <a:prstGeom prst="ellipse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TW" sz="1400" b="1">
                  <a:solidFill>
                    <a:schemeClr val="tx1"/>
                  </a:solidFill>
                  <a:ea typeface="新細明體" charset="0"/>
                  <a:cs typeface="Arial" charset="0"/>
                </a:rPr>
                <a:t>7</a:t>
              </a:r>
              <a:endParaRPr lang="en-US" sz="1400" b="1">
                <a:solidFill>
                  <a:schemeClr val="tx1"/>
                </a:solidFill>
                <a:ea typeface="新細明體" charset="0"/>
                <a:cs typeface="Arial" charset="0"/>
              </a:endParaRPr>
            </a:p>
          </p:txBody>
        </p:sp>
        <p:sp>
          <p:nvSpPr>
            <p:cNvPr id="16412" name="Oval 28"/>
            <p:cNvSpPr>
              <a:spLocks noChangeArrowheads="1"/>
            </p:cNvSpPr>
            <p:nvPr/>
          </p:nvSpPr>
          <p:spPr bwMode="auto">
            <a:xfrm>
              <a:off x="2057400" y="2057400"/>
              <a:ext cx="304800" cy="228600"/>
            </a:xfrm>
            <a:prstGeom prst="ellipse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TW" sz="1400" b="1">
                  <a:solidFill>
                    <a:schemeClr val="tx1"/>
                  </a:solidFill>
                  <a:ea typeface="新細明體" charset="0"/>
                  <a:cs typeface="Arial" charset="0"/>
                </a:rPr>
                <a:t>2</a:t>
              </a:r>
              <a:endParaRPr lang="en-US" sz="1400" b="1">
                <a:solidFill>
                  <a:schemeClr val="tx1"/>
                </a:solidFill>
                <a:ea typeface="新細明體" charset="0"/>
                <a:cs typeface="Arial" charset="0"/>
              </a:endParaRPr>
            </a:p>
          </p:txBody>
        </p:sp>
        <p:sp>
          <p:nvSpPr>
            <p:cNvPr id="16413" name="Oval 29"/>
            <p:cNvSpPr>
              <a:spLocks noChangeArrowheads="1"/>
            </p:cNvSpPr>
            <p:nvPr/>
          </p:nvSpPr>
          <p:spPr bwMode="auto">
            <a:xfrm>
              <a:off x="2057400" y="3886200"/>
              <a:ext cx="304800" cy="228600"/>
            </a:xfrm>
            <a:prstGeom prst="ellipse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TW" sz="1400" b="1">
                  <a:solidFill>
                    <a:schemeClr val="tx1"/>
                  </a:solidFill>
                  <a:ea typeface="新細明體" charset="0"/>
                  <a:cs typeface="Arial" charset="0"/>
                </a:rPr>
                <a:t>4</a:t>
              </a:r>
              <a:endParaRPr lang="en-US" sz="1400" b="1">
                <a:solidFill>
                  <a:schemeClr val="tx1"/>
                </a:solidFill>
                <a:ea typeface="新細明體" charset="0"/>
                <a:cs typeface="Arial" charset="0"/>
              </a:endParaRPr>
            </a:p>
          </p:txBody>
        </p:sp>
        <p:sp>
          <p:nvSpPr>
            <p:cNvPr id="16414" name="Oval 30"/>
            <p:cNvSpPr>
              <a:spLocks noChangeArrowheads="1"/>
            </p:cNvSpPr>
            <p:nvPr/>
          </p:nvSpPr>
          <p:spPr bwMode="auto">
            <a:xfrm>
              <a:off x="2057400" y="2895600"/>
              <a:ext cx="304800" cy="228600"/>
            </a:xfrm>
            <a:prstGeom prst="ellipse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TW" sz="1400" b="1">
                  <a:solidFill>
                    <a:schemeClr val="tx1"/>
                  </a:solidFill>
                  <a:ea typeface="新細明體" charset="0"/>
                  <a:cs typeface="Arial" charset="0"/>
                </a:rPr>
                <a:t>3</a:t>
              </a:r>
              <a:endParaRPr lang="en-US" sz="1400" b="1">
                <a:solidFill>
                  <a:schemeClr val="tx1"/>
                </a:solidFill>
                <a:ea typeface="新細明體" charset="0"/>
                <a:cs typeface="Arial" charset="0"/>
              </a:endParaRPr>
            </a:p>
          </p:txBody>
        </p:sp>
        <p:sp>
          <p:nvSpPr>
            <p:cNvPr id="16415" name="Oval 31"/>
            <p:cNvSpPr>
              <a:spLocks noChangeArrowheads="1"/>
            </p:cNvSpPr>
            <p:nvPr/>
          </p:nvSpPr>
          <p:spPr bwMode="auto">
            <a:xfrm>
              <a:off x="3962400" y="3886200"/>
              <a:ext cx="304800" cy="228600"/>
            </a:xfrm>
            <a:prstGeom prst="ellipse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TW" sz="1400" b="1">
                  <a:solidFill>
                    <a:schemeClr val="tx1"/>
                  </a:solidFill>
                  <a:ea typeface="新細明體" charset="0"/>
                  <a:cs typeface="Arial" charset="0"/>
                </a:rPr>
                <a:t>10</a:t>
              </a:r>
              <a:endParaRPr lang="en-US" sz="1400" b="1">
                <a:solidFill>
                  <a:schemeClr val="tx1"/>
                </a:solidFill>
                <a:ea typeface="新細明體" charset="0"/>
                <a:cs typeface="Arial" charset="0"/>
              </a:endParaRPr>
            </a:p>
          </p:txBody>
        </p:sp>
        <p:sp>
          <p:nvSpPr>
            <p:cNvPr id="16416" name="Oval 32"/>
            <p:cNvSpPr>
              <a:spLocks noChangeArrowheads="1"/>
            </p:cNvSpPr>
            <p:nvPr/>
          </p:nvSpPr>
          <p:spPr bwMode="auto">
            <a:xfrm>
              <a:off x="3962400" y="2895600"/>
              <a:ext cx="304800" cy="228600"/>
            </a:xfrm>
            <a:prstGeom prst="ellipse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TW" sz="1400" b="1">
                  <a:solidFill>
                    <a:schemeClr val="tx1"/>
                  </a:solidFill>
                  <a:ea typeface="新細明體" charset="0"/>
                  <a:cs typeface="Arial" charset="0"/>
                </a:rPr>
                <a:t>9</a:t>
              </a:r>
              <a:endParaRPr lang="en-US" sz="1400" b="1">
                <a:solidFill>
                  <a:schemeClr val="tx1"/>
                </a:solidFill>
                <a:ea typeface="新細明體" charset="0"/>
                <a:cs typeface="Arial" charset="0"/>
              </a:endParaRPr>
            </a:p>
          </p:txBody>
        </p:sp>
        <p:sp>
          <p:nvSpPr>
            <p:cNvPr id="16417" name="Oval 33"/>
            <p:cNvSpPr>
              <a:spLocks noChangeArrowheads="1"/>
            </p:cNvSpPr>
            <p:nvPr/>
          </p:nvSpPr>
          <p:spPr bwMode="auto">
            <a:xfrm>
              <a:off x="3962400" y="1981200"/>
              <a:ext cx="304800" cy="228600"/>
            </a:xfrm>
            <a:prstGeom prst="ellipse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TW" sz="1400" b="1">
                  <a:solidFill>
                    <a:schemeClr val="tx1"/>
                  </a:solidFill>
                  <a:ea typeface="新細明體" charset="0"/>
                  <a:cs typeface="Arial" charset="0"/>
                </a:rPr>
                <a:t>8</a:t>
              </a:r>
              <a:endParaRPr lang="en-US" sz="1400" b="1">
                <a:solidFill>
                  <a:schemeClr val="tx1"/>
                </a:solidFill>
                <a:ea typeface="新細明體" charset="0"/>
                <a:cs typeface="Arial" charset="0"/>
              </a:endParaRPr>
            </a:p>
          </p:txBody>
        </p:sp>
      </p:grpSp>
      <p:sp>
        <p:nvSpPr>
          <p:cNvPr id="16418" name="Text Box 34"/>
          <p:cNvSpPr txBox="1">
            <a:spLocks noChangeArrowheads="1"/>
          </p:cNvSpPr>
          <p:nvPr/>
        </p:nvSpPr>
        <p:spPr bwMode="auto">
          <a:xfrm>
            <a:off x="4762499" y="2819400"/>
            <a:ext cx="4191000" cy="1569660"/>
          </a:xfrm>
          <a:prstGeom prst="rect">
            <a:avLst/>
          </a:prstGeom>
          <a:ln/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altLang="zh-TW" sz="2400" b="1" dirty="0" smtClean="0">
                <a:solidFill>
                  <a:srgbClr val="FFFFFF"/>
                </a:solidFill>
                <a:ea typeface="新細明體" charset="0"/>
                <a:cs typeface="Arial" charset="0"/>
              </a:rPr>
              <a:t>Path1</a:t>
            </a:r>
            <a:r>
              <a:rPr lang="en-US" altLang="zh-TW" sz="2400" b="1" dirty="0">
                <a:solidFill>
                  <a:srgbClr val="FFFFFF"/>
                </a:solidFill>
                <a:ea typeface="新細明體" charset="0"/>
                <a:cs typeface="Arial" charset="0"/>
              </a:rPr>
              <a:t>: </a:t>
            </a:r>
            <a:r>
              <a:rPr lang="en-US" altLang="zh-TW" sz="2400" b="1" dirty="0" smtClean="0">
                <a:solidFill>
                  <a:srgbClr val="FFFFFF"/>
                </a:solidFill>
                <a:ea typeface="新細明體" charset="0"/>
                <a:cs typeface="Arial" charset="0"/>
              </a:rPr>
              <a:t> S1-C1-S2-S5</a:t>
            </a:r>
            <a:endParaRPr lang="en-US" altLang="zh-TW" sz="2400" b="1" dirty="0">
              <a:solidFill>
                <a:srgbClr val="FFFFFF"/>
              </a:solidFill>
              <a:ea typeface="新細明體" charset="0"/>
              <a:cs typeface="Arial" charset="0"/>
            </a:endParaRPr>
          </a:p>
          <a:p>
            <a:pPr algn="l" eaLnBrk="1" hangingPunct="1"/>
            <a:r>
              <a:rPr lang="en-US" altLang="zh-TW" sz="2400" b="1" dirty="0">
                <a:solidFill>
                  <a:srgbClr val="FFFFFF"/>
                </a:solidFill>
                <a:ea typeface="新細明體" charset="0"/>
                <a:cs typeface="Arial" charset="0"/>
              </a:rPr>
              <a:t>Path2:  </a:t>
            </a:r>
            <a:r>
              <a:rPr lang="en-US" altLang="zh-TW" sz="2400" b="1" dirty="0" smtClean="0">
                <a:solidFill>
                  <a:srgbClr val="FFFFFF"/>
                </a:solidFill>
                <a:ea typeface="新細明體" charset="0"/>
                <a:cs typeface="Arial" charset="0"/>
              </a:rPr>
              <a:t>S1</a:t>
            </a:r>
            <a:r>
              <a:rPr lang="en-US" altLang="zh-TW" sz="2400" b="1" dirty="0">
                <a:solidFill>
                  <a:srgbClr val="FFFFFF"/>
                </a:solidFill>
                <a:ea typeface="新細明體" charset="0"/>
                <a:cs typeface="Arial" charset="0"/>
              </a:rPr>
              <a:t>-C1-C2-S3-S5</a:t>
            </a:r>
          </a:p>
          <a:p>
            <a:pPr algn="l" eaLnBrk="1" hangingPunct="1"/>
            <a:r>
              <a:rPr lang="en-US" altLang="zh-TW" sz="2400" b="1" dirty="0">
                <a:solidFill>
                  <a:srgbClr val="FFFFFF"/>
                </a:solidFill>
                <a:ea typeface="新細明體" charset="0"/>
                <a:cs typeface="Arial" charset="0"/>
              </a:rPr>
              <a:t>Path3:  </a:t>
            </a:r>
            <a:r>
              <a:rPr lang="en-US" altLang="zh-TW" sz="2400" b="1" dirty="0" smtClean="0">
                <a:solidFill>
                  <a:srgbClr val="FFFFFF"/>
                </a:solidFill>
                <a:ea typeface="新細明體" charset="0"/>
                <a:cs typeface="Arial" charset="0"/>
              </a:rPr>
              <a:t>S1</a:t>
            </a:r>
            <a:r>
              <a:rPr lang="en-US" altLang="zh-TW" sz="2400" b="1" dirty="0">
                <a:solidFill>
                  <a:srgbClr val="FFFFFF"/>
                </a:solidFill>
                <a:ea typeface="新細明體" charset="0"/>
                <a:cs typeface="Arial" charset="0"/>
              </a:rPr>
              <a:t>-C1-C2-C3-S4-S5</a:t>
            </a:r>
          </a:p>
          <a:p>
            <a:pPr algn="l" eaLnBrk="1" hangingPunct="1"/>
            <a:r>
              <a:rPr lang="en-US" altLang="zh-TW" sz="2400" b="1" dirty="0">
                <a:solidFill>
                  <a:srgbClr val="FFFFFF"/>
                </a:solidFill>
                <a:ea typeface="新細明體" charset="0"/>
                <a:cs typeface="Arial" charset="0"/>
              </a:rPr>
              <a:t>Path4:  </a:t>
            </a:r>
            <a:r>
              <a:rPr lang="en-US" altLang="zh-TW" sz="2400" b="1" dirty="0" smtClean="0">
                <a:solidFill>
                  <a:srgbClr val="FFFFFF"/>
                </a:solidFill>
                <a:ea typeface="新細明體" charset="0"/>
                <a:cs typeface="Arial" charset="0"/>
              </a:rPr>
              <a:t>S1</a:t>
            </a:r>
            <a:r>
              <a:rPr lang="en-US" altLang="zh-TW" sz="2400" b="1" dirty="0">
                <a:solidFill>
                  <a:srgbClr val="FFFFFF"/>
                </a:solidFill>
                <a:ea typeface="新細明體" charset="0"/>
                <a:cs typeface="Arial" charset="0"/>
              </a:rPr>
              <a:t>-C1-C2-C3-S5</a:t>
            </a:r>
            <a:endParaRPr lang="en-US" sz="2400" b="1" u="sng" dirty="0">
              <a:solidFill>
                <a:srgbClr val="FFFFFF"/>
              </a:solidFill>
              <a:ea typeface="新細明體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Switch/Case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90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Loop Example</a:t>
            </a:r>
            <a:endParaRPr lang="en-US" dirty="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09600" y="427038"/>
            <a:ext cx="82296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 sz="2400" b="1"/>
          </a:p>
        </p:txBody>
      </p:sp>
      <p:grpSp>
        <p:nvGrpSpPr>
          <p:cNvPr id="2" name="Group 1"/>
          <p:cNvGrpSpPr/>
          <p:nvPr/>
        </p:nvGrpSpPr>
        <p:grpSpPr>
          <a:xfrm>
            <a:off x="685800" y="2209800"/>
            <a:ext cx="3657600" cy="3505200"/>
            <a:chOff x="304800" y="1447800"/>
            <a:chExt cx="2819400" cy="3124200"/>
          </a:xfrm>
        </p:grpSpPr>
        <p:sp>
          <p:nvSpPr>
            <p:cNvPr id="17411" name="Rectangle 3"/>
            <p:cNvSpPr>
              <a:spLocks noChangeArrowheads="1"/>
            </p:cNvSpPr>
            <p:nvPr/>
          </p:nvSpPr>
          <p:spPr bwMode="auto">
            <a:xfrm>
              <a:off x="838200" y="1447800"/>
              <a:ext cx="9144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TW" sz="1600" b="1">
                  <a:solidFill>
                    <a:schemeClr val="tx1"/>
                  </a:solidFill>
                  <a:ea typeface="新細明體" charset="0"/>
                  <a:cs typeface="Arial" charset="0"/>
                </a:rPr>
                <a:t>S1</a:t>
              </a:r>
              <a:endParaRPr lang="en-US" sz="1600" b="1">
                <a:solidFill>
                  <a:schemeClr val="tx1"/>
                </a:solidFill>
                <a:ea typeface="新細明體" charset="0"/>
                <a:cs typeface="Arial" charset="0"/>
              </a:endParaRPr>
            </a:p>
          </p:txBody>
        </p:sp>
        <p:sp>
          <p:nvSpPr>
            <p:cNvPr id="17413" name="Rectangle 5"/>
            <p:cNvSpPr>
              <a:spLocks noChangeArrowheads="1"/>
            </p:cNvSpPr>
            <p:nvPr/>
          </p:nvSpPr>
          <p:spPr bwMode="auto">
            <a:xfrm>
              <a:off x="838200" y="3505200"/>
              <a:ext cx="9144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TW" sz="1600" b="1">
                  <a:solidFill>
                    <a:schemeClr val="tx1"/>
                  </a:solidFill>
                  <a:ea typeface="新細明體" charset="0"/>
                  <a:cs typeface="Arial" charset="0"/>
                </a:rPr>
                <a:t>S2</a:t>
              </a:r>
              <a:endParaRPr lang="en-US" sz="1600" b="1">
                <a:solidFill>
                  <a:schemeClr val="tx1"/>
                </a:solidFill>
                <a:ea typeface="新細明體" charset="0"/>
                <a:cs typeface="Arial" charset="0"/>
              </a:endParaRPr>
            </a:p>
          </p:txBody>
        </p:sp>
        <p:sp>
          <p:nvSpPr>
            <p:cNvPr id="17414" name="Rectangle 6"/>
            <p:cNvSpPr>
              <a:spLocks noChangeArrowheads="1"/>
            </p:cNvSpPr>
            <p:nvPr/>
          </p:nvSpPr>
          <p:spPr bwMode="auto">
            <a:xfrm>
              <a:off x="2209800" y="2590800"/>
              <a:ext cx="9144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TW" sz="1600" b="1">
                  <a:solidFill>
                    <a:schemeClr val="tx1"/>
                  </a:solidFill>
                  <a:ea typeface="新細明體" charset="0"/>
                  <a:cs typeface="Arial" charset="0"/>
                </a:rPr>
                <a:t>S3</a:t>
              </a:r>
              <a:endParaRPr lang="en-US" sz="1600" b="1">
                <a:solidFill>
                  <a:schemeClr val="tx1"/>
                </a:solidFill>
                <a:ea typeface="新細明體" charset="0"/>
                <a:cs typeface="Arial" charset="0"/>
              </a:endParaRPr>
            </a:p>
          </p:txBody>
        </p:sp>
        <p:sp>
          <p:nvSpPr>
            <p:cNvPr id="17415" name="AutoShape 7"/>
            <p:cNvSpPr>
              <a:spLocks noChangeArrowheads="1"/>
            </p:cNvSpPr>
            <p:nvPr/>
          </p:nvSpPr>
          <p:spPr bwMode="auto">
            <a:xfrm>
              <a:off x="914400" y="2514600"/>
              <a:ext cx="838200" cy="457200"/>
            </a:xfrm>
            <a:prstGeom prst="diamond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TW" sz="1600" b="1">
                  <a:solidFill>
                    <a:schemeClr val="tx1"/>
                  </a:solidFill>
                  <a:ea typeface="新細明體" charset="0"/>
                  <a:cs typeface="Arial" charset="0"/>
                </a:rPr>
                <a:t>C1</a:t>
              </a:r>
              <a:endParaRPr lang="en-US" sz="1600" b="1">
                <a:solidFill>
                  <a:schemeClr val="tx1"/>
                </a:solidFill>
                <a:ea typeface="新細明體" charset="0"/>
                <a:cs typeface="Arial" charset="0"/>
              </a:endParaRPr>
            </a:p>
          </p:txBody>
        </p:sp>
        <p:sp>
          <p:nvSpPr>
            <p:cNvPr id="17416" name="Line 8"/>
            <p:cNvSpPr>
              <a:spLocks noChangeShapeType="1"/>
            </p:cNvSpPr>
            <p:nvPr/>
          </p:nvSpPr>
          <p:spPr bwMode="auto">
            <a:xfrm>
              <a:off x="1295400" y="1752600"/>
              <a:ext cx="0" cy="762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7" name="Line 9"/>
            <p:cNvSpPr>
              <a:spLocks noChangeShapeType="1"/>
            </p:cNvSpPr>
            <p:nvPr/>
          </p:nvSpPr>
          <p:spPr bwMode="auto">
            <a:xfrm>
              <a:off x="1295400" y="3810000"/>
              <a:ext cx="0" cy="762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8" name="Line 10"/>
            <p:cNvSpPr>
              <a:spLocks noChangeShapeType="1"/>
            </p:cNvSpPr>
            <p:nvPr/>
          </p:nvSpPr>
          <p:spPr bwMode="auto">
            <a:xfrm>
              <a:off x="1295400" y="2971800"/>
              <a:ext cx="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9" name="Line 11"/>
            <p:cNvSpPr>
              <a:spLocks noChangeShapeType="1"/>
            </p:cNvSpPr>
            <p:nvPr/>
          </p:nvSpPr>
          <p:spPr bwMode="auto">
            <a:xfrm flipH="1">
              <a:off x="304800" y="4572000"/>
              <a:ext cx="990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0" name="Line 12"/>
            <p:cNvSpPr>
              <a:spLocks noChangeShapeType="1"/>
            </p:cNvSpPr>
            <p:nvPr/>
          </p:nvSpPr>
          <p:spPr bwMode="auto">
            <a:xfrm flipH="1" flipV="1">
              <a:off x="304800" y="2286000"/>
              <a:ext cx="0" cy="2286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1" name="Line 13"/>
            <p:cNvSpPr>
              <a:spLocks noChangeShapeType="1"/>
            </p:cNvSpPr>
            <p:nvPr/>
          </p:nvSpPr>
          <p:spPr bwMode="auto">
            <a:xfrm>
              <a:off x="304800" y="2286000"/>
              <a:ext cx="990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2" name="Line 14"/>
            <p:cNvSpPr>
              <a:spLocks noChangeShapeType="1"/>
            </p:cNvSpPr>
            <p:nvPr/>
          </p:nvSpPr>
          <p:spPr bwMode="auto">
            <a:xfrm>
              <a:off x="1752600" y="2743200"/>
              <a:ext cx="457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3" name="Oval 15"/>
            <p:cNvSpPr>
              <a:spLocks noChangeArrowheads="1"/>
            </p:cNvSpPr>
            <p:nvPr/>
          </p:nvSpPr>
          <p:spPr bwMode="auto">
            <a:xfrm>
              <a:off x="304800" y="4114800"/>
              <a:ext cx="304800" cy="228600"/>
            </a:xfrm>
            <a:prstGeom prst="ellipse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TW" sz="1400" b="1">
                  <a:solidFill>
                    <a:schemeClr val="tx1"/>
                  </a:solidFill>
                  <a:ea typeface="新細明體" charset="0"/>
                  <a:cs typeface="Arial" charset="0"/>
                </a:rPr>
                <a:t>3</a:t>
              </a:r>
              <a:endParaRPr lang="en-US" sz="1400" b="1">
                <a:solidFill>
                  <a:schemeClr val="tx1"/>
                </a:solidFill>
                <a:ea typeface="新細明體" charset="0"/>
                <a:cs typeface="Arial" charset="0"/>
              </a:endParaRPr>
            </a:p>
          </p:txBody>
        </p:sp>
        <p:sp>
          <p:nvSpPr>
            <p:cNvPr id="17424" name="Oval 16"/>
            <p:cNvSpPr>
              <a:spLocks noChangeArrowheads="1"/>
            </p:cNvSpPr>
            <p:nvPr/>
          </p:nvSpPr>
          <p:spPr bwMode="auto">
            <a:xfrm>
              <a:off x="1295400" y="3124200"/>
              <a:ext cx="304800" cy="228600"/>
            </a:xfrm>
            <a:prstGeom prst="ellipse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TW" sz="1400" b="1">
                  <a:solidFill>
                    <a:schemeClr val="tx1"/>
                  </a:solidFill>
                  <a:ea typeface="新細明體" charset="0"/>
                  <a:cs typeface="Arial" charset="0"/>
                </a:rPr>
                <a:t>2</a:t>
              </a:r>
              <a:endParaRPr lang="en-US" sz="1400" b="1">
                <a:solidFill>
                  <a:schemeClr val="tx1"/>
                </a:solidFill>
                <a:ea typeface="新細明體" charset="0"/>
                <a:cs typeface="Arial" charset="0"/>
              </a:endParaRPr>
            </a:p>
          </p:txBody>
        </p:sp>
        <p:sp>
          <p:nvSpPr>
            <p:cNvPr id="17425" name="Oval 17"/>
            <p:cNvSpPr>
              <a:spLocks noChangeArrowheads="1"/>
            </p:cNvSpPr>
            <p:nvPr/>
          </p:nvSpPr>
          <p:spPr bwMode="auto">
            <a:xfrm>
              <a:off x="1295400" y="1828800"/>
              <a:ext cx="304800" cy="228600"/>
            </a:xfrm>
            <a:prstGeom prst="ellipse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TW" sz="1400" b="1">
                  <a:solidFill>
                    <a:schemeClr val="tx1"/>
                  </a:solidFill>
                  <a:ea typeface="新細明體" charset="0"/>
                  <a:cs typeface="Arial" charset="0"/>
                </a:rPr>
                <a:t>1</a:t>
              </a:r>
              <a:endParaRPr lang="en-US" sz="1400" b="1">
                <a:solidFill>
                  <a:schemeClr val="tx1"/>
                </a:solidFill>
                <a:ea typeface="新細明體" charset="0"/>
                <a:cs typeface="Arial" charset="0"/>
              </a:endParaRPr>
            </a:p>
          </p:txBody>
        </p:sp>
        <p:sp>
          <p:nvSpPr>
            <p:cNvPr id="17426" name="Oval 18"/>
            <p:cNvSpPr>
              <a:spLocks noChangeArrowheads="1"/>
            </p:cNvSpPr>
            <p:nvPr/>
          </p:nvSpPr>
          <p:spPr bwMode="auto">
            <a:xfrm>
              <a:off x="1752600" y="2514600"/>
              <a:ext cx="304800" cy="228600"/>
            </a:xfrm>
            <a:prstGeom prst="ellipse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TW" sz="1400" b="1">
                  <a:solidFill>
                    <a:schemeClr val="tx1"/>
                  </a:solidFill>
                  <a:ea typeface="新細明體" charset="0"/>
                  <a:cs typeface="Arial" charset="0"/>
                </a:rPr>
                <a:t>4</a:t>
              </a:r>
              <a:endParaRPr lang="en-US" sz="1400" b="1">
                <a:solidFill>
                  <a:schemeClr val="tx1"/>
                </a:solidFill>
                <a:ea typeface="新細明體" charset="0"/>
                <a:cs typeface="Arial" charset="0"/>
              </a:endParaRPr>
            </a:p>
          </p:txBody>
        </p:sp>
      </p:grp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5105400" y="3276600"/>
            <a:ext cx="3605224" cy="830997"/>
          </a:xfrm>
          <a:prstGeom prst="rect">
            <a:avLst/>
          </a:prstGeom>
          <a:ln/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altLang="zh-TW" sz="2400" b="1" dirty="0" smtClean="0">
                <a:solidFill>
                  <a:srgbClr val="FFFFFF"/>
                </a:solidFill>
                <a:ea typeface="新細明體" charset="0"/>
                <a:cs typeface="Arial" charset="0"/>
              </a:rPr>
              <a:t>path1 </a:t>
            </a:r>
            <a:r>
              <a:rPr lang="en-US" altLang="zh-TW" sz="2400" b="1" dirty="0">
                <a:solidFill>
                  <a:srgbClr val="FFFFFF"/>
                </a:solidFill>
                <a:ea typeface="新細明體" charset="0"/>
                <a:cs typeface="Arial" charset="0"/>
              </a:rPr>
              <a:t>: S1-C1</a:t>
            </a:r>
            <a:r>
              <a:rPr lang="en-US" altLang="zh-TW" sz="2400" b="1" dirty="0" smtClean="0">
                <a:solidFill>
                  <a:srgbClr val="FFFFFF"/>
                </a:solidFill>
                <a:ea typeface="新細明體" charset="0"/>
                <a:cs typeface="Arial" charset="0"/>
              </a:rPr>
              <a:t>- S3 </a:t>
            </a:r>
          </a:p>
          <a:p>
            <a:pPr algn="l" eaLnBrk="1" hangingPunct="1"/>
            <a:r>
              <a:rPr lang="en-US" altLang="zh-TW" sz="2400" b="1" dirty="0" smtClean="0">
                <a:solidFill>
                  <a:srgbClr val="FFFFFF"/>
                </a:solidFill>
                <a:ea typeface="新細明體" charset="0"/>
                <a:cs typeface="Arial" charset="0"/>
              </a:rPr>
              <a:t>path2 </a:t>
            </a:r>
            <a:r>
              <a:rPr lang="en-US" altLang="zh-TW" sz="2400" b="1" dirty="0">
                <a:solidFill>
                  <a:srgbClr val="FFFFFF"/>
                </a:solidFill>
                <a:ea typeface="新細明體" charset="0"/>
                <a:cs typeface="Arial" charset="0"/>
              </a:rPr>
              <a:t>: S1-C1-S2-C1-</a:t>
            </a:r>
            <a:r>
              <a:rPr lang="en-US" altLang="zh-TW" sz="2400" b="1" dirty="0" smtClean="0">
                <a:solidFill>
                  <a:srgbClr val="FFFFFF"/>
                </a:solidFill>
                <a:ea typeface="新細明體" charset="0"/>
                <a:cs typeface="Arial" charset="0"/>
              </a:rPr>
              <a:t>S3</a:t>
            </a:r>
            <a:endParaRPr lang="en-US" sz="2400" b="1" dirty="0">
              <a:solidFill>
                <a:srgbClr val="FFFFFF"/>
              </a:solidFill>
              <a:ea typeface="新細明體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94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search flow graph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381000"/>
            <a:ext cx="5280164" cy="5715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507307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 anchor="b"/>
          <a:lstStyle/>
          <a:p>
            <a:r>
              <a:rPr lang="en-US" smtClean="0"/>
              <a:t>Independent paths</a:t>
            </a:r>
            <a:endParaRPr 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US" smtClean="0"/>
              <a:t>1, 2, 3, 4, 5, 6, 7, 8, 9, 10, 14</a:t>
            </a:r>
          </a:p>
          <a:p>
            <a:r>
              <a:rPr lang="en-US" smtClean="0"/>
              <a:t>1, 2, 3, 4, 5, 14</a:t>
            </a:r>
          </a:p>
          <a:p>
            <a:r>
              <a:rPr lang="en-US" smtClean="0"/>
              <a:t>1, 2, 3, 4, 5, 6, 7, 11, 12, 5, …</a:t>
            </a:r>
          </a:p>
          <a:p>
            <a:r>
              <a:rPr lang="en-US" smtClean="0"/>
              <a:t>1, 2, 3, 4, 6, 7, 2, 11, 13, 5, …</a:t>
            </a:r>
          </a:p>
          <a:p>
            <a:r>
              <a:rPr lang="en-US" smtClean="0"/>
              <a:t>Test cases should be derived so that all of these paths are executed</a:t>
            </a:r>
          </a:p>
          <a:p>
            <a:r>
              <a:rPr lang="en-US" smtClean="0"/>
              <a:t>A dynamic program analyzer may be used to check that paths have been executed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963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unit testing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Choose inputs that force the system to generate all error messages </a:t>
            </a:r>
          </a:p>
          <a:p>
            <a:r>
              <a:rPr lang="en-US" dirty="0" smtClean="0"/>
              <a:t>Design inputs that cause input buffers to overflow </a:t>
            </a:r>
          </a:p>
          <a:p>
            <a:r>
              <a:rPr lang="en-US" dirty="0" smtClean="0"/>
              <a:t>Repeat the same input or series of inputs numerous times </a:t>
            </a:r>
          </a:p>
          <a:p>
            <a:r>
              <a:rPr lang="en-US" dirty="0" smtClean="0"/>
              <a:t>Force invalid outputs to be generated </a:t>
            </a:r>
          </a:p>
          <a:p>
            <a:r>
              <a:rPr lang="en-US" dirty="0" smtClean="0"/>
              <a:t>Force computation results to be too large or too small.</a:t>
            </a:r>
          </a:p>
          <a:p>
            <a:r>
              <a:rPr lang="en-US" dirty="0" smtClean="0"/>
              <a:t>Test boundaries</a:t>
            </a:r>
          </a:p>
          <a:p>
            <a:r>
              <a:rPr lang="en-US" dirty="0" smtClean="0"/>
              <a:t>Test minimum and maximum values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18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309011" y="2967335"/>
            <a:ext cx="452598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Quiz Questions</a:t>
            </a:r>
          </a:p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6-8</a:t>
            </a:r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40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Component Testing</a:t>
            </a:r>
            <a:endParaRPr lang="en-US" sz="5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6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Component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components are made up of several interacting objects. </a:t>
            </a:r>
          </a:p>
          <a:p>
            <a:r>
              <a:rPr lang="en-US" dirty="0" smtClean="0"/>
              <a:t>Testing should focus on showing that the component interface behaves according to its specification. </a:t>
            </a:r>
          </a:p>
        </p:txBody>
      </p:sp>
    </p:spTree>
    <p:extLst>
      <p:ext uri="{BB962C8B-B14F-4D97-AF65-F5344CB8AC3E}">
        <p14:creationId xmlns:p14="http://schemas.microsoft.com/office/powerpoint/2010/main" val="279237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Interface testing</a:t>
            </a:r>
            <a:endParaRPr lang="en-US"/>
          </a:p>
        </p:txBody>
      </p:sp>
      <p:sp>
        <p:nvSpPr>
          <p:cNvPr id="4505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 is to detect faults due to interface errors or invalid assumptions about interfaces.</a:t>
            </a:r>
          </a:p>
          <a:p>
            <a:r>
              <a:rPr lang="en-US" dirty="0" smtClean="0"/>
              <a:t>Interface types</a:t>
            </a:r>
          </a:p>
          <a:p>
            <a:pPr lvl="1"/>
            <a:r>
              <a:rPr lang="en-US" dirty="0" smtClean="0"/>
              <a:t>Parameter interface</a:t>
            </a:r>
          </a:p>
          <a:p>
            <a:pPr lvl="1"/>
            <a:r>
              <a:rPr lang="en-US" dirty="0" smtClean="0"/>
              <a:t>Shared memory interface</a:t>
            </a:r>
          </a:p>
          <a:p>
            <a:pPr lvl="1"/>
            <a:r>
              <a:rPr lang="en-US" dirty="0" smtClean="0"/>
              <a:t>Procedural interface</a:t>
            </a:r>
          </a:p>
          <a:p>
            <a:pPr lvl="1"/>
            <a:r>
              <a:rPr lang="en-US" dirty="0" smtClean="0"/>
              <a:t>Message passing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6916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 and Validation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Verification</a:t>
            </a:r>
          </a:p>
          <a:p>
            <a:pPr lvl="1"/>
            <a:r>
              <a:rPr lang="en-US" dirty="0" smtClean="0"/>
              <a:t>Checking that the software conforms to its requirements </a:t>
            </a:r>
          </a:p>
          <a:p>
            <a:pPr lvl="1"/>
            <a:r>
              <a:rPr lang="en-US" dirty="0" smtClean="0"/>
              <a:t>"Are we building the product right?"</a:t>
            </a:r>
          </a:p>
          <a:p>
            <a:r>
              <a:rPr lang="en-US" dirty="0" smtClean="0"/>
              <a:t>Validation</a:t>
            </a:r>
          </a:p>
          <a:p>
            <a:pPr lvl="1"/>
            <a:r>
              <a:rPr lang="en-US" dirty="0" smtClean="0"/>
              <a:t>checking software meets user requirements (fit to use)</a:t>
            </a:r>
          </a:p>
          <a:p>
            <a:pPr lvl="1"/>
            <a:r>
              <a:rPr lang="en-US" dirty="0" smtClean="0"/>
              <a:t>"Are we building the right product?"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78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840" tIns="44623" rIns="90840" bIns="44623"/>
          <a:lstStyle/>
          <a:p>
            <a:r>
              <a:rPr lang="en-US" smtClean="0"/>
              <a:t>Interface errors</a:t>
            </a: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840" tIns="44623" rIns="90840" bIns="44623"/>
          <a:lstStyle/>
          <a:p>
            <a:r>
              <a:rPr lang="en-US" sz="2400" dirty="0" smtClean="0"/>
              <a:t>Interface misuse</a:t>
            </a:r>
          </a:p>
          <a:p>
            <a:pPr lvl="1"/>
            <a:r>
              <a:rPr lang="en-US" sz="2000" dirty="0" smtClean="0"/>
              <a:t>A calling component calls another component and makes an error in its use of its interface </a:t>
            </a:r>
          </a:p>
          <a:p>
            <a:r>
              <a:rPr lang="en-US" sz="2600" dirty="0" smtClean="0"/>
              <a:t>Interface misunderstanding</a:t>
            </a:r>
          </a:p>
          <a:p>
            <a:pPr lvl="1"/>
            <a:r>
              <a:rPr lang="en-US" sz="2000" dirty="0" smtClean="0"/>
              <a:t>A calling component embeds assumptions about the behavior of the called component which are incorrect.</a:t>
            </a:r>
          </a:p>
          <a:p>
            <a:r>
              <a:rPr lang="en-US" sz="2400" dirty="0" smtClean="0"/>
              <a:t>Timing errors</a:t>
            </a:r>
          </a:p>
          <a:p>
            <a:pPr lvl="1"/>
            <a:r>
              <a:rPr lang="en-US" sz="2000" dirty="0" smtClean="0"/>
              <a:t>The called and the calling component operate at different speeds and out-of-date information is accessed.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533924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840" tIns="44623" rIns="90840" bIns="44623"/>
          <a:lstStyle/>
          <a:p>
            <a:r>
              <a:rPr lang="en-US" smtClean="0"/>
              <a:t>Interface testing guidelines</a:t>
            </a:r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840" tIns="44623" rIns="90840" bIns="44623"/>
          <a:lstStyle/>
          <a:p>
            <a:r>
              <a:rPr lang="en-US" sz="2400" dirty="0" smtClean="0"/>
              <a:t>Design tests so that parameters to a called procedure are at the extreme ends of their ranges.</a:t>
            </a:r>
          </a:p>
          <a:p>
            <a:r>
              <a:rPr lang="en-US" sz="2400" dirty="0" smtClean="0"/>
              <a:t>Always test pointer parameters with null pointers.</a:t>
            </a:r>
          </a:p>
          <a:p>
            <a:r>
              <a:rPr lang="en-US" sz="2400" dirty="0" smtClean="0"/>
              <a:t>Design tests which cause the component to fail.</a:t>
            </a:r>
          </a:p>
          <a:p>
            <a:r>
              <a:rPr lang="en-US" sz="2400" dirty="0" smtClean="0"/>
              <a:t>Use stress testing in message passing systems.</a:t>
            </a:r>
          </a:p>
          <a:p>
            <a:r>
              <a:rPr lang="en-US" sz="2400" dirty="0" smtClean="0"/>
              <a:t>In shared memory systems, vary the order in which components are activated.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98568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309011" y="2967335"/>
            <a:ext cx="452598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Quiz Questions</a:t>
            </a:r>
          </a:p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9-10</a:t>
            </a:r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39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System Testing</a:t>
            </a:r>
            <a:endParaRPr lang="en-US" sz="5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5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reate a version of the system and then test the integrated system</a:t>
            </a:r>
          </a:p>
          <a:p>
            <a:r>
              <a:rPr lang="en-US" dirty="0" smtClean="0"/>
              <a:t>Tests the interactions between components</a:t>
            </a:r>
          </a:p>
          <a:p>
            <a:r>
              <a:rPr lang="en-US" dirty="0"/>
              <a:t>C</a:t>
            </a:r>
            <a:r>
              <a:rPr lang="en-US" dirty="0" smtClean="0"/>
              <a:t>hecks that components are compatible</a:t>
            </a:r>
            <a:r>
              <a:rPr lang="en-US" dirty="0"/>
              <a:t> </a:t>
            </a:r>
            <a:r>
              <a:rPr lang="en-US" dirty="0" smtClean="0"/>
              <a:t>and interact correctly</a:t>
            </a:r>
          </a:p>
          <a:p>
            <a:r>
              <a:rPr lang="en-US" dirty="0"/>
              <a:t>T</a:t>
            </a:r>
            <a:r>
              <a:rPr lang="en-US" dirty="0" smtClean="0"/>
              <a:t>ests the emergent behavior of a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86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Integration testing</a:t>
            </a:r>
            <a:endParaRPr 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entire system is viewed as a collection of subsystems determined during architectural design </a:t>
            </a:r>
          </a:p>
          <a:p>
            <a:r>
              <a:rPr lang="en-US" dirty="0" smtClean="0"/>
              <a:t>Goal: Test all interfaces between subsystems and the interaction of subsystems</a:t>
            </a:r>
          </a:p>
          <a:p>
            <a:r>
              <a:rPr lang="en-US" dirty="0" smtClean="0"/>
              <a:t>The Integration testing strategy determines the order in which the subsystems are selected for testing and integration.</a:t>
            </a:r>
          </a:p>
        </p:txBody>
      </p:sp>
    </p:spTree>
    <p:extLst>
      <p:ext uri="{BB962C8B-B14F-4D97-AF65-F5344CB8AC3E}">
        <p14:creationId xmlns:p14="http://schemas.microsoft.com/office/powerpoint/2010/main" val="17335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Why do we do integration testing?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tests only test the unit in isolation</a:t>
            </a:r>
          </a:p>
          <a:p>
            <a:r>
              <a:rPr lang="en-US" dirty="0" smtClean="0"/>
              <a:t>Many failures result from faults in the interaction of subsystems</a:t>
            </a:r>
          </a:p>
          <a:p>
            <a:r>
              <a:rPr lang="en-US" dirty="0" smtClean="0"/>
              <a:t>Often many off-the-shelf components are used that cannot be unit tested</a:t>
            </a:r>
          </a:p>
          <a:p>
            <a:r>
              <a:rPr lang="en-US" dirty="0" smtClean="0"/>
              <a:t>Without integration testing the system test will be very time consuming</a:t>
            </a:r>
          </a:p>
          <a:p>
            <a:r>
              <a:rPr lang="en-US" dirty="0" smtClean="0"/>
              <a:t>Failures that are not discovered in integration testing will be discovered after the system is deployed and can be very expensive to fix</a:t>
            </a:r>
          </a:p>
        </p:txBody>
      </p:sp>
    </p:spTree>
    <p:extLst>
      <p:ext uri="{BB962C8B-B14F-4D97-AF65-F5344CB8AC3E}">
        <p14:creationId xmlns:p14="http://schemas.microsoft.com/office/powerpoint/2010/main" val="203702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7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 Strategies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Big bang</a:t>
            </a:r>
          </a:p>
          <a:p>
            <a:r>
              <a:rPr lang="en-US" dirty="0" smtClean="0"/>
              <a:t>Bottom up</a:t>
            </a:r>
          </a:p>
          <a:p>
            <a:r>
              <a:rPr lang="en-US" dirty="0" smtClean="0"/>
              <a:t>Top down</a:t>
            </a:r>
          </a:p>
          <a:p>
            <a:r>
              <a:rPr lang="en-US" dirty="0" smtClean="0"/>
              <a:t>Sandwich</a:t>
            </a:r>
          </a:p>
          <a:p>
            <a:r>
              <a:rPr lang="en-US" dirty="0" smtClean="0"/>
              <a:t>Continuous</a:t>
            </a:r>
          </a:p>
        </p:txBody>
      </p:sp>
    </p:spTree>
    <p:extLst>
      <p:ext uri="{BB962C8B-B14F-4D97-AF65-F5344CB8AC3E}">
        <p14:creationId xmlns:p14="http://schemas.microsoft.com/office/powerpoint/2010/main" val="362039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Stubs and drivers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mtClean="0"/>
          </a:p>
          <a:p>
            <a:r>
              <a:rPr lang="en-US" smtClean="0"/>
              <a:t>Driver:</a:t>
            </a:r>
          </a:p>
          <a:p>
            <a:pPr lvl="1"/>
            <a:r>
              <a:rPr lang="en-US" smtClean="0">
                <a:ea typeface="ＭＳ Ｐゴシック" charset="-128"/>
              </a:rPr>
              <a:t>A component, that calls the </a:t>
            </a:r>
            <a:r>
              <a:rPr lang="en-US" smtClean="0">
                <a:latin typeface="Courier New" charset="0"/>
                <a:ea typeface="ＭＳ Ｐゴシック" charset="-128"/>
              </a:rPr>
              <a:t>TestedUnit</a:t>
            </a:r>
            <a:endParaRPr lang="en-US" smtClean="0">
              <a:ea typeface="ＭＳ Ｐゴシック" charset="-128"/>
            </a:endParaRPr>
          </a:p>
          <a:p>
            <a:pPr lvl="1"/>
            <a:r>
              <a:rPr lang="en-US" smtClean="0">
                <a:ea typeface="ＭＳ Ｐゴシック" charset="-128"/>
              </a:rPr>
              <a:t>Controls the test cases</a:t>
            </a:r>
          </a:p>
          <a:p>
            <a:pPr>
              <a:buFont typeface="Times" charset="0"/>
              <a:buNone/>
            </a:pPr>
            <a:endParaRPr lang="en-US" smtClean="0"/>
          </a:p>
          <a:p>
            <a:r>
              <a:rPr lang="en-US" smtClean="0"/>
              <a:t>Stub:</a:t>
            </a:r>
          </a:p>
          <a:p>
            <a:pPr lvl="1"/>
            <a:r>
              <a:rPr lang="en-US" smtClean="0">
                <a:ea typeface="ＭＳ Ｐゴシック" charset="-128"/>
              </a:rPr>
              <a:t>A component, the </a:t>
            </a:r>
            <a:r>
              <a:rPr lang="en-US" smtClean="0">
                <a:latin typeface="Courier New" charset="0"/>
                <a:ea typeface="ＭＳ Ｐゴシック" charset="-128"/>
              </a:rPr>
              <a:t>TestedUnit</a:t>
            </a:r>
            <a:r>
              <a:rPr lang="en-US" smtClean="0">
                <a:ea typeface="ＭＳ Ｐゴシック" charset="-128"/>
              </a:rPr>
              <a:t> </a:t>
            </a:r>
            <a:br>
              <a:rPr lang="en-US" smtClean="0">
                <a:ea typeface="ＭＳ Ｐゴシック" charset="-128"/>
              </a:rPr>
            </a:br>
            <a:r>
              <a:rPr lang="en-US" smtClean="0">
                <a:ea typeface="ＭＳ Ｐゴシック" charset="-128"/>
              </a:rPr>
              <a:t>depends on</a:t>
            </a:r>
          </a:p>
          <a:p>
            <a:pPr lvl="1"/>
            <a:r>
              <a:rPr lang="en-US" smtClean="0">
                <a:ea typeface="ＭＳ Ｐゴシック" charset="-128"/>
              </a:rPr>
              <a:t>Partial implementation</a:t>
            </a:r>
          </a:p>
          <a:p>
            <a:pPr lvl="1"/>
            <a:r>
              <a:rPr lang="en-US" smtClean="0">
                <a:ea typeface="ＭＳ Ｐゴシック" charset="-128"/>
              </a:rPr>
              <a:t>Returns fake values.</a:t>
            </a:r>
            <a:endParaRPr lang="en-US" dirty="0" smtClean="0">
              <a:ea typeface="ＭＳ Ｐゴシック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400800" y="2057400"/>
            <a:ext cx="1174750" cy="3568700"/>
            <a:chOff x="6400800" y="2057400"/>
            <a:chExt cx="1174750" cy="3568700"/>
          </a:xfrm>
        </p:grpSpPr>
        <p:sp>
          <p:nvSpPr>
            <p:cNvPr id="24580" name="Rectangle 4"/>
            <p:cNvSpPr>
              <a:spLocks noChangeArrowheads="1"/>
            </p:cNvSpPr>
            <p:nvPr/>
          </p:nvSpPr>
          <p:spPr bwMode="auto">
            <a:xfrm>
              <a:off x="6402388" y="2287587"/>
              <a:ext cx="1173162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/>
                <a:t>Driver</a:t>
              </a:r>
            </a:p>
          </p:txBody>
        </p:sp>
        <p:sp>
          <p:nvSpPr>
            <p:cNvPr id="24581" name="AutoShape 5"/>
            <p:cNvSpPr>
              <a:spLocks noChangeArrowheads="1"/>
            </p:cNvSpPr>
            <p:nvPr/>
          </p:nvSpPr>
          <p:spPr bwMode="auto">
            <a:xfrm flipV="1">
              <a:off x="6400800" y="2057400"/>
              <a:ext cx="687388" cy="230187"/>
            </a:xfrm>
            <a:custGeom>
              <a:avLst/>
              <a:gdLst>
                <a:gd name="T0" fmla="*/ 609125471 w 21600"/>
                <a:gd name="T1" fmla="*/ 13070934 h 21600"/>
                <a:gd name="T2" fmla="*/ 348071389 w 21600"/>
                <a:gd name="T3" fmla="*/ 26141762 h 21600"/>
                <a:gd name="T4" fmla="*/ 87018356 w 21600"/>
                <a:gd name="T5" fmla="*/ 13070934 h 21600"/>
                <a:gd name="T6" fmla="*/ 348071389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endParaRPr lang="de-DE"/>
            </a:p>
          </p:txBody>
        </p:sp>
        <p:sp>
          <p:nvSpPr>
            <p:cNvPr id="24582" name="Rectangle 6"/>
            <p:cNvSpPr>
              <a:spLocks noChangeArrowheads="1"/>
            </p:cNvSpPr>
            <p:nvPr/>
          </p:nvSpPr>
          <p:spPr bwMode="auto">
            <a:xfrm>
              <a:off x="6402388" y="3581400"/>
              <a:ext cx="1173162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/>
                <a:t>Tested</a:t>
              </a:r>
            </a:p>
            <a:p>
              <a:pPr algn="ctr"/>
              <a:r>
                <a:rPr lang="de-DE"/>
                <a:t>Unit</a:t>
              </a:r>
            </a:p>
          </p:txBody>
        </p:sp>
        <p:sp>
          <p:nvSpPr>
            <p:cNvPr id="24583" name="AutoShape 7"/>
            <p:cNvSpPr>
              <a:spLocks noChangeArrowheads="1"/>
            </p:cNvSpPr>
            <p:nvPr/>
          </p:nvSpPr>
          <p:spPr bwMode="auto">
            <a:xfrm flipV="1">
              <a:off x="6402388" y="3351212"/>
              <a:ext cx="687387" cy="230188"/>
            </a:xfrm>
            <a:custGeom>
              <a:avLst/>
              <a:gdLst>
                <a:gd name="T0" fmla="*/ 609122676 w 21600"/>
                <a:gd name="T1" fmla="*/ 13071055 h 21600"/>
                <a:gd name="T2" fmla="*/ 348070373 w 21600"/>
                <a:gd name="T3" fmla="*/ 26142099 h 21600"/>
                <a:gd name="T4" fmla="*/ 87017084 w 21600"/>
                <a:gd name="T5" fmla="*/ 13071055 h 21600"/>
                <a:gd name="T6" fmla="*/ 348070373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endParaRPr lang="de-DE"/>
            </a:p>
          </p:txBody>
        </p:sp>
        <p:sp>
          <p:nvSpPr>
            <p:cNvPr id="24584" name="Rectangle 8"/>
            <p:cNvSpPr>
              <a:spLocks noChangeArrowheads="1"/>
            </p:cNvSpPr>
            <p:nvPr/>
          </p:nvSpPr>
          <p:spPr bwMode="auto">
            <a:xfrm>
              <a:off x="6402388" y="4924425"/>
              <a:ext cx="1173162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/>
                <a:t>Stub</a:t>
              </a:r>
            </a:p>
          </p:txBody>
        </p:sp>
        <p:sp>
          <p:nvSpPr>
            <p:cNvPr id="24585" name="AutoShape 9"/>
            <p:cNvSpPr>
              <a:spLocks noChangeArrowheads="1"/>
            </p:cNvSpPr>
            <p:nvPr/>
          </p:nvSpPr>
          <p:spPr bwMode="auto">
            <a:xfrm flipV="1">
              <a:off x="6402388" y="4694237"/>
              <a:ext cx="687387" cy="230188"/>
            </a:xfrm>
            <a:custGeom>
              <a:avLst/>
              <a:gdLst>
                <a:gd name="T0" fmla="*/ 609122676 w 21600"/>
                <a:gd name="T1" fmla="*/ 13071055 h 21600"/>
                <a:gd name="T2" fmla="*/ 348070373 w 21600"/>
                <a:gd name="T3" fmla="*/ 26142099 h 21600"/>
                <a:gd name="T4" fmla="*/ 87017084 w 21600"/>
                <a:gd name="T5" fmla="*/ 13071055 h 21600"/>
                <a:gd name="T6" fmla="*/ 348070373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endParaRPr lang="de-DE"/>
            </a:p>
          </p:txBody>
        </p:sp>
        <p:cxnSp>
          <p:nvCxnSpPr>
            <p:cNvPr id="24586" name="AutoShape 10"/>
            <p:cNvCxnSpPr>
              <a:cxnSpLocks noChangeShapeType="1"/>
              <a:stCxn id="24580" idx="2"/>
              <a:endCxn id="24583" idx="1"/>
            </p:cNvCxnSpPr>
            <p:nvPr/>
          </p:nvCxnSpPr>
          <p:spPr bwMode="auto">
            <a:xfrm rot="5400000">
              <a:off x="6685757" y="3048793"/>
              <a:ext cx="363538" cy="244475"/>
            </a:xfrm>
            <a:prstGeom prst="bentConnector3">
              <a:avLst>
                <a:gd name="adj1" fmla="val 49782"/>
              </a:avLst>
            </a:pr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 type="arrow" w="med" len="med"/>
            </a:ln>
          </p:spPr>
        </p:cxnSp>
        <p:cxnSp>
          <p:nvCxnSpPr>
            <p:cNvPr id="24587" name="AutoShape 11"/>
            <p:cNvCxnSpPr>
              <a:cxnSpLocks noChangeShapeType="1"/>
              <a:stCxn id="24582" idx="2"/>
              <a:endCxn id="24585" idx="1"/>
            </p:cNvCxnSpPr>
            <p:nvPr/>
          </p:nvCxnSpPr>
          <p:spPr bwMode="auto">
            <a:xfrm rot="5400000">
              <a:off x="6661151" y="4367212"/>
              <a:ext cx="412750" cy="244475"/>
            </a:xfrm>
            <a:prstGeom prst="bentConnector3">
              <a:avLst>
                <a:gd name="adj1" fmla="val 49616"/>
              </a:avLst>
            </a:pr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 type="arrow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03234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 A 3-Layer-Design</a:t>
            </a:r>
          </a:p>
        </p:txBody>
      </p:sp>
      <p:sp>
        <p:nvSpPr>
          <p:cNvPr id="26627" name="Line 21"/>
          <p:cNvSpPr>
            <a:spLocks noChangeShapeType="1"/>
          </p:cNvSpPr>
          <p:nvPr/>
        </p:nvSpPr>
        <p:spPr bwMode="auto">
          <a:xfrm>
            <a:off x="673178" y="3084512"/>
            <a:ext cx="7683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Line 22"/>
          <p:cNvSpPr>
            <a:spLocks noChangeShapeType="1"/>
          </p:cNvSpPr>
          <p:nvPr/>
        </p:nvSpPr>
        <p:spPr bwMode="auto">
          <a:xfrm>
            <a:off x="596978" y="4422775"/>
            <a:ext cx="7683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Rectangle 23"/>
          <p:cNvSpPr>
            <a:spLocks noChangeArrowheads="1"/>
          </p:cNvSpPr>
          <p:nvPr/>
        </p:nvSpPr>
        <p:spPr bwMode="auto">
          <a:xfrm>
            <a:off x="7274003" y="2471737"/>
            <a:ext cx="9112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/>
              <a:t>Layer I</a:t>
            </a:r>
          </a:p>
        </p:txBody>
      </p:sp>
      <p:sp>
        <p:nvSpPr>
          <p:cNvPr id="26630" name="Rectangle 24"/>
          <p:cNvSpPr>
            <a:spLocks noChangeArrowheads="1"/>
          </p:cNvSpPr>
          <p:nvPr/>
        </p:nvSpPr>
        <p:spPr bwMode="auto">
          <a:xfrm>
            <a:off x="7262891" y="3671887"/>
            <a:ext cx="10001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/>
              <a:t>Layer II</a:t>
            </a:r>
          </a:p>
        </p:txBody>
      </p:sp>
      <p:sp>
        <p:nvSpPr>
          <p:cNvPr id="26631" name="Rectangle 25"/>
          <p:cNvSpPr>
            <a:spLocks noChangeArrowheads="1"/>
          </p:cNvSpPr>
          <p:nvPr/>
        </p:nvSpPr>
        <p:spPr bwMode="auto">
          <a:xfrm>
            <a:off x="7262891" y="5043487"/>
            <a:ext cx="10890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/>
              <a:t>Layer III</a:t>
            </a:r>
          </a:p>
        </p:txBody>
      </p:sp>
      <p:sp>
        <p:nvSpPr>
          <p:cNvPr id="26632" name="Rectangle 40"/>
          <p:cNvSpPr>
            <a:spLocks noChangeArrowheads="1"/>
          </p:cNvSpPr>
          <p:nvPr/>
        </p:nvSpPr>
        <p:spPr bwMode="auto">
          <a:xfrm>
            <a:off x="3446541" y="2133600"/>
            <a:ext cx="1173162" cy="701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/>
              <a:t>Spread</a:t>
            </a:r>
            <a:br>
              <a:rPr lang="de-DE"/>
            </a:br>
            <a:r>
              <a:rPr lang="de-DE"/>
              <a:t>SheetView</a:t>
            </a:r>
          </a:p>
        </p:txBody>
      </p:sp>
      <p:sp>
        <p:nvSpPr>
          <p:cNvPr id="26633" name="AutoShape 41"/>
          <p:cNvSpPr>
            <a:spLocks noChangeArrowheads="1"/>
          </p:cNvSpPr>
          <p:nvPr/>
        </p:nvSpPr>
        <p:spPr bwMode="auto">
          <a:xfrm flipV="1">
            <a:off x="3446541" y="1903412"/>
            <a:ext cx="687387" cy="230188"/>
          </a:xfrm>
          <a:custGeom>
            <a:avLst/>
            <a:gdLst>
              <a:gd name="T0" fmla="*/ 609122676 w 21600"/>
              <a:gd name="T1" fmla="*/ 13071055 h 21600"/>
              <a:gd name="T2" fmla="*/ 348070373 w 21600"/>
              <a:gd name="T3" fmla="*/ 26142099 h 21600"/>
              <a:gd name="T4" fmla="*/ 87017084 w 21600"/>
              <a:gd name="T5" fmla="*/ 13071055 h 21600"/>
              <a:gd name="T6" fmla="*/ 34807037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de-DE" sz="1600"/>
              <a:t>A</a:t>
            </a:r>
            <a:endParaRPr lang="de-DE"/>
          </a:p>
        </p:txBody>
      </p:sp>
      <p:sp>
        <p:nvSpPr>
          <p:cNvPr id="26634" name="Rectangle 44"/>
          <p:cNvSpPr>
            <a:spLocks noChangeArrowheads="1"/>
          </p:cNvSpPr>
          <p:nvPr/>
        </p:nvSpPr>
        <p:spPr bwMode="auto">
          <a:xfrm>
            <a:off x="3448128" y="3521075"/>
            <a:ext cx="1173163" cy="701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/>
              <a:t>Calculator</a:t>
            </a:r>
          </a:p>
        </p:txBody>
      </p:sp>
      <p:sp>
        <p:nvSpPr>
          <p:cNvPr id="26635" name="AutoShape 45"/>
          <p:cNvSpPr>
            <a:spLocks noChangeArrowheads="1"/>
          </p:cNvSpPr>
          <p:nvPr/>
        </p:nvSpPr>
        <p:spPr bwMode="auto">
          <a:xfrm flipV="1">
            <a:off x="3448128" y="3290887"/>
            <a:ext cx="687388" cy="230188"/>
          </a:xfrm>
          <a:custGeom>
            <a:avLst/>
            <a:gdLst>
              <a:gd name="T0" fmla="*/ 609125471 w 21600"/>
              <a:gd name="T1" fmla="*/ 13071055 h 21600"/>
              <a:gd name="T2" fmla="*/ 348071389 w 21600"/>
              <a:gd name="T3" fmla="*/ 26142099 h 21600"/>
              <a:gd name="T4" fmla="*/ 87018356 w 21600"/>
              <a:gd name="T5" fmla="*/ 13071055 h 21600"/>
              <a:gd name="T6" fmla="*/ 348071389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de-DE" sz="1600"/>
              <a:t>C</a:t>
            </a:r>
            <a:endParaRPr lang="de-DE"/>
          </a:p>
        </p:txBody>
      </p:sp>
      <p:sp>
        <p:nvSpPr>
          <p:cNvPr id="26636" name="Rectangle 46"/>
          <p:cNvSpPr>
            <a:spLocks noChangeArrowheads="1"/>
          </p:cNvSpPr>
          <p:nvPr/>
        </p:nvSpPr>
        <p:spPr bwMode="auto">
          <a:xfrm>
            <a:off x="928766" y="5043487"/>
            <a:ext cx="1173162" cy="701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/>
              <a:t>BinaryFile</a:t>
            </a:r>
            <a:br>
              <a:rPr lang="de-DE"/>
            </a:br>
            <a:r>
              <a:rPr lang="de-DE"/>
              <a:t>Storage</a:t>
            </a:r>
          </a:p>
        </p:txBody>
      </p:sp>
      <p:sp>
        <p:nvSpPr>
          <p:cNvPr id="26637" name="AutoShape 47"/>
          <p:cNvSpPr>
            <a:spLocks noChangeArrowheads="1"/>
          </p:cNvSpPr>
          <p:nvPr/>
        </p:nvSpPr>
        <p:spPr bwMode="auto">
          <a:xfrm flipV="1">
            <a:off x="928766" y="4813300"/>
            <a:ext cx="687387" cy="230187"/>
          </a:xfrm>
          <a:custGeom>
            <a:avLst/>
            <a:gdLst>
              <a:gd name="T0" fmla="*/ 609122676 w 21600"/>
              <a:gd name="T1" fmla="*/ 13070934 h 21600"/>
              <a:gd name="T2" fmla="*/ 348070373 w 21600"/>
              <a:gd name="T3" fmla="*/ 26141762 h 21600"/>
              <a:gd name="T4" fmla="*/ 87017084 w 21600"/>
              <a:gd name="T5" fmla="*/ 13070934 h 21600"/>
              <a:gd name="T6" fmla="*/ 34807037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de-DE" sz="1600"/>
              <a:t>E</a:t>
            </a:r>
            <a:endParaRPr lang="de-DE"/>
          </a:p>
        </p:txBody>
      </p:sp>
      <p:sp>
        <p:nvSpPr>
          <p:cNvPr id="26638" name="Rectangle 48"/>
          <p:cNvSpPr>
            <a:spLocks noChangeArrowheads="1"/>
          </p:cNvSpPr>
          <p:nvPr/>
        </p:nvSpPr>
        <p:spPr bwMode="auto">
          <a:xfrm>
            <a:off x="2552778" y="5056187"/>
            <a:ext cx="1173163" cy="701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/>
              <a:t>XMLFile</a:t>
            </a:r>
            <a:br>
              <a:rPr lang="de-DE"/>
            </a:br>
            <a:r>
              <a:rPr lang="de-DE"/>
              <a:t>Storage</a:t>
            </a:r>
          </a:p>
        </p:txBody>
      </p:sp>
      <p:sp>
        <p:nvSpPr>
          <p:cNvPr id="26639" name="AutoShape 49"/>
          <p:cNvSpPr>
            <a:spLocks noChangeArrowheads="1"/>
          </p:cNvSpPr>
          <p:nvPr/>
        </p:nvSpPr>
        <p:spPr bwMode="auto">
          <a:xfrm flipV="1">
            <a:off x="2552778" y="4826000"/>
            <a:ext cx="687388" cy="230187"/>
          </a:xfrm>
          <a:custGeom>
            <a:avLst/>
            <a:gdLst>
              <a:gd name="T0" fmla="*/ 609125471 w 21600"/>
              <a:gd name="T1" fmla="*/ 13070934 h 21600"/>
              <a:gd name="T2" fmla="*/ 348071389 w 21600"/>
              <a:gd name="T3" fmla="*/ 26141762 h 21600"/>
              <a:gd name="T4" fmla="*/ 87018356 w 21600"/>
              <a:gd name="T5" fmla="*/ 13070934 h 21600"/>
              <a:gd name="T6" fmla="*/ 348071389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de-DE" sz="1600"/>
              <a:t>F</a:t>
            </a:r>
            <a:endParaRPr lang="de-DE"/>
          </a:p>
        </p:txBody>
      </p:sp>
      <p:sp>
        <p:nvSpPr>
          <p:cNvPr id="26640" name="Rectangle 51"/>
          <p:cNvSpPr>
            <a:spLocks noChangeArrowheads="1"/>
          </p:cNvSpPr>
          <p:nvPr/>
        </p:nvSpPr>
        <p:spPr bwMode="auto">
          <a:xfrm>
            <a:off x="5108653" y="5043487"/>
            <a:ext cx="1173163" cy="701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/>
              <a:t>Currency</a:t>
            </a:r>
            <a:br>
              <a:rPr lang="de-DE"/>
            </a:br>
            <a:r>
              <a:rPr lang="de-DE"/>
              <a:t>DataBase</a:t>
            </a:r>
          </a:p>
        </p:txBody>
      </p:sp>
      <p:sp>
        <p:nvSpPr>
          <p:cNvPr id="26641" name="AutoShape 52"/>
          <p:cNvSpPr>
            <a:spLocks noChangeArrowheads="1"/>
          </p:cNvSpPr>
          <p:nvPr/>
        </p:nvSpPr>
        <p:spPr bwMode="auto">
          <a:xfrm flipV="1">
            <a:off x="5108653" y="4813300"/>
            <a:ext cx="687388" cy="230187"/>
          </a:xfrm>
          <a:custGeom>
            <a:avLst/>
            <a:gdLst>
              <a:gd name="T0" fmla="*/ 609125471 w 21600"/>
              <a:gd name="T1" fmla="*/ 13070934 h 21600"/>
              <a:gd name="T2" fmla="*/ 348071389 w 21600"/>
              <a:gd name="T3" fmla="*/ 26141762 h 21600"/>
              <a:gd name="T4" fmla="*/ 87018356 w 21600"/>
              <a:gd name="T5" fmla="*/ 13070934 h 21600"/>
              <a:gd name="T6" fmla="*/ 348071389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de-DE" sz="1600"/>
              <a:t>G</a:t>
            </a:r>
            <a:endParaRPr lang="de-DE"/>
          </a:p>
        </p:txBody>
      </p:sp>
      <p:sp>
        <p:nvSpPr>
          <p:cNvPr id="26642" name="Rectangle 53"/>
          <p:cNvSpPr>
            <a:spLocks noChangeArrowheads="1"/>
          </p:cNvSpPr>
          <p:nvPr/>
        </p:nvSpPr>
        <p:spPr bwMode="auto">
          <a:xfrm>
            <a:off x="5108653" y="3521075"/>
            <a:ext cx="1173163" cy="701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/>
              <a:t>Currency</a:t>
            </a:r>
          </a:p>
          <a:p>
            <a:pPr algn="ctr"/>
            <a:r>
              <a:rPr lang="de-DE"/>
              <a:t>Converter</a:t>
            </a:r>
          </a:p>
        </p:txBody>
      </p:sp>
      <p:sp>
        <p:nvSpPr>
          <p:cNvPr id="26643" name="AutoShape 54"/>
          <p:cNvSpPr>
            <a:spLocks noChangeArrowheads="1"/>
          </p:cNvSpPr>
          <p:nvPr/>
        </p:nvSpPr>
        <p:spPr bwMode="auto">
          <a:xfrm flipV="1">
            <a:off x="5108653" y="3290887"/>
            <a:ext cx="687388" cy="230188"/>
          </a:xfrm>
          <a:custGeom>
            <a:avLst/>
            <a:gdLst>
              <a:gd name="T0" fmla="*/ 609125471 w 21600"/>
              <a:gd name="T1" fmla="*/ 13071055 h 21600"/>
              <a:gd name="T2" fmla="*/ 348071389 w 21600"/>
              <a:gd name="T3" fmla="*/ 26142099 h 21600"/>
              <a:gd name="T4" fmla="*/ 87018356 w 21600"/>
              <a:gd name="T5" fmla="*/ 13071055 h 21600"/>
              <a:gd name="T6" fmla="*/ 348071389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de-DE" sz="1600"/>
              <a:t>D</a:t>
            </a:r>
            <a:endParaRPr lang="de-DE"/>
          </a:p>
        </p:txBody>
      </p:sp>
      <p:sp>
        <p:nvSpPr>
          <p:cNvPr id="26644" name="Rectangle 55"/>
          <p:cNvSpPr>
            <a:spLocks noChangeArrowheads="1"/>
          </p:cNvSpPr>
          <p:nvPr/>
        </p:nvSpPr>
        <p:spPr bwMode="auto">
          <a:xfrm>
            <a:off x="1709816" y="3521075"/>
            <a:ext cx="1173162" cy="701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/>
              <a:t>Data</a:t>
            </a:r>
            <a:br>
              <a:rPr lang="de-DE"/>
            </a:br>
            <a:r>
              <a:rPr lang="de-DE"/>
              <a:t>Model</a:t>
            </a:r>
          </a:p>
        </p:txBody>
      </p:sp>
      <p:sp>
        <p:nvSpPr>
          <p:cNvPr id="26645" name="AutoShape 56"/>
          <p:cNvSpPr>
            <a:spLocks noChangeArrowheads="1"/>
          </p:cNvSpPr>
          <p:nvPr/>
        </p:nvSpPr>
        <p:spPr bwMode="auto">
          <a:xfrm flipV="1">
            <a:off x="1709816" y="3290887"/>
            <a:ext cx="687387" cy="230188"/>
          </a:xfrm>
          <a:custGeom>
            <a:avLst/>
            <a:gdLst>
              <a:gd name="T0" fmla="*/ 609122676 w 21600"/>
              <a:gd name="T1" fmla="*/ 13071055 h 21600"/>
              <a:gd name="T2" fmla="*/ 348070373 w 21600"/>
              <a:gd name="T3" fmla="*/ 26142099 h 21600"/>
              <a:gd name="T4" fmla="*/ 87017084 w 21600"/>
              <a:gd name="T5" fmla="*/ 13071055 h 21600"/>
              <a:gd name="T6" fmla="*/ 34807037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de-DE" sz="1600"/>
              <a:t>B</a:t>
            </a:r>
            <a:endParaRPr lang="de-DE"/>
          </a:p>
        </p:txBody>
      </p:sp>
      <p:cxnSp>
        <p:nvCxnSpPr>
          <p:cNvPr id="26646" name="AutoShape 57"/>
          <p:cNvCxnSpPr>
            <a:cxnSpLocks noChangeShapeType="1"/>
            <a:stCxn id="26632" idx="2"/>
            <a:endCxn id="26645" idx="1"/>
          </p:cNvCxnSpPr>
          <p:nvPr/>
        </p:nvCxnSpPr>
        <p:spPr bwMode="auto">
          <a:xfrm rot="5400000">
            <a:off x="2814716" y="2073275"/>
            <a:ext cx="457200" cy="1981200"/>
          </a:xfrm>
          <a:prstGeom prst="bentConnector3">
            <a:avLst>
              <a:gd name="adj1" fmla="val 33676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</p:spPr>
      </p:cxnSp>
      <p:cxnSp>
        <p:nvCxnSpPr>
          <p:cNvPr id="26647" name="AutoShape 59"/>
          <p:cNvCxnSpPr>
            <a:cxnSpLocks noChangeShapeType="1"/>
            <a:stCxn id="26632" idx="2"/>
            <a:endCxn id="26635" idx="1"/>
          </p:cNvCxnSpPr>
          <p:nvPr/>
        </p:nvCxnSpPr>
        <p:spPr bwMode="auto">
          <a:xfrm rot="5400000">
            <a:off x="3683872" y="2942431"/>
            <a:ext cx="457200" cy="242888"/>
          </a:xfrm>
          <a:prstGeom prst="bentConnector3">
            <a:avLst>
              <a:gd name="adj1" fmla="val 34023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</p:spPr>
      </p:cxnSp>
      <p:cxnSp>
        <p:nvCxnSpPr>
          <p:cNvPr id="26648" name="AutoShape 60"/>
          <p:cNvCxnSpPr>
            <a:cxnSpLocks noChangeShapeType="1"/>
            <a:stCxn id="26632" idx="2"/>
            <a:endCxn id="26643" idx="1"/>
          </p:cNvCxnSpPr>
          <p:nvPr/>
        </p:nvCxnSpPr>
        <p:spPr bwMode="auto">
          <a:xfrm rot="16200000" flipH="1">
            <a:off x="4514135" y="2355056"/>
            <a:ext cx="457200" cy="1417637"/>
          </a:xfrm>
          <a:prstGeom prst="bentConnector3">
            <a:avLst>
              <a:gd name="adj1" fmla="val 34370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</p:spPr>
      </p:cxnSp>
      <p:cxnSp>
        <p:nvCxnSpPr>
          <p:cNvPr id="26649" name="AutoShape 61"/>
          <p:cNvCxnSpPr>
            <a:cxnSpLocks noChangeShapeType="1"/>
            <a:stCxn id="26642" idx="2"/>
            <a:endCxn id="26641" idx="1"/>
          </p:cNvCxnSpPr>
          <p:nvPr/>
        </p:nvCxnSpPr>
        <p:spPr bwMode="auto">
          <a:xfrm rot="5400000">
            <a:off x="5277722" y="4396581"/>
            <a:ext cx="592137" cy="244475"/>
          </a:xfrm>
          <a:prstGeom prst="bentConnector3">
            <a:avLst>
              <a:gd name="adj1" fmla="val 49866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</p:spPr>
      </p:cxnSp>
      <p:cxnSp>
        <p:nvCxnSpPr>
          <p:cNvPr id="26650" name="AutoShape 62"/>
          <p:cNvCxnSpPr>
            <a:cxnSpLocks noChangeShapeType="1"/>
            <a:stCxn id="26644" idx="2"/>
            <a:endCxn id="26639" idx="1"/>
          </p:cNvCxnSpPr>
          <p:nvPr/>
        </p:nvCxnSpPr>
        <p:spPr bwMode="auto">
          <a:xfrm rot="16200000" flipH="1">
            <a:off x="2294016" y="4225925"/>
            <a:ext cx="604837" cy="598487"/>
          </a:xfrm>
          <a:prstGeom prst="bentConnector3">
            <a:avLst>
              <a:gd name="adj1" fmla="val 49870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</p:spPr>
      </p:cxnSp>
      <p:cxnSp>
        <p:nvCxnSpPr>
          <p:cNvPr id="26651" name="AutoShape 63"/>
          <p:cNvCxnSpPr>
            <a:cxnSpLocks noChangeShapeType="1"/>
            <a:stCxn id="26644" idx="2"/>
            <a:endCxn id="26637" idx="1"/>
          </p:cNvCxnSpPr>
          <p:nvPr/>
        </p:nvCxnSpPr>
        <p:spPr bwMode="auto">
          <a:xfrm rot="5400000">
            <a:off x="1488360" y="4006056"/>
            <a:ext cx="592137" cy="1025525"/>
          </a:xfrm>
          <a:prstGeom prst="bentConnector3">
            <a:avLst>
              <a:gd name="adj1" fmla="val 49866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</p:spPr>
      </p:cxnSp>
      <p:sp>
        <p:nvSpPr>
          <p:cNvPr id="26652" name="Rectangle 92"/>
          <p:cNvSpPr>
            <a:spLocks noChangeArrowheads="1"/>
          </p:cNvSpPr>
          <p:nvPr/>
        </p:nvSpPr>
        <p:spPr bwMode="auto">
          <a:xfrm>
            <a:off x="3446541" y="2133600"/>
            <a:ext cx="1173162" cy="701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/>
              <a:t>A</a:t>
            </a:r>
          </a:p>
        </p:txBody>
      </p:sp>
      <p:sp>
        <p:nvSpPr>
          <p:cNvPr id="26653" name="AutoShape 93"/>
          <p:cNvSpPr>
            <a:spLocks noChangeArrowheads="1"/>
          </p:cNvSpPr>
          <p:nvPr/>
        </p:nvSpPr>
        <p:spPr bwMode="auto">
          <a:xfrm flipV="1">
            <a:off x="3446541" y="1903412"/>
            <a:ext cx="687387" cy="230188"/>
          </a:xfrm>
          <a:custGeom>
            <a:avLst/>
            <a:gdLst>
              <a:gd name="T0" fmla="*/ 609122676 w 21600"/>
              <a:gd name="T1" fmla="*/ 13071055 h 21600"/>
              <a:gd name="T2" fmla="*/ 348070373 w 21600"/>
              <a:gd name="T3" fmla="*/ 26142099 h 21600"/>
              <a:gd name="T4" fmla="*/ 87017084 w 21600"/>
              <a:gd name="T5" fmla="*/ 13071055 h 21600"/>
              <a:gd name="T6" fmla="*/ 34807037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endParaRPr lang="de-DE"/>
          </a:p>
        </p:txBody>
      </p:sp>
      <p:sp>
        <p:nvSpPr>
          <p:cNvPr id="26654" name="Rectangle 94"/>
          <p:cNvSpPr>
            <a:spLocks noChangeArrowheads="1"/>
          </p:cNvSpPr>
          <p:nvPr/>
        </p:nvSpPr>
        <p:spPr bwMode="auto">
          <a:xfrm>
            <a:off x="3448128" y="3521075"/>
            <a:ext cx="1173163" cy="701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/>
              <a:t>C</a:t>
            </a:r>
          </a:p>
        </p:txBody>
      </p:sp>
      <p:sp>
        <p:nvSpPr>
          <p:cNvPr id="26655" name="AutoShape 95"/>
          <p:cNvSpPr>
            <a:spLocks noChangeArrowheads="1"/>
          </p:cNvSpPr>
          <p:nvPr/>
        </p:nvSpPr>
        <p:spPr bwMode="auto">
          <a:xfrm flipV="1">
            <a:off x="3448128" y="3290887"/>
            <a:ext cx="687388" cy="230188"/>
          </a:xfrm>
          <a:custGeom>
            <a:avLst/>
            <a:gdLst>
              <a:gd name="T0" fmla="*/ 609125471 w 21600"/>
              <a:gd name="T1" fmla="*/ 13071055 h 21600"/>
              <a:gd name="T2" fmla="*/ 348071389 w 21600"/>
              <a:gd name="T3" fmla="*/ 26142099 h 21600"/>
              <a:gd name="T4" fmla="*/ 87018356 w 21600"/>
              <a:gd name="T5" fmla="*/ 13071055 h 21600"/>
              <a:gd name="T6" fmla="*/ 348071389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endParaRPr lang="de-DE"/>
          </a:p>
        </p:txBody>
      </p:sp>
      <p:sp>
        <p:nvSpPr>
          <p:cNvPr id="26656" name="Rectangle 96"/>
          <p:cNvSpPr>
            <a:spLocks noChangeArrowheads="1"/>
          </p:cNvSpPr>
          <p:nvPr/>
        </p:nvSpPr>
        <p:spPr bwMode="auto">
          <a:xfrm>
            <a:off x="928766" y="5043487"/>
            <a:ext cx="1173162" cy="701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/>
              <a:t>E</a:t>
            </a:r>
          </a:p>
        </p:txBody>
      </p:sp>
      <p:sp>
        <p:nvSpPr>
          <p:cNvPr id="26657" name="AutoShape 97"/>
          <p:cNvSpPr>
            <a:spLocks noChangeArrowheads="1"/>
          </p:cNvSpPr>
          <p:nvPr/>
        </p:nvSpPr>
        <p:spPr bwMode="auto">
          <a:xfrm flipV="1">
            <a:off x="928766" y="4813300"/>
            <a:ext cx="687387" cy="230187"/>
          </a:xfrm>
          <a:custGeom>
            <a:avLst/>
            <a:gdLst>
              <a:gd name="T0" fmla="*/ 609122676 w 21600"/>
              <a:gd name="T1" fmla="*/ 13070934 h 21600"/>
              <a:gd name="T2" fmla="*/ 348070373 w 21600"/>
              <a:gd name="T3" fmla="*/ 26141762 h 21600"/>
              <a:gd name="T4" fmla="*/ 87017084 w 21600"/>
              <a:gd name="T5" fmla="*/ 13070934 h 21600"/>
              <a:gd name="T6" fmla="*/ 34807037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endParaRPr lang="de-DE"/>
          </a:p>
        </p:txBody>
      </p:sp>
      <p:sp>
        <p:nvSpPr>
          <p:cNvPr id="26658" name="Rectangle 98"/>
          <p:cNvSpPr>
            <a:spLocks noChangeArrowheads="1"/>
          </p:cNvSpPr>
          <p:nvPr/>
        </p:nvSpPr>
        <p:spPr bwMode="auto">
          <a:xfrm>
            <a:off x="2552778" y="5056187"/>
            <a:ext cx="1173163" cy="701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/>
              <a:t>F</a:t>
            </a:r>
          </a:p>
        </p:txBody>
      </p:sp>
      <p:sp>
        <p:nvSpPr>
          <p:cNvPr id="26659" name="AutoShape 99"/>
          <p:cNvSpPr>
            <a:spLocks noChangeArrowheads="1"/>
          </p:cNvSpPr>
          <p:nvPr/>
        </p:nvSpPr>
        <p:spPr bwMode="auto">
          <a:xfrm flipV="1">
            <a:off x="2552778" y="4826000"/>
            <a:ext cx="687388" cy="230187"/>
          </a:xfrm>
          <a:custGeom>
            <a:avLst/>
            <a:gdLst>
              <a:gd name="T0" fmla="*/ 609125471 w 21600"/>
              <a:gd name="T1" fmla="*/ 13070934 h 21600"/>
              <a:gd name="T2" fmla="*/ 348071389 w 21600"/>
              <a:gd name="T3" fmla="*/ 26141762 h 21600"/>
              <a:gd name="T4" fmla="*/ 87018356 w 21600"/>
              <a:gd name="T5" fmla="*/ 13070934 h 21600"/>
              <a:gd name="T6" fmla="*/ 348071389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endParaRPr lang="de-DE"/>
          </a:p>
        </p:txBody>
      </p:sp>
      <p:sp>
        <p:nvSpPr>
          <p:cNvPr id="26660" name="Rectangle 100"/>
          <p:cNvSpPr>
            <a:spLocks noChangeArrowheads="1"/>
          </p:cNvSpPr>
          <p:nvPr/>
        </p:nvSpPr>
        <p:spPr bwMode="auto">
          <a:xfrm>
            <a:off x="5108653" y="5043487"/>
            <a:ext cx="1173163" cy="701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/>
              <a:t>G</a:t>
            </a:r>
          </a:p>
        </p:txBody>
      </p:sp>
      <p:sp>
        <p:nvSpPr>
          <p:cNvPr id="26661" name="AutoShape 101"/>
          <p:cNvSpPr>
            <a:spLocks noChangeArrowheads="1"/>
          </p:cNvSpPr>
          <p:nvPr/>
        </p:nvSpPr>
        <p:spPr bwMode="auto">
          <a:xfrm flipV="1">
            <a:off x="5108653" y="4813300"/>
            <a:ext cx="687388" cy="230187"/>
          </a:xfrm>
          <a:custGeom>
            <a:avLst/>
            <a:gdLst>
              <a:gd name="T0" fmla="*/ 609125471 w 21600"/>
              <a:gd name="T1" fmla="*/ 13070934 h 21600"/>
              <a:gd name="T2" fmla="*/ 348071389 w 21600"/>
              <a:gd name="T3" fmla="*/ 26141762 h 21600"/>
              <a:gd name="T4" fmla="*/ 87018356 w 21600"/>
              <a:gd name="T5" fmla="*/ 13070934 h 21600"/>
              <a:gd name="T6" fmla="*/ 348071389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endParaRPr lang="de-DE"/>
          </a:p>
        </p:txBody>
      </p:sp>
      <p:sp>
        <p:nvSpPr>
          <p:cNvPr id="26662" name="Rectangle 102"/>
          <p:cNvSpPr>
            <a:spLocks noChangeArrowheads="1"/>
          </p:cNvSpPr>
          <p:nvPr/>
        </p:nvSpPr>
        <p:spPr bwMode="auto">
          <a:xfrm>
            <a:off x="5108653" y="3521075"/>
            <a:ext cx="1173163" cy="701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/>
              <a:t>D</a:t>
            </a:r>
          </a:p>
        </p:txBody>
      </p:sp>
      <p:sp>
        <p:nvSpPr>
          <p:cNvPr id="26663" name="AutoShape 103"/>
          <p:cNvSpPr>
            <a:spLocks noChangeArrowheads="1"/>
          </p:cNvSpPr>
          <p:nvPr/>
        </p:nvSpPr>
        <p:spPr bwMode="auto">
          <a:xfrm flipV="1">
            <a:off x="5108653" y="3290887"/>
            <a:ext cx="687388" cy="230188"/>
          </a:xfrm>
          <a:custGeom>
            <a:avLst/>
            <a:gdLst>
              <a:gd name="T0" fmla="*/ 609125471 w 21600"/>
              <a:gd name="T1" fmla="*/ 13071055 h 21600"/>
              <a:gd name="T2" fmla="*/ 348071389 w 21600"/>
              <a:gd name="T3" fmla="*/ 26142099 h 21600"/>
              <a:gd name="T4" fmla="*/ 87018356 w 21600"/>
              <a:gd name="T5" fmla="*/ 13071055 h 21600"/>
              <a:gd name="T6" fmla="*/ 348071389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endParaRPr lang="de-DE"/>
          </a:p>
        </p:txBody>
      </p:sp>
      <p:sp>
        <p:nvSpPr>
          <p:cNvPr id="26664" name="Rectangle 104"/>
          <p:cNvSpPr>
            <a:spLocks noChangeArrowheads="1"/>
          </p:cNvSpPr>
          <p:nvPr/>
        </p:nvSpPr>
        <p:spPr bwMode="auto">
          <a:xfrm>
            <a:off x="1709816" y="3521075"/>
            <a:ext cx="1173162" cy="701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/>
              <a:t>B</a:t>
            </a:r>
          </a:p>
        </p:txBody>
      </p:sp>
      <p:sp>
        <p:nvSpPr>
          <p:cNvPr id="26665" name="AutoShape 105"/>
          <p:cNvSpPr>
            <a:spLocks noChangeArrowheads="1"/>
          </p:cNvSpPr>
          <p:nvPr/>
        </p:nvSpPr>
        <p:spPr bwMode="auto">
          <a:xfrm flipV="1">
            <a:off x="1709816" y="3290887"/>
            <a:ext cx="687387" cy="230188"/>
          </a:xfrm>
          <a:custGeom>
            <a:avLst/>
            <a:gdLst>
              <a:gd name="T0" fmla="*/ 609122676 w 21600"/>
              <a:gd name="T1" fmla="*/ 13071055 h 21600"/>
              <a:gd name="T2" fmla="*/ 348070373 w 21600"/>
              <a:gd name="T3" fmla="*/ 26142099 h 21600"/>
              <a:gd name="T4" fmla="*/ 87017084 w 21600"/>
              <a:gd name="T5" fmla="*/ 13071055 h 21600"/>
              <a:gd name="T6" fmla="*/ 34807037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endParaRPr lang="de-DE"/>
          </a:p>
        </p:txBody>
      </p:sp>
      <p:grpSp>
        <p:nvGrpSpPr>
          <p:cNvPr id="2" name="Group 127"/>
          <p:cNvGrpSpPr>
            <a:grpSpLocks/>
          </p:cNvGrpSpPr>
          <p:nvPr/>
        </p:nvGrpSpPr>
        <p:grpSpPr bwMode="auto">
          <a:xfrm>
            <a:off x="928766" y="1903412"/>
            <a:ext cx="5353050" cy="3854450"/>
            <a:chOff x="633" y="768"/>
            <a:chExt cx="3372" cy="2428"/>
          </a:xfrm>
        </p:grpSpPr>
        <p:sp>
          <p:nvSpPr>
            <p:cNvPr id="26668" name="Rectangle 106"/>
            <p:cNvSpPr>
              <a:spLocks noChangeArrowheads="1"/>
            </p:cNvSpPr>
            <p:nvPr/>
          </p:nvSpPr>
          <p:spPr bwMode="auto">
            <a:xfrm>
              <a:off x="2219" y="913"/>
              <a:ext cx="739" cy="44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/>
                <a:t>Spread</a:t>
              </a:r>
              <a:br>
                <a:rPr lang="de-DE"/>
              </a:br>
              <a:r>
                <a:rPr lang="de-DE"/>
                <a:t>SheetView</a:t>
              </a:r>
            </a:p>
          </p:txBody>
        </p:sp>
        <p:sp>
          <p:nvSpPr>
            <p:cNvPr id="26669" name="Rectangle 107"/>
            <p:cNvSpPr>
              <a:spLocks noChangeArrowheads="1"/>
            </p:cNvSpPr>
            <p:nvPr/>
          </p:nvSpPr>
          <p:spPr bwMode="auto">
            <a:xfrm>
              <a:off x="633" y="2746"/>
              <a:ext cx="739" cy="44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/>
                <a:t>BinaryFile</a:t>
              </a:r>
              <a:br>
                <a:rPr lang="de-DE"/>
              </a:br>
              <a:r>
                <a:rPr lang="de-DE"/>
                <a:t>Storage</a:t>
              </a:r>
            </a:p>
          </p:txBody>
        </p:sp>
        <p:sp>
          <p:nvSpPr>
            <p:cNvPr id="26670" name="Rectangle 108"/>
            <p:cNvSpPr>
              <a:spLocks noChangeArrowheads="1"/>
            </p:cNvSpPr>
            <p:nvPr/>
          </p:nvSpPr>
          <p:spPr bwMode="auto">
            <a:xfrm>
              <a:off x="1125" y="1787"/>
              <a:ext cx="739" cy="44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/>
                <a:t>Entity</a:t>
              </a:r>
            </a:p>
            <a:p>
              <a:pPr algn="ctr"/>
              <a:r>
                <a:rPr lang="de-DE"/>
                <a:t>Model</a:t>
              </a:r>
            </a:p>
          </p:txBody>
        </p:sp>
        <p:sp>
          <p:nvSpPr>
            <p:cNvPr id="26671" name="AutoShape 109"/>
            <p:cNvSpPr>
              <a:spLocks noChangeArrowheads="1"/>
            </p:cNvSpPr>
            <p:nvPr/>
          </p:nvSpPr>
          <p:spPr bwMode="auto">
            <a:xfrm flipV="1">
              <a:off x="2219" y="768"/>
              <a:ext cx="433" cy="14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90 w 21600"/>
                <a:gd name="T13" fmla="*/ 4469 h 21600"/>
                <a:gd name="T14" fmla="*/ 17110 w 21600"/>
                <a:gd name="T15" fmla="*/ 1713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de-DE" sz="1600"/>
                <a:t>A</a:t>
              </a:r>
              <a:endParaRPr lang="de-DE"/>
            </a:p>
          </p:txBody>
        </p:sp>
        <p:sp>
          <p:nvSpPr>
            <p:cNvPr id="26672" name="AutoShape 110"/>
            <p:cNvSpPr>
              <a:spLocks noChangeArrowheads="1"/>
            </p:cNvSpPr>
            <p:nvPr/>
          </p:nvSpPr>
          <p:spPr bwMode="auto">
            <a:xfrm flipV="1">
              <a:off x="633" y="2601"/>
              <a:ext cx="433" cy="14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90 w 21600"/>
                <a:gd name="T13" fmla="*/ 4469 h 21600"/>
                <a:gd name="T14" fmla="*/ 17110 w 21600"/>
                <a:gd name="T15" fmla="*/ 1713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de-DE" sz="1600"/>
                <a:t>E</a:t>
              </a:r>
              <a:endParaRPr lang="de-DE"/>
            </a:p>
          </p:txBody>
        </p:sp>
        <p:sp>
          <p:nvSpPr>
            <p:cNvPr id="26673" name="AutoShape 111"/>
            <p:cNvSpPr>
              <a:spLocks noChangeArrowheads="1"/>
            </p:cNvSpPr>
            <p:nvPr/>
          </p:nvSpPr>
          <p:spPr bwMode="auto">
            <a:xfrm flipV="1">
              <a:off x="1656" y="2609"/>
              <a:ext cx="433" cy="14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90 w 21600"/>
                <a:gd name="T13" fmla="*/ 4469 h 21600"/>
                <a:gd name="T14" fmla="*/ 17110 w 21600"/>
                <a:gd name="T15" fmla="*/ 1713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de-DE" sz="1600"/>
                <a:t>F</a:t>
              </a:r>
              <a:endParaRPr lang="de-DE"/>
            </a:p>
          </p:txBody>
        </p:sp>
        <p:sp>
          <p:nvSpPr>
            <p:cNvPr id="26674" name="Rectangle 112"/>
            <p:cNvSpPr>
              <a:spLocks noChangeArrowheads="1"/>
            </p:cNvSpPr>
            <p:nvPr/>
          </p:nvSpPr>
          <p:spPr bwMode="auto">
            <a:xfrm>
              <a:off x="3266" y="2746"/>
              <a:ext cx="739" cy="44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/>
                <a:t>Currency</a:t>
              </a:r>
              <a:br>
                <a:rPr lang="de-DE"/>
              </a:br>
              <a:r>
                <a:rPr lang="de-DE"/>
                <a:t>DataBase</a:t>
              </a:r>
            </a:p>
          </p:txBody>
        </p:sp>
        <p:sp>
          <p:nvSpPr>
            <p:cNvPr id="26675" name="AutoShape 113"/>
            <p:cNvSpPr>
              <a:spLocks noChangeArrowheads="1"/>
            </p:cNvSpPr>
            <p:nvPr/>
          </p:nvSpPr>
          <p:spPr bwMode="auto">
            <a:xfrm flipV="1">
              <a:off x="3266" y="2601"/>
              <a:ext cx="433" cy="14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90 w 21600"/>
                <a:gd name="T13" fmla="*/ 4469 h 21600"/>
                <a:gd name="T14" fmla="*/ 17110 w 21600"/>
                <a:gd name="T15" fmla="*/ 1713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de-DE" sz="1600"/>
                <a:t>G</a:t>
              </a:r>
              <a:endParaRPr lang="de-DE"/>
            </a:p>
          </p:txBody>
        </p:sp>
        <p:sp>
          <p:nvSpPr>
            <p:cNvPr id="26676" name="Rectangle 114"/>
            <p:cNvSpPr>
              <a:spLocks noChangeArrowheads="1"/>
            </p:cNvSpPr>
            <p:nvPr/>
          </p:nvSpPr>
          <p:spPr bwMode="auto">
            <a:xfrm>
              <a:off x="3266" y="1787"/>
              <a:ext cx="739" cy="44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/>
                <a:t>Currency</a:t>
              </a:r>
            </a:p>
            <a:p>
              <a:pPr algn="ctr"/>
              <a:r>
                <a:rPr lang="de-DE"/>
                <a:t>Converter</a:t>
              </a:r>
            </a:p>
          </p:txBody>
        </p:sp>
        <p:sp>
          <p:nvSpPr>
            <p:cNvPr id="26677" name="AutoShape 115"/>
            <p:cNvSpPr>
              <a:spLocks noChangeArrowheads="1"/>
            </p:cNvSpPr>
            <p:nvPr/>
          </p:nvSpPr>
          <p:spPr bwMode="auto">
            <a:xfrm flipV="1">
              <a:off x="3266" y="1642"/>
              <a:ext cx="433" cy="14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90 w 21600"/>
                <a:gd name="T13" fmla="*/ 4469 h 21600"/>
                <a:gd name="T14" fmla="*/ 17110 w 21600"/>
                <a:gd name="T15" fmla="*/ 1713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de-DE" sz="1600"/>
                <a:t>D</a:t>
              </a:r>
              <a:endParaRPr lang="de-DE"/>
            </a:p>
          </p:txBody>
        </p:sp>
        <p:sp>
          <p:nvSpPr>
            <p:cNvPr id="26678" name="AutoShape 116"/>
            <p:cNvSpPr>
              <a:spLocks noChangeArrowheads="1"/>
            </p:cNvSpPr>
            <p:nvPr/>
          </p:nvSpPr>
          <p:spPr bwMode="auto">
            <a:xfrm flipV="1">
              <a:off x="1125" y="1642"/>
              <a:ext cx="433" cy="14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90 w 21600"/>
                <a:gd name="T13" fmla="*/ 4469 h 21600"/>
                <a:gd name="T14" fmla="*/ 17110 w 21600"/>
                <a:gd name="T15" fmla="*/ 1713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de-DE" sz="1600"/>
                <a:t>B</a:t>
              </a:r>
              <a:endParaRPr lang="de-DE"/>
            </a:p>
          </p:txBody>
        </p:sp>
        <p:sp>
          <p:nvSpPr>
            <p:cNvPr id="26679" name="Rectangle 123"/>
            <p:cNvSpPr>
              <a:spLocks noChangeArrowheads="1"/>
            </p:cNvSpPr>
            <p:nvPr/>
          </p:nvSpPr>
          <p:spPr bwMode="auto">
            <a:xfrm>
              <a:off x="2220" y="1787"/>
              <a:ext cx="739" cy="44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/>
                <a:t>Calculator</a:t>
              </a:r>
            </a:p>
          </p:txBody>
        </p:sp>
        <p:sp>
          <p:nvSpPr>
            <p:cNvPr id="26680" name="AutoShape 124"/>
            <p:cNvSpPr>
              <a:spLocks noChangeArrowheads="1"/>
            </p:cNvSpPr>
            <p:nvPr/>
          </p:nvSpPr>
          <p:spPr bwMode="auto">
            <a:xfrm flipV="1">
              <a:off x="2220" y="1642"/>
              <a:ext cx="433" cy="14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90 w 21600"/>
                <a:gd name="T13" fmla="*/ 4469 h 21600"/>
                <a:gd name="T14" fmla="*/ 17110 w 21600"/>
                <a:gd name="T15" fmla="*/ 1713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de-DE" sz="1600"/>
                <a:t>C</a:t>
              </a:r>
              <a:endParaRPr lang="de-DE"/>
            </a:p>
          </p:txBody>
        </p:sp>
        <p:sp>
          <p:nvSpPr>
            <p:cNvPr id="26681" name="Rectangle 125"/>
            <p:cNvSpPr>
              <a:spLocks noChangeArrowheads="1"/>
            </p:cNvSpPr>
            <p:nvPr/>
          </p:nvSpPr>
          <p:spPr bwMode="auto">
            <a:xfrm>
              <a:off x="1656" y="2754"/>
              <a:ext cx="739" cy="44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/>
                <a:t>XMLFile</a:t>
              </a:r>
              <a:br>
                <a:rPr lang="de-DE"/>
              </a:br>
              <a:r>
                <a:rPr lang="de-DE"/>
                <a:t>Storage</a:t>
              </a:r>
            </a:p>
          </p:txBody>
        </p:sp>
      </p:grpSp>
      <p:sp>
        <p:nvSpPr>
          <p:cNvPr id="60544" name="Text Box 128"/>
          <p:cNvSpPr txBox="1">
            <a:spLocks noChangeArrowheads="1"/>
          </p:cNvSpPr>
          <p:nvPr/>
        </p:nvSpPr>
        <p:spPr bwMode="auto">
          <a:xfrm>
            <a:off x="5394403" y="1829911"/>
            <a:ext cx="2790825" cy="549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000" dirty="0">
                <a:solidFill>
                  <a:schemeClr val="tx2"/>
                </a:solidFill>
                <a:latin typeface="Century Gothic" charset="0"/>
              </a:rPr>
              <a:t>(Spreadsheet)</a:t>
            </a:r>
          </a:p>
        </p:txBody>
      </p:sp>
    </p:spTree>
    <p:extLst>
      <p:ext uri="{BB962C8B-B14F-4D97-AF65-F5344CB8AC3E}">
        <p14:creationId xmlns:p14="http://schemas.microsoft.com/office/powerpoint/2010/main" val="36418086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2000"/>
                                        <p:tgtEl>
                                          <p:spTgt spid="605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Faults and Failures</a:t>
            </a: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Error: a mistake made by a programmer or software engineer which caused a fault</a:t>
            </a:r>
          </a:p>
          <a:p>
            <a:r>
              <a:rPr lang="en-US" dirty="0" smtClean="0"/>
              <a:t>Fault : condition that may cause a failure in the system</a:t>
            </a:r>
          </a:p>
          <a:p>
            <a:r>
              <a:rPr lang="en-US" dirty="0" smtClean="0"/>
              <a:t>Failure: inability of system to perform a function according to its specification due to some fault</a:t>
            </a:r>
          </a:p>
        </p:txBody>
      </p:sp>
    </p:spTree>
    <p:extLst>
      <p:ext uri="{BB962C8B-B14F-4D97-AF65-F5344CB8AC3E}">
        <p14:creationId xmlns:p14="http://schemas.microsoft.com/office/powerpoint/2010/main" val="416532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561" name="AutoShape 97"/>
          <p:cNvCxnSpPr>
            <a:cxnSpLocks noChangeAspect="1" noChangeShapeType="1"/>
          </p:cNvCxnSpPr>
          <p:nvPr/>
        </p:nvCxnSpPr>
        <p:spPr bwMode="auto">
          <a:xfrm rot="5400000">
            <a:off x="5936462" y="2382837"/>
            <a:ext cx="320675" cy="1397000"/>
          </a:xfrm>
          <a:prstGeom prst="bentConnector3">
            <a:avLst>
              <a:gd name="adj1" fmla="val 49653"/>
            </a:avLst>
          </a:prstGeom>
          <a:noFill/>
          <a:ln w="25400">
            <a:solidFill>
              <a:srgbClr val="C0C0C0"/>
            </a:solidFill>
            <a:prstDash val="dash"/>
            <a:miter lim="800000"/>
            <a:headEnd/>
            <a:tailEnd type="arrow" w="sm" len="med"/>
          </a:ln>
        </p:spPr>
      </p:cxnSp>
      <p:cxnSp>
        <p:nvCxnSpPr>
          <p:cNvPr id="62562" name="AutoShape 98"/>
          <p:cNvCxnSpPr>
            <a:cxnSpLocks noChangeAspect="1" noChangeShapeType="1"/>
          </p:cNvCxnSpPr>
          <p:nvPr/>
        </p:nvCxnSpPr>
        <p:spPr bwMode="auto">
          <a:xfrm rot="5400000">
            <a:off x="5001424" y="3754437"/>
            <a:ext cx="415925" cy="723900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C0C0C0"/>
            </a:solidFill>
            <a:prstDash val="dash"/>
            <a:miter lim="800000"/>
            <a:headEnd/>
            <a:tailEnd type="arrow" w="sm" len="med"/>
          </a:ln>
        </p:spPr>
      </p:cxnSp>
      <p:cxnSp>
        <p:nvCxnSpPr>
          <p:cNvPr id="62563" name="AutoShape 99"/>
          <p:cNvCxnSpPr>
            <a:cxnSpLocks noChangeAspect="1" noChangeShapeType="1"/>
          </p:cNvCxnSpPr>
          <p:nvPr/>
        </p:nvCxnSpPr>
        <p:spPr bwMode="auto">
          <a:xfrm rot="16200000" flipH="1">
            <a:off x="5568956" y="3910805"/>
            <a:ext cx="425450" cy="420688"/>
          </a:xfrm>
          <a:prstGeom prst="bentConnector3">
            <a:avLst>
              <a:gd name="adj1" fmla="val 49625"/>
            </a:avLst>
          </a:prstGeom>
          <a:noFill/>
          <a:ln w="25400">
            <a:solidFill>
              <a:srgbClr val="C0C0C0"/>
            </a:solidFill>
            <a:prstDash val="dash"/>
            <a:miter lim="800000"/>
            <a:headEnd/>
            <a:tailEnd type="arrow" w="sm" len="med"/>
          </a:ln>
        </p:spPr>
      </p:cxnSp>
      <p:cxnSp>
        <p:nvCxnSpPr>
          <p:cNvPr id="62564" name="AutoShape 100"/>
          <p:cNvCxnSpPr>
            <a:cxnSpLocks noChangeAspect="1" noChangeShapeType="1"/>
          </p:cNvCxnSpPr>
          <p:nvPr/>
        </p:nvCxnSpPr>
        <p:spPr bwMode="auto">
          <a:xfrm rot="5400000">
            <a:off x="7672393" y="4029868"/>
            <a:ext cx="415925" cy="173038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C0C0C0"/>
            </a:solidFill>
            <a:prstDash val="dash"/>
            <a:miter lim="800000"/>
            <a:headEnd/>
            <a:tailEnd type="arrow" w="sm" len="med"/>
          </a:ln>
        </p:spPr>
      </p:cxnSp>
      <p:cxnSp>
        <p:nvCxnSpPr>
          <p:cNvPr id="62565" name="AutoShape 101"/>
          <p:cNvCxnSpPr>
            <a:cxnSpLocks noChangeAspect="1" noChangeShapeType="1"/>
          </p:cNvCxnSpPr>
          <p:nvPr/>
        </p:nvCxnSpPr>
        <p:spPr bwMode="auto">
          <a:xfrm rot="5400000">
            <a:off x="6549237" y="2995612"/>
            <a:ext cx="320675" cy="171450"/>
          </a:xfrm>
          <a:prstGeom prst="bentConnector3">
            <a:avLst>
              <a:gd name="adj1" fmla="val 49653"/>
            </a:avLst>
          </a:prstGeom>
          <a:noFill/>
          <a:ln w="25400">
            <a:solidFill>
              <a:srgbClr val="C0C0C0"/>
            </a:solidFill>
            <a:prstDash val="dash"/>
            <a:miter lim="800000"/>
            <a:headEnd/>
            <a:tailEnd type="arrow" w="sm" len="med"/>
          </a:ln>
        </p:spPr>
      </p:cxnSp>
      <p:cxnSp>
        <p:nvCxnSpPr>
          <p:cNvPr id="62566" name="AutoShape 102"/>
          <p:cNvCxnSpPr>
            <a:cxnSpLocks noChangeAspect="1" noChangeShapeType="1"/>
          </p:cNvCxnSpPr>
          <p:nvPr/>
        </p:nvCxnSpPr>
        <p:spPr bwMode="auto">
          <a:xfrm rot="16200000" flipH="1">
            <a:off x="7134231" y="2591593"/>
            <a:ext cx="320675" cy="998537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C0C0C0"/>
            </a:solidFill>
            <a:prstDash val="dash"/>
            <a:miter lim="800000"/>
            <a:headEnd/>
            <a:tailEnd type="arrow" w="sm" len="med"/>
          </a:ln>
        </p:spPr>
      </p:cxnSp>
      <p:sp>
        <p:nvSpPr>
          <p:cNvPr id="62513" name="Rectangle 49"/>
          <p:cNvSpPr>
            <a:spLocks noChangeAspect="1" noChangeArrowheads="1"/>
          </p:cNvSpPr>
          <p:nvPr/>
        </p:nvSpPr>
        <p:spPr bwMode="auto">
          <a:xfrm>
            <a:off x="6380962" y="2435224"/>
            <a:ext cx="827088" cy="495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/>
              <a:t>A</a:t>
            </a:r>
          </a:p>
        </p:txBody>
      </p:sp>
      <p:sp>
        <p:nvSpPr>
          <p:cNvPr id="62515" name="Rectangle 51"/>
          <p:cNvSpPr>
            <a:spLocks noChangeAspect="1" noChangeArrowheads="1"/>
          </p:cNvSpPr>
          <p:nvPr/>
        </p:nvSpPr>
        <p:spPr bwMode="auto">
          <a:xfrm>
            <a:off x="6382550" y="3413124"/>
            <a:ext cx="827087" cy="495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/>
              <a:t>C</a:t>
            </a:r>
          </a:p>
        </p:txBody>
      </p:sp>
      <p:sp>
        <p:nvSpPr>
          <p:cNvPr id="62516" name="AutoShape 52"/>
          <p:cNvSpPr>
            <a:spLocks noChangeAspect="1" noChangeArrowheads="1"/>
          </p:cNvSpPr>
          <p:nvPr/>
        </p:nvSpPr>
        <p:spPr bwMode="auto">
          <a:xfrm flipV="1">
            <a:off x="6382550" y="3251199"/>
            <a:ext cx="484187" cy="161925"/>
          </a:xfrm>
          <a:custGeom>
            <a:avLst/>
            <a:gdLst>
              <a:gd name="T0" fmla="*/ 212882678 w 21600"/>
              <a:gd name="T1" fmla="*/ 4549950 h 21600"/>
              <a:gd name="T2" fmla="*/ 121646873 w 21600"/>
              <a:gd name="T3" fmla="*/ 9099848 h 21600"/>
              <a:gd name="T4" fmla="*/ 30411584 w 21600"/>
              <a:gd name="T5" fmla="*/ 4549950 h 21600"/>
              <a:gd name="T6" fmla="*/ 12164687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endParaRPr lang="de-DE"/>
          </a:p>
        </p:txBody>
      </p:sp>
      <p:sp>
        <p:nvSpPr>
          <p:cNvPr id="62517" name="Rectangle 53"/>
          <p:cNvSpPr>
            <a:spLocks noChangeAspect="1" noChangeArrowheads="1"/>
          </p:cNvSpPr>
          <p:nvPr/>
        </p:nvSpPr>
        <p:spPr bwMode="auto">
          <a:xfrm>
            <a:off x="4606137" y="4486274"/>
            <a:ext cx="827088" cy="4937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/>
              <a:t>E</a:t>
            </a:r>
          </a:p>
        </p:txBody>
      </p:sp>
      <p:sp>
        <p:nvSpPr>
          <p:cNvPr id="62519" name="Rectangle 55"/>
          <p:cNvSpPr>
            <a:spLocks noChangeAspect="1" noChangeArrowheads="1"/>
          </p:cNvSpPr>
          <p:nvPr/>
        </p:nvSpPr>
        <p:spPr bwMode="auto">
          <a:xfrm>
            <a:off x="5750725" y="4495799"/>
            <a:ext cx="827087" cy="4937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/>
              <a:t>F</a:t>
            </a:r>
          </a:p>
        </p:txBody>
      </p:sp>
      <p:sp>
        <p:nvSpPr>
          <p:cNvPr id="62520" name="AutoShape 56"/>
          <p:cNvSpPr>
            <a:spLocks noChangeAspect="1" noChangeArrowheads="1"/>
          </p:cNvSpPr>
          <p:nvPr/>
        </p:nvSpPr>
        <p:spPr bwMode="auto">
          <a:xfrm flipV="1">
            <a:off x="5750725" y="4332287"/>
            <a:ext cx="484187" cy="163512"/>
          </a:xfrm>
          <a:custGeom>
            <a:avLst/>
            <a:gdLst>
              <a:gd name="T0" fmla="*/ 212882678 w 21600"/>
              <a:gd name="T1" fmla="*/ 4685020 h 21600"/>
              <a:gd name="T2" fmla="*/ 121646873 w 21600"/>
              <a:gd name="T3" fmla="*/ 9370040 h 21600"/>
              <a:gd name="T4" fmla="*/ 30411584 w 21600"/>
              <a:gd name="T5" fmla="*/ 4685020 h 21600"/>
              <a:gd name="T6" fmla="*/ 12164687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endParaRPr lang="de-DE"/>
          </a:p>
        </p:txBody>
      </p:sp>
      <p:sp>
        <p:nvSpPr>
          <p:cNvPr id="62521" name="Rectangle 57"/>
          <p:cNvSpPr>
            <a:spLocks noChangeAspect="1" noChangeArrowheads="1"/>
          </p:cNvSpPr>
          <p:nvPr/>
        </p:nvSpPr>
        <p:spPr bwMode="auto">
          <a:xfrm>
            <a:off x="7552537" y="4486274"/>
            <a:ext cx="827088" cy="4937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/>
              <a:t>G</a:t>
            </a:r>
          </a:p>
        </p:txBody>
      </p:sp>
      <p:sp>
        <p:nvSpPr>
          <p:cNvPr id="62522" name="AutoShape 58"/>
          <p:cNvSpPr>
            <a:spLocks noChangeAspect="1" noChangeArrowheads="1"/>
          </p:cNvSpPr>
          <p:nvPr/>
        </p:nvSpPr>
        <p:spPr bwMode="auto">
          <a:xfrm flipV="1">
            <a:off x="7552537" y="4324349"/>
            <a:ext cx="484188" cy="161925"/>
          </a:xfrm>
          <a:custGeom>
            <a:avLst/>
            <a:gdLst>
              <a:gd name="T0" fmla="*/ 212884059 w 21600"/>
              <a:gd name="T1" fmla="*/ 4549950 h 21600"/>
              <a:gd name="T2" fmla="*/ 121647886 w 21600"/>
              <a:gd name="T3" fmla="*/ 9099848 h 21600"/>
              <a:gd name="T4" fmla="*/ 30412229 w 21600"/>
              <a:gd name="T5" fmla="*/ 4549950 h 21600"/>
              <a:gd name="T6" fmla="*/ 12164788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endParaRPr lang="de-DE"/>
          </a:p>
        </p:txBody>
      </p:sp>
      <p:sp>
        <p:nvSpPr>
          <p:cNvPr id="62523" name="Rectangle 59"/>
          <p:cNvSpPr>
            <a:spLocks noChangeAspect="1" noChangeArrowheads="1"/>
          </p:cNvSpPr>
          <p:nvPr/>
        </p:nvSpPr>
        <p:spPr bwMode="auto">
          <a:xfrm>
            <a:off x="7552537" y="3413124"/>
            <a:ext cx="827088" cy="495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/>
              <a:t>D</a:t>
            </a:r>
          </a:p>
        </p:txBody>
      </p:sp>
      <p:sp>
        <p:nvSpPr>
          <p:cNvPr id="62524" name="AutoShape 60"/>
          <p:cNvSpPr>
            <a:spLocks noChangeAspect="1" noChangeArrowheads="1"/>
          </p:cNvSpPr>
          <p:nvPr/>
        </p:nvSpPr>
        <p:spPr bwMode="auto">
          <a:xfrm flipV="1">
            <a:off x="7552537" y="3251199"/>
            <a:ext cx="484188" cy="161925"/>
          </a:xfrm>
          <a:custGeom>
            <a:avLst/>
            <a:gdLst>
              <a:gd name="T0" fmla="*/ 212884059 w 21600"/>
              <a:gd name="T1" fmla="*/ 4549950 h 21600"/>
              <a:gd name="T2" fmla="*/ 121647886 w 21600"/>
              <a:gd name="T3" fmla="*/ 9099848 h 21600"/>
              <a:gd name="T4" fmla="*/ 30412229 w 21600"/>
              <a:gd name="T5" fmla="*/ 4549950 h 21600"/>
              <a:gd name="T6" fmla="*/ 12164788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endParaRPr lang="de-DE"/>
          </a:p>
        </p:txBody>
      </p:sp>
      <p:sp>
        <p:nvSpPr>
          <p:cNvPr id="62525" name="Rectangle 61"/>
          <p:cNvSpPr>
            <a:spLocks noChangeAspect="1" noChangeArrowheads="1"/>
          </p:cNvSpPr>
          <p:nvPr/>
        </p:nvSpPr>
        <p:spPr bwMode="auto">
          <a:xfrm>
            <a:off x="5157000" y="3413124"/>
            <a:ext cx="827087" cy="495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/>
              <a:t>B</a:t>
            </a:r>
          </a:p>
        </p:txBody>
      </p:sp>
      <p:sp>
        <p:nvSpPr>
          <p:cNvPr id="62526" name="AutoShape 62"/>
          <p:cNvSpPr>
            <a:spLocks noChangeAspect="1" noChangeArrowheads="1"/>
          </p:cNvSpPr>
          <p:nvPr/>
        </p:nvSpPr>
        <p:spPr bwMode="auto">
          <a:xfrm flipV="1">
            <a:off x="5157000" y="3251199"/>
            <a:ext cx="484187" cy="161925"/>
          </a:xfrm>
          <a:custGeom>
            <a:avLst/>
            <a:gdLst>
              <a:gd name="T0" fmla="*/ 212882678 w 21600"/>
              <a:gd name="T1" fmla="*/ 4549950 h 21600"/>
              <a:gd name="T2" fmla="*/ 121646873 w 21600"/>
              <a:gd name="T3" fmla="*/ 9099848 h 21600"/>
              <a:gd name="T4" fmla="*/ 30411584 w 21600"/>
              <a:gd name="T5" fmla="*/ 4549950 h 21600"/>
              <a:gd name="T6" fmla="*/ 12164687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endParaRPr lang="de-DE"/>
          </a:p>
        </p:txBody>
      </p:sp>
      <p:sp>
        <p:nvSpPr>
          <p:cNvPr id="2869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Big-Bang Approach</a:t>
            </a:r>
          </a:p>
        </p:txBody>
      </p:sp>
      <p:sp>
        <p:nvSpPr>
          <p:cNvPr id="62514" name="AutoShape 50"/>
          <p:cNvSpPr>
            <a:spLocks noChangeAspect="1" noChangeArrowheads="1"/>
          </p:cNvSpPr>
          <p:nvPr/>
        </p:nvSpPr>
        <p:spPr bwMode="auto">
          <a:xfrm flipV="1">
            <a:off x="6380962" y="2273299"/>
            <a:ext cx="484188" cy="161925"/>
          </a:xfrm>
          <a:custGeom>
            <a:avLst/>
            <a:gdLst>
              <a:gd name="T0" fmla="*/ 212884059 w 21600"/>
              <a:gd name="T1" fmla="*/ 4549950 h 21600"/>
              <a:gd name="T2" fmla="*/ 121647886 w 21600"/>
              <a:gd name="T3" fmla="*/ 9099848 h 21600"/>
              <a:gd name="T4" fmla="*/ 30412229 w 21600"/>
              <a:gd name="T5" fmla="*/ 4549950 h 21600"/>
              <a:gd name="T6" fmla="*/ 12164788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endParaRPr lang="de-DE"/>
          </a:p>
        </p:txBody>
      </p:sp>
      <p:sp>
        <p:nvSpPr>
          <p:cNvPr id="62518" name="AutoShape 54"/>
          <p:cNvSpPr>
            <a:spLocks noChangeAspect="1" noChangeArrowheads="1"/>
          </p:cNvSpPr>
          <p:nvPr/>
        </p:nvSpPr>
        <p:spPr bwMode="auto">
          <a:xfrm flipV="1">
            <a:off x="4606137" y="4324349"/>
            <a:ext cx="484188" cy="161925"/>
          </a:xfrm>
          <a:custGeom>
            <a:avLst/>
            <a:gdLst>
              <a:gd name="T0" fmla="*/ 212884059 w 21600"/>
              <a:gd name="T1" fmla="*/ 4549950 h 21600"/>
              <a:gd name="T2" fmla="*/ 121647886 w 21600"/>
              <a:gd name="T3" fmla="*/ 9099848 h 21600"/>
              <a:gd name="T4" fmla="*/ 30412229 w 21600"/>
              <a:gd name="T5" fmla="*/ 4549950 h 21600"/>
              <a:gd name="T6" fmla="*/ 12164788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endParaRPr lang="de-DE"/>
          </a:p>
        </p:txBody>
      </p:sp>
      <p:sp>
        <p:nvSpPr>
          <p:cNvPr id="62533" name="Oval 69"/>
          <p:cNvSpPr>
            <a:spLocks noChangeArrowheads="1"/>
          </p:cNvSpPr>
          <p:nvPr/>
        </p:nvSpPr>
        <p:spPr bwMode="auto">
          <a:xfrm>
            <a:off x="442125" y="1933575"/>
            <a:ext cx="806450" cy="5588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Test A</a:t>
            </a:r>
          </a:p>
        </p:txBody>
      </p:sp>
      <p:sp>
        <p:nvSpPr>
          <p:cNvPr id="62534" name="Oval 70"/>
          <p:cNvSpPr>
            <a:spLocks noChangeArrowheads="1"/>
          </p:cNvSpPr>
          <p:nvPr/>
        </p:nvSpPr>
        <p:spPr bwMode="auto">
          <a:xfrm>
            <a:off x="442125" y="2525712"/>
            <a:ext cx="806450" cy="5588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Test B</a:t>
            </a:r>
          </a:p>
        </p:txBody>
      </p:sp>
      <p:sp>
        <p:nvSpPr>
          <p:cNvPr id="62535" name="Oval 71"/>
          <p:cNvSpPr>
            <a:spLocks noChangeArrowheads="1"/>
          </p:cNvSpPr>
          <p:nvPr/>
        </p:nvSpPr>
        <p:spPr bwMode="auto">
          <a:xfrm>
            <a:off x="426250" y="5430837"/>
            <a:ext cx="806450" cy="5588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Test G</a:t>
            </a:r>
          </a:p>
        </p:txBody>
      </p:sp>
      <p:sp>
        <p:nvSpPr>
          <p:cNvPr id="62536" name="Oval 72"/>
          <p:cNvSpPr>
            <a:spLocks noChangeArrowheads="1"/>
          </p:cNvSpPr>
          <p:nvPr/>
        </p:nvSpPr>
        <p:spPr bwMode="auto">
          <a:xfrm>
            <a:off x="431013" y="4849812"/>
            <a:ext cx="806450" cy="5588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Test F</a:t>
            </a:r>
          </a:p>
        </p:txBody>
      </p:sp>
      <p:sp>
        <p:nvSpPr>
          <p:cNvPr id="62537" name="Oval 73"/>
          <p:cNvSpPr>
            <a:spLocks noChangeArrowheads="1"/>
          </p:cNvSpPr>
          <p:nvPr/>
        </p:nvSpPr>
        <p:spPr bwMode="auto">
          <a:xfrm>
            <a:off x="426250" y="4268787"/>
            <a:ext cx="806450" cy="5588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Test E</a:t>
            </a:r>
          </a:p>
        </p:txBody>
      </p:sp>
      <p:sp>
        <p:nvSpPr>
          <p:cNvPr id="62538" name="Oval 74"/>
          <p:cNvSpPr>
            <a:spLocks noChangeArrowheads="1"/>
          </p:cNvSpPr>
          <p:nvPr/>
        </p:nvSpPr>
        <p:spPr bwMode="auto">
          <a:xfrm>
            <a:off x="437363" y="3106737"/>
            <a:ext cx="806450" cy="5588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Test C</a:t>
            </a:r>
          </a:p>
        </p:txBody>
      </p:sp>
      <p:sp>
        <p:nvSpPr>
          <p:cNvPr id="62539" name="Oval 75"/>
          <p:cNvSpPr>
            <a:spLocks noChangeArrowheads="1"/>
          </p:cNvSpPr>
          <p:nvPr/>
        </p:nvSpPr>
        <p:spPr bwMode="auto">
          <a:xfrm>
            <a:off x="431013" y="3687762"/>
            <a:ext cx="806450" cy="5588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Test D</a:t>
            </a:r>
          </a:p>
        </p:txBody>
      </p:sp>
      <p:sp>
        <p:nvSpPr>
          <p:cNvPr id="62540" name="Oval 76"/>
          <p:cNvSpPr>
            <a:spLocks noChangeArrowheads="1"/>
          </p:cNvSpPr>
          <p:nvPr/>
        </p:nvSpPr>
        <p:spPr bwMode="auto">
          <a:xfrm>
            <a:off x="3155163" y="3352800"/>
            <a:ext cx="1358900" cy="14160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ctr"/>
            <a:r>
              <a:rPr lang="en-US" sz="2000"/>
              <a:t>Test </a:t>
            </a:r>
          </a:p>
          <a:p>
            <a:pPr algn="ctr"/>
            <a:r>
              <a:rPr lang="en-US" sz="2000"/>
              <a:t>A, B, C, D,</a:t>
            </a:r>
          </a:p>
          <a:p>
            <a:pPr algn="ctr"/>
            <a:r>
              <a:rPr lang="en-US" sz="2000"/>
              <a:t>E, F, G</a:t>
            </a:r>
          </a:p>
        </p:txBody>
      </p:sp>
      <p:cxnSp>
        <p:nvCxnSpPr>
          <p:cNvPr id="62544" name="AutoShape 80"/>
          <p:cNvCxnSpPr>
            <a:cxnSpLocks noChangeShapeType="1"/>
            <a:stCxn id="62533" idx="6"/>
            <a:endCxn id="62552" idx="3"/>
          </p:cNvCxnSpPr>
          <p:nvPr/>
        </p:nvCxnSpPr>
        <p:spPr bwMode="auto">
          <a:xfrm>
            <a:off x="1248575" y="2212975"/>
            <a:ext cx="1762125" cy="18430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2545" name="AutoShape 81"/>
          <p:cNvCxnSpPr>
            <a:cxnSpLocks noChangeShapeType="1"/>
            <a:stCxn id="62534" idx="6"/>
            <a:endCxn id="62552" idx="3"/>
          </p:cNvCxnSpPr>
          <p:nvPr/>
        </p:nvCxnSpPr>
        <p:spPr bwMode="auto">
          <a:xfrm>
            <a:off x="1248575" y="2805112"/>
            <a:ext cx="1762125" cy="12509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2546" name="AutoShape 82"/>
          <p:cNvCxnSpPr>
            <a:cxnSpLocks noChangeShapeType="1"/>
            <a:stCxn id="62538" idx="6"/>
            <a:endCxn id="62552" idx="3"/>
          </p:cNvCxnSpPr>
          <p:nvPr/>
        </p:nvCxnSpPr>
        <p:spPr bwMode="auto">
          <a:xfrm>
            <a:off x="1243813" y="3386137"/>
            <a:ext cx="1766887" cy="6699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2547" name="AutoShape 83"/>
          <p:cNvCxnSpPr>
            <a:cxnSpLocks noChangeShapeType="1"/>
            <a:stCxn id="62539" idx="6"/>
            <a:endCxn id="62552" idx="3"/>
          </p:cNvCxnSpPr>
          <p:nvPr/>
        </p:nvCxnSpPr>
        <p:spPr bwMode="auto">
          <a:xfrm>
            <a:off x="1237463" y="3967162"/>
            <a:ext cx="1773237" cy="889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2548" name="AutoShape 84"/>
          <p:cNvCxnSpPr>
            <a:cxnSpLocks noChangeShapeType="1"/>
            <a:stCxn id="62537" idx="6"/>
            <a:endCxn id="62552" idx="3"/>
          </p:cNvCxnSpPr>
          <p:nvPr/>
        </p:nvCxnSpPr>
        <p:spPr bwMode="auto">
          <a:xfrm flipV="1">
            <a:off x="1232700" y="4056062"/>
            <a:ext cx="1778000" cy="4921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2549" name="AutoShape 85"/>
          <p:cNvCxnSpPr>
            <a:cxnSpLocks noChangeShapeType="1"/>
            <a:stCxn id="62535" idx="6"/>
            <a:endCxn id="62552" idx="3"/>
          </p:cNvCxnSpPr>
          <p:nvPr/>
        </p:nvCxnSpPr>
        <p:spPr bwMode="auto">
          <a:xfrm flipV="1">
            <a:off x="1232700" y="4056062"/>
            <a:ext cx="1778000" cy="1654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2550" name="AutoShape 86"/>
          <p:cNvCxnSpPr>
            <a:cxnSpLocks noChangeShapeType="1"/>
            <a:stCxn id="62536" idx="6"/>
            <a:endCxn id="62552" idx="3"/>
          </p:cNvCxnSpPr>
          <p:nvPr/>
        </p:nvCxnSpPr>
        <p:spPr bwMode="auto">
          <a:xfrm flipV="1">
            <a:off x="1237463" y="4056062"/>
            <a:ext cx="1773237" cy="1073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62552" name="AutoShape 88"/>
          <p:cNvSpPr>
            <a:spLocks noChangeArrowheads="1"/>
          </p:cNvSpPr>
          <p:nvPr/>
        </p:nvSpPr>
        <p:spPr bwMode="auto">
          <a:xfrm rot="5400000">
            <a:off x="2987682" y="3990180"/>
            <a:ext cx="177800" cy="131763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49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625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625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25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625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625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625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625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625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625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625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25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625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625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625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625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625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625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25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625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25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25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625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625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625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625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625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625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625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625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625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625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625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625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625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625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625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625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625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625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625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625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625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500" fill="hold"/>
                                        <p:tgtEl>
                                          <p:spTgt spid="625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625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500" fill="hold"/>
                                        <p:tgtEl>
                                          <p:spTgt spid="625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625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500" fill="hold"/>
                                        <p:tgtEl>
                                          <p:spTgt spid="625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625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500" fill="hold"/>
                                        <p:tgtEl>
                                          <p:spTgt spid="625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625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500" fill="hold"/>
                                        <p:tgtEl>
                                          <p:spTgt spid="625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625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500" fill="hold"/>
                                        <p:tgtEl>
                                          <p:spTgt spid="625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625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13" grpId="0" animBg="1"/>
      <p:bldP spid="62515" grpId="0" animBg="1"/>
      <p:bldP spid="62516" grpId="0" animBg="1"/>
      <p:bldP spid="62517" grpId="0" animBg="1"/>
      <p:bldP spid="62519" grpId="0" animBg="1"/>
      <p:bldP spid="62520" grpId="0" animBg="1"/>
      <p:bldP spid="62521" grpId="0" animBg="1"/>
      <p:bldP spid="62522" grpId="0" animBg="1"/>
      <p:bldP spid="62523" grpId="0" animBg="1"/>
      <p:bldP spid="62524" grpId="0" animBg="1"/>
      <p:bldP spid="62525" grpId="0" animBg="1"/>
      <p:bldP spid="62526" grpId="0" animBg="1"/>
      <p:bldP spid="62514" grpId="0" animBg="1"/>
      <p:bldP spid="62518" grpId="0" animBg="1"/>
      <p:bldP spid="62533" grpId="0" animBg="1"/>
      <p:bldP spid="62534" grpId="0" animBg="1"/>
      <p:bldP spid="62535" grpId="0" animBg="1"/>
      <p:bldP spid="62536" grpId="0" animBg="1"/>
      <p:bldP spid="62537" grpId="0" animBg="1"/>
      <p:bldP spid="62538" grpId="0" animBg="1"/>
      <p:bldP spid="62539" grpId="0" animBg="1"/>
      <p:bldP spid="62540" grpId="0" animBg="1"/>
      <p:bldP spid="6255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Incremental integration testing</a:t>
            </a:r>
            <a:endParaRPr lang="en-US"/>
          </a:p>
        </p:txBody>
      </p:sp>
      <p:pic>
        <p:nvPicPr>
          <p:cNvPr id="7066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905000"/>
            <a:ext cx="6858000" cy="422751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62000" y="1727465"/>
            <a:ext cx="48006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To simplify error localization, systems should be incrementally integrated.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Bottom-up Testing Strategy</a:t>
            </a:r>
          </a:p>
        </p:txBody>
      </p:sp>
      <p:sp>
        <p:nvSpPr>
          <p:cNvPr id="6349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Subsystems in the lowest layer of the call hierarchy are tested individually</a:t>
            </a:r>
          </a:p>
          <a:p>
            <a:r>
              <a:rPr lang="en-US" dirty="0" smtClean="0"/>
              <a:t>Next subsystems tested are those that call the previously tested subsystems</a:t>
            </a:r>
          </a:p>
          <a:p>
            <a:r>
              <a:rPr lang="en-US" dirty="0" smtClean="0"/>
              <a:t>Repeat until all subsystems are included</a:t>
            </a:r>
          </a:p>
          <a:p>
            <a:r>
              <a:rPr lang="en-US" dirty="0" smtClean="0"/>
              <a:t>Drivers are needed</a:t>
            </a:r>
          </a:p>
        </p:txBody>
      </p:sp>
    </p:spTree>
    <p:extLst>
      <p:ext uri="{BB962C8B-B14F-4D97-AF65-F5344CB8AC3E}">
        <p14:creationId xmlns:p14="http://schemas.microsoft.com/office/powerpoint/2010/main" val="25476346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3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3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34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9"/>
          <p:cNvGrpSpPr>
            <a:grpSpLocks/>
          </p:cNvGrpSpPr>
          <p:nvPr/>
        </p:nvGrpSpPr>
        <p:grpSpPr bwMode="auto">
          <a:xfrm>
            <a:off x="5233616" y="1801812"/>
            <a:ext cx="3773488" cy="2716213"/>
            <a:chOff x="3198" y="140"/>
            <a:chExt cx="2377" cy="1711"/>
          </a:xfrm>
        </p:grpSpPr>
        <p:sp>
          <p:nvSpPr>
            <p:cNvPr id="32805" name="Rectangle 79"/>
            <p:cNvSpPr>
              <a:spLocks noChangeAspect="1" noChangeArrowheads="1"/>
            </p:cNvSpPr>
            <p:nvPr/>
          </p:nvSpPr>
          <p:spPr bwMode="auto">
            <a:xfrm>
              <a:off x="4316" y="242"/>
              <a:ext cx="521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>
                  <a:solidFill>
                    <a:srgbClr val="A1A1A1"/>
                  </a:solidFill>
                </a:rPr>
                <a:t>A</a:t>
              </a:r>
            </a:p>
          </p:txBody>
        </p:sp>
        <p:sp>
          <p:nvSpPr>
            <p:cNvPr id="32806" name="AutoShape 80"/>
            <p:cNvSpPr>
              <a:spLocks noChangeAspect="1" noChangeArrowheads="1"/>
            </p:cNvSpPr>
            <p:nvPr/>
          </p:nvSpPr>
          <p:spPr bwMode="auto">
            <a:xfrm flipV="1">
              <a:off x="4316" y="140"/>
              <a:ext cx="305" cy="10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32 w 21600"/>
                <a:gd name="T13" fmla="*/ 4447 h 21600"/>
                <a:gd name="T14" fmla="*/ 17068 w 21600"/>
                <a:gd name="T15" fmla="*/ 1715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969696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endParaRPr lang="de-DE">
                <a:solidFill>
                  <a:srgbClr val="A1A1A1"/>
                </a:solidFill>
              </a:endParaRPr>
            </a:p>
          </p:txBody>
        </p:sp>
        <p:sp>
          <p:nvSpPr>
            <p:cNvPr id="32807" name="Rectangle 81"/>
            <p:cNvSpPr>
              <a:spLocks noChangeAspect="1" noChangeArrowheads="1"/>
            </p:cNvSpPr>
            <p:nvPr/>
          </p:nvSpPr>
          <p:spPr bwMode="auto">
            <a:xfrm>
              <a:off x="4317" y="858"/>
              <a:ext cx="521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>
                  <a:solidFill>
                    <a:srgbClr val="A1A1A1"/>
                  </a:solidFill>
                </a:rPr>
                <a:t>C</a:t>
              </a:r>
            </a:p>
          </p:txBody>
        </p:sp>
        <p:sp>
          <p:nvSpPr>
            <p:cNvPr id="32808" name="AutoShape 82"/>
            <p:cNvSpPr>
              <a:spLocks noChangeAspect="1" noChangeArrowheads="1"/>
            </p:cNvSpPr>
            <p:nvPr/>
          </p:nvSpPr>
          <p:spPr bwMode="auto">
            <a:xfrm flipV="1">
              <a:off x="4317" y="756"/>
              <a:ext cx="305" cy="10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32 w 21600"/>
                <a:gd name="T13" fmla="*/ 4447 h 21600"/>
                <a:gd name="T14" fmla="*/ 17068 w 21600"/>
                <a:gd name="T15" fmla="*/ 1715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969696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endParaRPr lang="de-DE">
                <a:solidFill>
                  <a:srgbClr val="A1A1A1"/>
                </a:solidFill>
              </a:endParaRPr>
            </a:p>
          </p:txBody>
        </p:sp>
        <p:sp>
          <p:nvSpPr>
            <p:cNvPr id="32809" name="Rectangle 83"/>
            <p:cNvSpPr>
              <a:spLocks noChangeAspect="1" noChangeArrowheads="1"/>
            </p:cNvSpPr>
            <p:nvPr/>
          </p:nvSpPr>
          <p:spPr bwMode="auto">
            <a:xfrm>
              <a:off x="3198" y="1534"/>
              <a:ext cx="521" cy="3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>
                  <a:solidFill>
                    <a:srgbClr val="A1A1A1"/>
                  </a:solidFill>
                </a:rPr>
                <a:t>E</a:t>
              </a:r>
            </a:p>
          </p:txBody>
        </p:sp>
        <p:sp>
          <p:nvSpPr>
            <p:cNvPr id="32810" name="AutoShape 84"/>
            <p:cNvSpPr>
              <a:spLocks noChangeAspect="1" noChangeArrowheads="1"/>
            </p:cNvSpPr>
            <p:nvPr/>
          </p:nvSpPr>
          <p:spPr bwMode="auto">
            <a:xfrm flipV="1">
              <a:off x="3198" y="1432"/>
              <a:ext cx="305" cy="10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32 w 21600"/>
                <a:gd name="T13" fmla="*/ 4447 h 21600"/>
                <a:gd name="T14" fmla="*/ 17068 w 21600"/>
                <a:gd name="T15" fmla="*/ 1715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969696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endParaRPr lang="de-DE">
                <a:solidFill>
                  <a:srgbClr val="A1A1A1"/>
                </a:solidFill>
              </a:endParaRPr>
            </a:p>
          </p:txBody>
        </p:sp>
        <p:sp>
          <p:nvSpPr>
            <p:cNvPr id="32811" name="Rectangle 85"/>
            <p:cNvSpPr>
              <a:spLocks noChangeAspect="1" noChangeArrowheads="1"/>
            </p:cNvSpPr>
            <p:nvPr/>
          </p:nvSpPr>
          <p:spPr bwMode="auto">
            <a:xfrm>
              <a:off x="3919" y="1540"/>
              <a:ext cx="521" cy="3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>
                  <a:solidFill>
                    <a:srgbClr val="A1A1A1"/>
                  </a:solidFill>
                </a:rPr>
                <a:t>F</a:t>
              </a:r>
            </a:p>
          </p:txBody>
        </p:sp>
        <p:sp>
          <p:nvSpPr>
            <p:cNvPr id="32812" name="AutoShape 86"/>
            <p:cNvSpPr>
              <a:spLocks noChangeAspect="1" noChangeArrowheads="1"/>
            </p:cNvSpPr>
            <p:nvPr/>
          </p:nvSpPr>
          <p:spPr bwMode="auto">
            <a:xfrm flipV="1">
              <a:off x="3919" y="1437"/>
              <a:ext cx="305" cy="10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32 w 21600"/>
                <a:gd name="T13" fmla="*/ 4404 h 21600"/>
                <a:gd name="T14" fmla="*/ 17068 w 21600"/>
                <a:gd name="T15" fmla="*/ 1719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969696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endParaRPr lang="de-DE">
                <a:solidFill>
                  <a:srgbClr val="A1A1A1"/>
                </a:solidFill>
              </a:endParaRPr>
            </a:p>
          </p:txBody>
        </p:sp>
        <p:sp>
          <p:nvSpPr>
            <p:cNvPr id="32813" name="Rectangle 87"/>
            <p:cNvSpPr>
              <a:spLocks noChangeAspect="1" noChangeArrowheads="1"/>
            </p:cNvSpPr>
            <p:nvPr/>
          </p:nvSpPr>
          <p:spPr bwMode="auto">
            <a:xfrm>
              <a:off x="5054" y="1534"/>
              <a:ext cx="521" cy="3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>
                  <a:solidFill>
                    <a:srgbClr val="A1A1A1"/>
                  </a:solidFill>
                </a:rPr>
                <a:t>G</a:t>
              </a:r>
            </a:p>
          </p:txBody>
        </p:sp>
        <p:sp>
          <p:nvSpPr>
            <p:cNvPr id="32814" name="AutoShape 88"/>
            <p:cNvSpPr>
              <a:spLocks noChangeAspect="1" noChangeArrowheads="1"/>
            </p:cNvSpPr>
            <p:nvPr/>
          </p:nvSpPr>
          <p:spPr bwMode="auto">
            <a:xfrm flipV="1">
              <a:off x="5054" y="1432"/>
              <a:ext cx="305" cy="10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32 w 21600"/>
                <a:gd name="T13" fmla="*/ 4447 h 21600"/>
                <a:gd name="T14" fmla="*/ 17068 w 21600"/>
                <a:gd name="T15" fmla="*/ 1715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969696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endParaRPr lang="de-DE">
                <a:solidFill>
                  <a:srgbClr val="A1A1A1"/>
                </a:solidFill>
              </a:endParaRPr>
            </a:p>
          </p:txBody>
        </p:sp>
        <p:sp>
          <p:nvSpPr>
            <p:cNvPr id="32815" name="Rectangle 89"/>
            <p:cNvSpPr>
              <a:spLocks noChangeAspect="1" noChangeArrowheads="1"/>
            </p:cNvSpPr>
            <p:nvPr/>
          </p:nvSpPr>
          <p:spPr bwMode="auto">
            <a:xfrm>
              <a:off x="5054" y="858"/>
              <a:ext cx="521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>
                  <a:solidFill>
                    <a:srgbClr val="A1A1A1"/>
                  </a:solidFill>
                </a:rPr>
                <a:t>D</a:t>
              </a:r>
            </a:p>
          </p:txBody>
        </p:sp>
        <p:sp>
          <p:nvSpPr>
            <p:cNvPr id="32816" name="AutoShape 90"/>
            <p:cNvSpPr>
              <a:spLocks noChangeAspect="1" noChangeArrowheads="1"/>
            </p:cNvSpPr>
            <p:nvPr/>
          </p:nvSpPr>
          <p:spPr bwMode="auto">
            <a:xfrm flipV="1">
              <a:off x="5054" y="756"/>
              <a:ext cx="305" cy="10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32 w 21600"/>
                <a:gd name="T13" fmla="*/ 4447 h 21600"/>
                <a:gd name="T14" fmla="*/ 17068 w 21600"/>
                <a:gd name="T15" fmla="*/ 1715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969696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endParaRPr lang="de-DE">
                <a:solidFill>
                  <a:srgbClr val="A1A1A1"/>
                </a:solidFill>
              </a:endParaRPr>
            </a:p>
          </p:txBody>
        </p:sp>
        <p:sp>
          <p:nvSpPr>
            <p:cNvPr id="32817" name="Rectangle 91"/>
            <p:cNvSpPr>
              <a:spLocks noChangeAspect="1" noChangeArrowheads="1"/>
            </p:cNvSpPr>
            <p:nvPr/>
          </p:nvSpPr>
          <p:spPr bwMode="auto">
            <a:xfrm>
              <a:off x="3545" y="858"/>
              <a:ext cx="521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>
                  <a:solidFill>
                    <a:srgbClr val="A1A1A1"/>
                  </a:solidFill>
                </a:rPr>
                <a:t>B</a:t>
              </a:r>
            </a:p>
          </p:txBody>
        </p:sp>
        <p:sp>
          <p:nvSpPr>
            <p:cNvPr id="32818" name="AutoShape 92"/>
            <p:cNvSpPr>
              <a:spLocks noChangeAspect="1" noChangeArrowheads="1"/>
            </p:cNvSpPr>
            <p:nvPr/>
          </p:nvSpPr>
          <p:spPr bwMode="auto">
            <a:xfrm flipV="1">
              <a:off x="3545" y="756"/>
              <a:ext cx="305" cy="10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32 w 21600"/>
                <a:gd name="T13" fmla="*/ 4447 h 21600"/>
                <a:gd name="T14" fmla="*/ 17068 w 21600"/>
                <a:gd name="T15" fmla="*/ 1715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969696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endParaRPr lang="de-DE">
                <a:solidFill>
                  <a:srgbClr val="A1A1A1"/>
                </a:solidFill>
              </a:endParaRPr>
            </a:p>
          </p:txBody>
        </p:sp>
      </p:grpSp>
      <p:cxnSp>
        <p:nvCxnSpPr>
          <p:cNvPr id="233565" name="AutoShape 93"/>
          <p:cNvCxnSpPr>
            <a:cxnSpLocks noChangeAspect="1" noChangeShapeType="1"/>
          </p:cNvCxnSpPr>
          <p:nvPr/>
        </p:nvCxnSpPr>
        <p:spPr bwMode="auto">
          <a:xfrm rot="5400000">
            <a:off x="6563941" y="1911350"/>
            <a:ext cx="320675" cy="1397000"/>
          </a:xfrm>
          <a:prstGeom prst="bentConnector3">
            <a:avLst>
              <a:gd name="adj1" fmla="val 49653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sm" len="med"/>
          </a:ln>
        </p:spPr>
      </p:cxnSp>
      <p:cxnSp>
        <p:nvCxnSpPr>
          <p:cNvPr id="233566" name="AutoShape 94"/>
          <p:cNvCxnSpPr>
            <a:cxnSpLocks noChangeAspect="1" noChangeShapeType="1"/>
          </p:cNvCxnSpPr>
          <p:nvPr/>
        </p:nvCxnSpPr>
        <p:spPr bwMode="auto">
          <a:xfrm rot="5400000">
            <a:off x="5628903" y="3282950"/>
            <a:ext cx="415925" cy="723900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sm" len="med"/>
          </a:ln>
        </p:spPr>
      </p:cxnSp>
      <p:cxnSp>
        <p:nvCxnSpPr>
          <p:cNvPr id="233567" name="AutoShape 95"/>
          <p:cNvCxnSpPr>
            <a:cxnSpLocks noChangeAspect="1" noChangeShapeType="1"/>
          </p:cNvCxnSpPr>
          <p:nvPr/>
        </p:nvCxnSpPr>
        <p:spPr bwMode="auto">
          <a:xfrm rot="16200000" flipH="1">
            <a:off x="6196435" y="3439318"/>
            <a:ext cx="425450" cy="420688"/>
          </a:xfrm>
          <a:prstGeom prst="bentConnector3">
            <a:avLst>
              <a:gd name="adj1" fmla="val 49625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sm" len="med"/>
          </a:ln>
        </p:spPr>
      </p:cxnSp>
      <p:cxnSp>
        <p:nvCxnSpPr>
          <p:cNvPr id="233568" name="AutoShape 96"/>
          <p:cNvCxnSpPr>
            <a:cxnSpLocks noChangeAspect="1" noChangeShapeType="1"/>
          </p:cNvCxnSpPr>
          <p:nvPr/>
        </p:nvCxnSpPr>
        <p:spPr bwMode="auto">
          <a:xfrm rot="5400000">
            <a:off x="8299872" y="3558381"/>
            <a:ext cx="415925" cy="173038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sm" len="med"/>
          </a:ln>
        </p:spPr>
      </p:cxnSp>
      <p:cxnSp>
        <p:nvCxnSpPr>
          <p:cNvPr id="233569" name="AutoShape 97"/>
          <p:cNvCxnSpPr>
            <a:cxnSpLocks noChangeAspect="1" noChangeShapeType="1"/>
          </p:cNvCxnSpPr>
          <p:nvPr/>
        </p:nvCxnSpPr>
        <p:spPr bwMode="auto">
          <a:xfrm rot="5400000">
            <a:off x="7176716" y="2524125"/>
            <a:ext cx="320675" cy="171450"/>
          </a:xfrm>
          <a:prstGeom prst="bentConnector3">
            <a:avLst>
              <a:gd name="adj1" fmla="val 49653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sm" len="med"/>
          </a:ln>
        </p:spPr>
      </p:cxnSp>
      <p:cxnSp>
        <p:nvCxnSpPr>
          <p:cNvPr id="233570" name="AutoShape 98"/>
          <p:cNvCxnSpPr>
            <a:cxnSpLocks noChangeAspect="1" noChangeShapeType="1"/>
          </p:cNvCxnSpPr>
          <p:nvPr/>
        </p:nvCxnSpPr>
        <p:spPr bwMode="auto">
          <a:xfrm rot="16200000" flipH="1">
            <a:off x="7761710" y="2120106"/>
            <a:ext cx="320675" cy="998537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sm" len="med"/>
          </a:ln>
        </p:spPr>
      </p:cxnSp>
      <p:sp>
        <p:nvSpPr>
          <p:cNvPr id="3277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Bottom-up Integration</a:t>
            </a:r>
          </a:p>
        </p:txBody>
      </p:sp>
      <p:sp>
        <p:nvSpPr>
          <p:cNvPr id="233477" name="Rectangle 5"/>
          <p:cNvSpPr>
            <a:spLocks noChangeAspect="1" noChangeArrowheads="1"/>
          </p:cNvSpPr>
          <p:nvPr/>
        </p:nvSpPr>
        <p:spPr bwMode="auto">
          <a:xfrm>
            <a:off x="7008441" y="1963737"/>
            <a:ext cx="827088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/>
              <a:t>A</a:t>
            </a:r>
          </a:p>
        </p:txBody>
      </p:sp>
      <p:sp>
        <p:nvSpPr>
          <p:cNvPr id="233478" name="AutoShape 6"/>
          <p:cNvSpPr>
            <a:spLocks noChangeAspect="1" noChangeArrowheads="1"/>
          </p:cNvSpPr>
          <p:nvPr/>
        </p:nvSpPr>
        <p:spPr bwMode="auto">
          <a:xfrm flipV="1">
            <a:off x="7008441" y="1801812"/>
            <a:ext cx="484188" cy="161925"/>
          </a:xfrm>
          <a:custGeom>
            <a:avLst/>
            <a:gdLst>
              <a:gd name="T0" fmla="*/ 212884059 w 21600"/>
              <a:gd name="T1" fmla="*/ 4549950 h 21600"/>
              <a:gd name="T2" fmla="*/ 121647886 w 21600"/>
              <a:gd name="T3" fmla="*/ 9099848 h 21600"/>
              <a:gd name="T4" fmla="*/ 30412229 w 21600"/>
              <a:gd name="T5" fmla="*/ 4549950 h 21600"/>
              <a:gd name="T6" fmla="*/ 12164788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endParaRPr lang="de-DE"/>
          </a:p>
        </p:txBody>
      </p:sp>
      <p:sp>
        <p:nvSpPr>
          <p:cNvPr id="233524" name="Oval 52"/>
          <p:cNvSpPr>
            <a:spLocks noChangeArrowheads="1"/>
          </p:cNvSpPr>
          <p:nvPr/>
        </p:nvSpPr>
        <p:spPr bwMode="auto">
          <a:xfrm>
            <a:off x="3677073" y="3980125"/>
            <a:ext cx="1358900" cy="14160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ctr"/>
            <a:r>
              <a:rPr lang="en-US" sz="2000"/>
              <a:t>Test </a:t>
            </a:r>
          </a:p>
          <a:p>
            <a:pPr algn="ctr"/>
            <a:r>
              <a:rPr lang="en-US" sz="2000"/>
              <a:t>A, B, C, D,</a:t>
            </a:r>
          </a:p>
          <a:p>
            <a:pPr algn="ctr"/>
            <a:r>
              <a:rPr lang="en-US" sz="2000"/>
              <a:t>E, F, G</a:t>
            </a:r>
          </a:p>
        </p:txBody>
      </p:sp>
      <p:sp>
        <p:nvSpPr>
          <p:cNvPr id="233481" name="Rectangle 9"/>
          <p:cNvSpPr>
            <a:spLocks noChangeAspect="1" noChangeArrowheads="1"/>
          </p:cNvSpPr>
          <p:nvPr/>
        </p:nvSpPr>
        <p:spPr bwMode="auto">
          <a:xfrm>
            <a:off x="5233616" y="4014787"/>
            <a:ext cx="827088" cy="4937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/>
              <a:t>E</a:t>
            </a:r>
          </a:p>
        </p:txBody>
      </p:sp>
      <p:sp>
        <p:nvSpPr>
          <p:cNvPr id="233482" name="AutoShape 10"/>
          <p:cNvSpPr>
            <a:spLocks noChangeAspect="1" noChangeArrowheads="1"/>
          </p:cNvSpPr>
          <p:nvPr/>
        </p:nvSpPr>
        <p:spPr bwMode="auto">
          <a:xfrm flipV="1">
            <a:off x="5233616" y="3852862"/>
            <a:ext cx="484188" cy="161925"/>
          </a:xfrm>
          <a:custGeom>
            <a:avLst/>
            <a:gdLst>
              <a:gd name="T0" fmla="*/ 212884059 w 21600"/>
              <a:gd name="T1" fmla="*/ 4549950 h 21600"/>
              <a:gd name="T2" fmla="*/ 121647886 w 21600"/>
              <a:gd name="T3" fmla="*/ 9099848 h 21600"/>
              <a:gd name="T4" fmla="*/ 30412229 w 21600"/>
              <a:gd name="T5" fmla="*/ 4549950 h 21600"/>
              <a:gd name="T6" fmla="*/ 12164788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endParaRPr lang="de-DE"/>
          </a:p>
        </p:txBody>
      </p:sp>
      <p:sp>
        <p:nvSpPr>
          <p:cNvPr id="233514" name="Oval 42"/>
          <p:cNvSpPr>
            <a:spLocks noChangeArrowheads="1"/>
          </p:cNvSpPr>
          <p:nvPr/>
        </p:nvSpPr>
        <p:spPr bwMode="auto">
          <a:xfrm>
            <a:off x="832300" y="2609850"/>
            <a:ext cx="806450" cy="5588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Test E</a:t>
            </a:r>
          </a:p>
        </p:txBody>
      </p:sp>
      <p:cxnSp>
        <p:nvCxnSpPr>
          <p:cNvPr id="233529" name="AutoShape 57"/>
          <p:cNvCxnSpPr>
            <a:cxnSpLocks noChangeShapeType="1"/>
            <a:stCxn id="233514" idx="6"/>
            <a:endCxn id="233523" idx="1"/>
          </p:cNvCxnSpPr>
          <p:nvPr/>
        </p:nvCxnSpPr>
        <p:spPr bwMode="auto">
          <a:xfrm>
            <a:off x="1638750" y="2889250"/>
            <a:ext cx="616228" cy="47342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3483" name="Rectangle 11"/>
          <p:cNvSpPr>
            <a:spLocks noChangeAspect="1" noChangeArrowheads="1"/>
          </p:cNvSpPr>
          <p:nvPr/>
        </p:nvSpPr>
        <p:spPr bwMode="auto">
          <a:xfrm>
            <a:off x="6378204" y="4024312"/>
            <a:ext cx="827087" cy="4937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/>
              <a:t>F</a:t>
            </a:r>
          </a:p>
        </p:txBody>
      </p:sp>
      <p:sp>
        <p:nvSpPr>
          <p:cNvPr id="233484" name="AutoShape 12"/>
          <p:cNvSpPr>
            <a:spLocks noChangeAspect="1" noChangeArrowheads="1"/>
          </p:cNvSpPr>
          <p:nvPr/>
        </p:nvSpPr>
        <p:spPr bwMode="auto">
          <a:xfrm flipV="1">
            <a:off x="6378204" y="3860800"/>
            <a:ext cx="484187" cy="163512"/>
          </a:xfrm>
          <a:custGeom>
            <a:avLst/>
            <a:gdLst>
              <a:gd name="T0" fmla="*/ 212882678 w 21600"/>
              <a:gd name="T1" fmla="*/ 4685020 h 21600"/>
              <a:gd name="T2" fmla="*/ 121646873 w 21600"/>
              <a:gd name="T3" fmla="*/ 9370040 h 21600"/>
              <a:gd name="T4" fmla="*/ 30411584 w 21600"/>
              <a:gd name="T5" fmla="*/ 4685020 h 21600"/>
              <a:gd name="T6" fmla="*/ 12164687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endParaRPr lang="de-DE"/>
          </a:p>
        </p:txBody>
      </p:sp>
      <p:sp>
        <p:nvSpPr>
          <p:cNvPr id="233513" name="Oval 41"/>
          <p:cNvSpPr>
            <a:spLocks noChangeArrowheads="1"/>
          </p:cNvSpPr>
          <p:nvPr/>
        </p:nvSpPr>
        <p:spPr bwMode="auto">
          <a:xfrm>
            <a:off x="829125" y="3829050"/>
            <a:ext cx="806450" cy="5588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Test F</a:t>
            </a:r>
          </a:p>
        </p:txBody>
      </p:sp>
      <p:cxnSp>
        <p:nvCxnSpPr>
          <p:cNvPr id="233530" name="AutoShape 58"/>
          <p:cNvCxnSpPr>
            <a:cxnSpLocks noChangeShapeType="1"/>
            <a:stCxn id="233513" idx="6"/>
            <a:endCxn id="233523" idx="3"/>
          </p:cNvCxnSpPr>
          <p:nvPr/>
        </p:nvCxnSpPr>
        <p:spPr bwMode="auto">
          <a:xfrm flipV="1">
            <a:off x="1635575" y="3798220"/>
            <a:ext cx="619403" cy="31023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3489" name="Rectangle 17"/>
          <p:cNvSpPr>
            <a:spLocks noChangeAspect="1" noChangeArrowheads="1"/>
          </p:cNvSpPr>
          <p:nvPr/>
        </p:nvSpPr>
        <p:spPr bwMode="auto">
          <a:xfrm>
            <a:off x="5784479" y="2941637"/>
            <a:ext cx="827087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/>
              <a:t>B</a:t>
            </a:r>
          </a:p>
        </p:txBody>
      </p:sp>
      <p:sp>
        <p:nvSpPr>
          <p:cNvPr id="233490" name="AutoShape 18"/>
          <p:cNvSpPr>
            <a:spLocks noChangeAspect="1" noChangeArrowheads="1"/>
          </p:cNvSpPr>
          <p:nvPr/>
        </p:nvSpPr>
        <p:spPr bwMode="auto">
          <a:xfrm flipV="1">
            <a:off x="5784479" y="2779712"/>
            <a:ext cx="484187" cy="161925"/>
          </a:xfrm>
          <a:custGeom>
            <a:avLst/>
            <a:gdLst>
              <a:gd name="T0" fmla="*/ 212882678 w 21600"/>
              <a:gd name="T1" fmla="*/ 4549950 h 21600"/>
              <a:gd name="T2" fmla="*/ 121646873 w 21600"/>
              <a:gd name="T3" fmla="*/ 9099848 h 21600"/>
              <a:gd name="T4" fmla="*/ 30411584 w 21600"/>
              <a:gd name="T5" fmla="*/ 4549950 h 21600"/>
              <a:gd name="T6" fmla="*/ 12164687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endParaRPr lang="de-DE"/>
          </a:p>
        </p:txBody>
      </p:sp>
      <p:sp>
        <p:nvSpPr>
          <p:cNvPr id="233523" name="Oval 51"/>
          <p:cNvSpPr>
            <a:spLocks noChangeArrowheads="1"/>
          </p:cNvSpPr>
          <p:nvPr/>
        </p:nvSpPr>
        <p:spPr bwMode="auto">
          <a:xfrm>
            <a:off x="2053182" y="3272474"/>
            <a:ext cx="1377950" cy="6159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ctr"/>
            <a:r>
              <a:rPr lang="en-US" sz="2000"/>
              <a:t>Test B, E, F</a:t>
            </a:r>
          </a:p>
        </p:txBody>
      </p:sp>
      <p:cxnSp>
        <p:nvCxnSpPr>
          <p:cNvPr id="233531" name="AutoShape 59"/>
          <p:cNvCxnSpPr>
            <a:cxnSpLocks noChangeShapeType="1"/>
            <a:stCxn id="233523" idx="6"/>
            <a:endCxn id="233524" idx="1"/>
          </p:cNvCxnSpPr>
          <p:nvPr/>
        </p:nvCxnSpPr>
        <p:spPr bwMode="auto">
          <a:xfrm>
            <a:off x="3431132" y="3580449"/>
            <a:ext cx="444947" cy="60705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3479" name="Rectangle 7"/>
          <p:cNvSpPr>
            <a:spLocks noChangeAspect="1" noChangeArrowheads="1"/>
          </p:cNvSpPr>
          <p:nvPr/>
        </p:nvSpPr>
        <p:spPr bwMode="auto">
          <a:xfrm>
            <a:off x="7010029" y="2941637"/>
            <a:ext cx="827087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/>
              <a:t>C</a:t>
            </a:r>
          </a:p>
        </p:txBody>
      </p:sp>
      <p:sp>
        <p:nvSpPr>
          <p:cNvPr id="233480" name="AutoShape 8"/>
          <p:cNvSpPr>
            <a:spLocks noChangeAspect="1" noChangeArrowheads="1"/>
          </p:cNvSpPr>
          <p:nvPr/>
        </p:nvSpPr>
        <p:spPr bwMode="auto">
          <a:xfrm flipV="1">
            <a:off x="7010029" y="2779712"/>
            <a:ext cx="484187" cy="161925"/>
          </a:xfrm>
          <a:custGeom>
            <a:avLst/>
            <a:gdLst>
              <a:gd name="T0" fmla="*/ 212882678 w 21600"/>
              <a:gd name="T1" fmla="*/ 4549950 h 21600"/>
              <a:gd name="T2" fmla="*/ 121646873 w 21600"/>
              <a:gd name="T3" fmla="*/ 9099848 h 21600"/>
              <a:gd name="T4" fmla="*/ 30411584 w 21600"/>
              <a:gd name="T5" fmla="*/ 4549950 h 21600"/>
              <a:gd name="T6" fmla="*/ 12164687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endParaRPr lang="de-DE"/>
          </a:p>
        </p:txBody>
      </p:sp>
      <p:sp>
        <p:nvSpPr>
          <p:cNvPr id="233516" name="Oval 44"/>
          <p:cNvSpPr>
            <a:spLocks noChangeArrowheads="1"/>
          </p:cNvSpPr>
          <p:nvPr/>
        </p:nvSpPr>
        <p:spPr bwMode="auto">
          <a:xfrm>
            <a:off x="2332582" y="4396424"/>
            <a:ext cx="806450" cy="5588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Test C</a:t>
            </a:r>
          </a:p>
        </p:txBody>
      </p:sp>
      <p:cxnSp>
        <p:nvCxnSpPr>
          <p:cNvPr id="233532" name="AutoShape 60"/>
          <p:cNvCxnSpPr>
            <a:cxnSpLocks noChangeShapeType="1"/>
            <a:stCxn id="233516" idx="6"/>
            <a:endCxn id="233524" idx="2"/>
          </p:cNvCxnSpPr>
          <p:nvPr/>
        </p:nvCxnSpPr>
        <p:spPr bwMode="auto">
          <a:xfrm>
            <a:off x="3139032" y="4675824"/>
            <a:ext cx="538041" cy="1232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3487" name="Rectangle 15"/>
          <p:cNvSpPr>
            <a:spLocks noChangeAspect="1" noChangeArrowheads="1"/>
          </p:cNvSpPr>
          <p:nvPr/>
        </p:nvSpPr>
        <p:spPr bwMode="auto">
          <a:xfrm>
            <a:off x="8180016" y="2941637"/>
            <a:ext cx="827088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/>
              <a:t>D</a:t>
            </a:r>
          </a:p>
        </p:txBody>
      </p:sp>
      <p:sp>
        <p:nvSpPr>
          <p:cNvPr id="233488" name="AutoShape 16"/>
          <p:cNvSpPr>
            <a:spLocks noChangeAspect="1" noChangeArrowheads="1"/>
          </p:cNvSpPr>
          <p:nvPr/>
        </p:nvSpPr>
        <p:spPr bwMode="auto">
          <a:xfrm flipV="1">
            <a:off x="8180016" y="2779712"/>
            <a:ext cx="484188" cy="161925"/>
          </a:xfrm>
          <a:custGeom>
            <a:avLst/>
            <a:gdLst>
              <a:gd name="T0" fmla="*/ 212884059 w 21600"/>
              <a:gd name="T1" fmla="*/ 4549950 h 21600"/>
              <a:gd name="T2" fmla="*/ 121647886 w 21600"/>
              <a:gd name="T3" fmla="*/ 9099848 h 21600"/>
              <a:gd name="T4" fmla="*/ 30412229 w 21600"/>
              <a:gd name="T5" fmla="*/ 4549950 h 21600"/>
              <a:gd name="T6" fmla="*/ 12164788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endParaRPr lang="de-DE"/>
          </a:p>
        </p:txBody>
      </p:sp>
      <p:sp>
        <p:nvSpPr>
          <p:cNvPr id="233518" name="Oval 46"/>
          <p:cNvSpPr>
            <a:spLocks noChangeArrowheads="1"/>
          </p:cNvSpPr>
          <p:nvPr/>
        </p:nvSpPr>
        <p:spPr bwMode="auto">
          <a:xfrm>
            <a:off x="2053182" y="5548949"/>
            <a:ext cx="1377950" cy="6159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ctr"/>
            <a:r>
              <a:rPr lang="en-US" sz="2000" dirty="0"/>
              <a:t>Test D,G</a:t>
            </a:r>
          </a:p>
        </p:txBody>
      </p:sp>
      <p:cxnSp>
        <p:nvCxnSpPr>
          <p:cNvPr id="233533" name="AutoShape 61"/>
          <p:cNvCxnSpPr>
            <a:cxnSpLocks noChangeShapeType="1"/>
            <a:stCxn id="233518" idx="6"/>
            <a:endCxn id="233524" idx="3"/>
          </p:cNvCxnSpPr>
          <p:nvPr/>
        </p:nvCxnSpPr>
        <p:spPr bwMode="auto">
          <a:xfrm flipV="1">
            <a:off x="3431132" y="5188799"/>
            <a:ext cx="444947" cy="6681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3485" name="Rectangle 13"/>
          <p:cNvSpPr>
            <a:spLocks noChangeAspect="1" noChangeArrowheads="1"/>
          </p:cNvSpPr>
          <p:nvPr/>
        </p:nvSpPr>
        <p:spPr bwMode="auto">
          <a:xfrm>
            <a:off x="8180016" y="4014787"/>
            <a:ext cx="827088" cy="4937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/>
              <a:t>G</a:t>
            </a:r>
          </a:p>
        </p:txBody>
      </p:sp>
      <p:sp>
        <p:nvSpPr>
          <p:cNvPr id="233486" name="AutoShape 14"/>
          <p:cNvSpPr>
            <a:spLocks noChangeAspect="1" noChangeArrowheads="1"/>
          </p:cNvSpPr>
          <p:nvPr/>
        </p:nvSpPr>
        <p:spPr bwMode="auto">
          <a:xfrm flipV="1">
            <a:off x="8180016" y="3852862"/>
            <a:ext cx="484188" cy="161925"/>
          </a:xfrm>
          <a:custGeom>
            <a:avLst/>
            <a:gdLst>
              <a:gd name="T0" fmla="*/ 212884059 w 21600"/>
              <a:gd name="T1" fmla="*/ 4549950 h 21600"/>
              <a:gd name="T2" fmla="*/ 121647886 w 21600"/>
              <a:gd name="T3" fmla="*/ 9099848 h 21600"/>
              <a:gd name="T4" fmla="*/ 30412229 w 21600"/>
              <a:gd name="T5" fmla="*/ 4549950 h 21600"/>
              <a:gd name="T6" fmla="*/ 12164788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endParaRPr lang="de-DE"/>
          </a:p>
        </p:txBody>
      </p:sp>
      <p:sp>
        <p:nvSpPr>
          <p:cNvPr id="233515" name="Oval 43"/>
          <p:cNvSpPr>
            <a:spLocks noChangeArrowheads="1"/>
          </p:cNvSpPr>
          <p:nvPr/>
        </p:nvSpPr>
        <p:spPr bwMode="auto">
          <a:xfrm>
            <a:off x="818012" y="5581650"/>
            <a:ext cx="806450" cy="5588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Test G</a:t>
            </a:r>
          </a:p>
        </p:txBody>
      </p:sp>
      <p:cxnSp>
        <p:nvCxnSpPr>
          <p:cNvPr id="233534" name="AutoShape 62"/>
          <p:cNvCxnSpPr>
            <a:cxnSpLocks noChangeShapeType="1"/>
            <a:stCxn id="233515" idx="6"/>
            <a:endCxn id="233518" idx="2"/>
          </p:cNvCxnSpPr>
          <p:nvPr/>
        </p:nvCxnSpPr>
        <p:spPr bwMode="auto">
          <a:xfrm flipV="1">
            <a:off x="1624462" y="5856924"/>
            <a:ext cx="428720" cy="412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5385195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2334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334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334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2334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2334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334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2334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334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334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2334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334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334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2334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2334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2334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2334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2334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2334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2334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2334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2334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2335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2335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2335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2335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2334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2334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2334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2334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2334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2334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2335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2335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500" fill="hold"/>
                                        <p:tgtEl>
                                          <p:spTgt spid="2334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2334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2334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500" fill="hold"/>
                                        <p:tgtEl>
                                          <p:spTgt spid="2334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2334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2334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2335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2335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2335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2335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500" fill="hold"/>
                                        <p:tgtEl>
                                          <p:spTgt spid="2335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2335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500" fill="hold"/>
                                        <p:tgtEl>
                                          <p:spTgt spid="2334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2334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2334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500" fill="hold"/>
                                        <p:tgtEl>
                                          <p:spTgt spid="2334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2334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2334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7" grpId="0" animBg="1"/>
      <p:bldP spid="233478" grpId="0" animBg="1"/>
      <p:bldP spid="233524" grpId="0" animBg="1"/>
      <p:bldP spid="233481" grpId="0" animBg="1"/>
      <p:bldP spid="233482" grpId="0" animBg="1"/>
      <p:bldP spid="233514" grpId="0" animBg="1"/>
      <p:bldP spid="233483" grpId="0" animBg="1"/>
      <p:bldP spid="233484" grpId="0" animBg="1"/>
      <p:bldP spid="233513" grpId="0" animBg="1"/>
      <p:bldP spid="233489" grpId="0" animBg="1"/>
      <p:bldP spid="233490" grpId="0" animBg="1"/>
      <p:bldP spid="233523" grpId="0" animBg="1"/>
      <p:bldP spid="233479" grpId="0" animBg="1"/>
      <p:bldP spid="233480" grpId="0" animBg="1"/>
      <p:bldP spid="233516" grpId="0" animBg="1"/>
      <p:bldP spid="233487" grpId="0" animBg="1"/>
      <p:bldP spid="233488" grpId="0" animBg="1"/>
      <p:bldP spid="233518" grpId="0" animBg="1"/>
      <p:bldP spid="233485" grpId="0" animBg="1"/>
      <p:bldP spid="233486" grpId="0" animBg="1"/>
      <p:bldP spid="233515" grpId="0" animBg="1"/>
      <p:bldP spid="233515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Pros and Cons of Bottom-Up Integration Testing</a:t>
            </a:r>
            <a:endParaRPr lang="en-US" dirty="0" smtClean="0"/>
          </a:p>
        </p:txBody>
      </p:sp>
      <p:sp>
        <p:nvSpPr>
          <p:cNvPr id="66565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No stubs needed</a:t>
            </a:r>
          </a:p>
          <a:p>
            <a:pPr lvl="1"/>
            <a:r>
              <a:rPr lang="en-US" dirty="0" smtClean="0"/>
              <a:t>Useful for integration testing of the following systems</a:t>
            </a:r>
          </a:p>
          <a:p>
            <a:pPr lvl="2"/>
            <a:r>
              <a:rPr lang="en-US" dirty="0" smtClean="0"/>
              <a:t>Object-oriented systems</a:t>
            </a:r>
          </a:p>
          <a:p>
            <a:pPr lvl="2"/>
            <a:r>
              <a:rPr lang="en-US" dirty="0" smtClean="0"/>
              <a:t>Real-time systems</a:t>
            </a:r>
          </a:p>
          <a:p>
            <a:pPr lvl="2"/>
            <a:r>
              <a:rPr lang="en-US" dirty="0" smtClean="0"/>
              <a:t>Systems with strict performance requirements.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Tests the most important subsystem (user interface) last</a:t>
            </a:r>
          </a:p>
          <a:p>
            <a:pPr lvl="1"/>
            <a:r>
              <a:rPr lang="en-US" dirty="0"/>
              <a:t>Drivers needed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17395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6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6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6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6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65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65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65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65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5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Top-down Testing Strategy</a:t>
            </a:r>
          </a:p>
        </p:txBody>
      </p:sp>
      <p:sp>
        <p:nvSpPr>
          <p:cNvPr id="6758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the top layer or the controlling subsystem first</a:t>
            </a:r>
          </a:p>
          <a:p>
            <a:r>
              <a:rPr lang="en-US" dirty="0" smtClean="0"/>
              <a:t>Then combine all the subsystems that are called by the tested subsystems and test the resulting collection of subsystems</a:t>
            </a:r>
          </a:p>
          <a:p>
            <a:r>
              <a:rPr lang="en-US" dirty="0" smtClean="0"/>
              <a:t>Repeat until all subsystems are incorporated into the test</a:t>
            </a:r>
          </a:p>
          <a:p>
            <a:r>
              <a:rPr lang="en-US" dirty="0" smtClean="0"/>
              <a:t>Stubs are needed to do the testing.</a:t>
            </a:r>
          </a:p>
        </p:txBody>
      </p:sp>
    </p:spTree>
    <p:extLst>
      <p:ext uri="{BB962C8B-B14F-4D97-AF65-F5344CB8AC3E}">
        <p14:creationId xmlns:p14="http://schemas.microsoft.com/office/powerpoint/2010/main" val="10214130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7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7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75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9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Top-down Integration</a:t>
            </a:r>
          </a:p>
        </p:txBody>
      </p:sp>
      <p:sp>
        <p:nvSpPr>
          <p:cNvPr id="237617" name="Oval 49"/>
          <p:cNvSpPr>
            <a:spLocks noChangeArrowheads="1"/>
          </p:cNvSpPr>
          <p:nvPr/>
        </p:nvSpPr>
        <p:spPr bwMode="auto">
          <a:xfrm>
            <a:off x="6172200" y="4562475"/>
            <a:ext cx="1358900" cy="14160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ctr"/>
            <a:r>
              <a:rPr lang="en-US" sz="2000"/>
              <a:t>Test </a:t>
            </a:r>
          </a:p>
          <a:p>
            <a:pPr algn="ctr"/>
            <a:r>
              <a:rPr lang="en-US" sz="2000"/>
              <a:t>A, B, C, D,</a:t>
            </a:r>
          </a:p>
          <a:p>
            <a:pPr algn="ctr"/>
            <a:r>
              <a:rPr lang="en-US" sz="2000"/>
              <a:t>E, F, G</a:t>
            </a:r>
          </a:p>
        </p:txBody>
      </p:sp>
      <p:sp>
        <p:nvSpPr>
          <p:cNvPr id="237619" name="Rectangle 51"/>
          <p:cNvSpPr>
            <a:spLocks noChangeArrowheads="1"/>
          </p:cNvSpPr>
          <p:nvPr/>
        </p:nvSpPr>
        <p:spPr bwMode="auto">
          <a:xfrm>
            <a:off x="6215062" y="6011862"/>
            <a:ext cx="1316038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sz="2000"/>
              <a:t>All Layers</a:t>
            </a:r>
          </a:p>
        </p:txBody>
      </p:sp>
      <p:sp>
        <p:nvSpPr>
          <p:cNvPr id="237615" name="Rectangle 47"/>
          <p:cNvSpPr>
            <a:spLocks noChangeArrowheads="1"/>
          </p:cNvSpPr>
          <p:nvPr/>
        </p:nvSpPr>
        <p:spPr bwMode="auto">
          <a:xfrm>
            <a:off x="3530600" y="6008687"/>
            <a:ext cx="1462087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sz="2000"/>
              <a:t>Layer I + II</a:t>
            </a:r>
          </a:p>
        </p:txBody>
      </p:sp>
      <p:sp>
        <p:nvSpPr>
          <p:cNvPr id="237614" name="Oval 46"/>
          <p:cNvSpPr>
            <a:spLocks noChangeArrowheads="1"/>
          </p:cNvSpPr>
          <p:nvPr/>
        </p:nvSpPr>
        <p:spPr bwMode="auto">
          <a:xfrm>
            <a:off x="3390900" y="4962525"/>
            <a:ext cx="1701800" cy="635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ctr"/>
            <a:r>
              <a:rPr lang="en-US" sz="2000"/>
              <a:t>Test A, B, C, D</a:t>
            </a:r>
          </a:p>
        </p:txBody>
      </p:sp>
      <p:cxnSp>
        <p:nvCxnSpPr>
          <p:cNvPr id="237620" name="AutoShape 52"/>
          <p:cNvCxnSpPr>
            <a:cxnSpLocks noChangeShapeType="1"/>
            <a:stCxn id="237614" idx="6"/>
            <a:endCxn id="237617" idx="2"/>
          </p:cNvCxnSpPr>
          <p:nvPr/>
        </p:nvCxnSpPr>
        <p:spPr bwMode="auto">
          <a:xfrm flipV="1">
            <a:off x="5092700" y="5270500"/>
            <a:ext cx="1079500" cy="95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7610" name="Rectangle 42"/>
          <p:cNvSpPr>
            <a:spLocks noChangeArrowheads="1"/>
          </p:cNvSpPr>
          <p:nvPr/>
        </p:nvSpPr>
        <p:spPr bwMode="auto">
          <a:xfrm>
            <a:off x="1343025" y="6008687"/>
            <a:ext cx="992187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/>
              <a:t>Layer I</a:t>
            </a:r>
          </a:p>
        </p:txBody>
      </p:sp>
      <p:sp>
        <p:nvSpPr>
          <p:cNvPr id="237609" name="Oval 41"/>
          <p:cNvSpPr>
            <a:spLocks noChangeArrowheads="1"/>
          </p:cNvSpPr>
          <p:nvPr/>
        </p:nvSpPr>
        <p:spPr bwMode="auto">
          <a:xfrm>
            <a:off x="1409700" y="4995863"/>
            <a:ext cx="806450" cy="5588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Test A</a:t>
            </a:r>
          </a:p>
        </p:txBody>
      </p:sp>
      <p:cxnSp>
        <p:nvCxnSpPr>
          <p:cNvPr id="237621" name="AutoShape 53"/>
          <p:cNvCxnSpPr>
            <a:cxnSpLocks noChangeShapeType="1"/>
            <a:stCxn id="237609" idx="6"/>
            <a:endCxn id="237614" idx="2"/>
          </p:cNvCxnSpPr>
          <p:nvPr/>
        </p:nvCxnSpPr>
        <p:spPr bwMode="auto">
          <a:xfrm>
            <a:off x="2216150" y="5275263"/>
            <a:ext cx="1174750" cy="47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7650" name="AutoShape 82"/>
          <p:cNvCxnSpPr>
            <a:cxnSpLocks noChangeAspect="1" noChangeShapeType="1"/>
          </p:cNvCxnSpPr>
          <p:nvPr/>
        </p:nvCxnSpPr>
        <p:spPr bwMode="auto">
          <a:xfrm rot="5400000">
            <a:off x="3327400" y="1938338"/>
            <a:ext cx="320675" cy="1397000"/>
          </a:xfrm>
          <a:prstGeom prst="bentConnector3">
            <a:avLst>
              <a:gd name="adj1" fmla="val 49653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sm" len="med"/>
          </a:ln>
        </p:spPr>
      </p:cxnSp>
      <p:cxnSp>
        <p:nvCxnSpPr>
          <p:cNvPr id="237651" name="AutoShape 83"/>
          <p:cNvCxnSpPr>
            <a:cxnSpLocks noChangeAspect="1" noChangeShapeType="1"/>
          </p:cNvCxnSpPr>
          <p:nvPr/>
        </p:nvCxnSpPr>
        <p:spPr bwMode="auto">
          <a:xfrm rot="5400000">
            <a:off x="2392362" y="3309938"/>
            <a:ext cx="415925" cy="723900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sm" len="med"/>
          </a:ln>
        </p:spPr>
      </p:cxnSp>
      <p:cxnSp>
        <p:nvCxnSpPr>
          <p:cNvPr id="237652" name="AutoShape 84"/>
          <p:cNvCxnSpPr>
            <a:cxnSpLocks noChangeAspect="1" noChangeShapeType="1"/>
          </p:cNvCxnSpPr>
          <p:nvPr/>
        </p:nvCxnSpPr>
        <p:spPr bwMode="auto">
          <a:xfrm rot="16200000" flipH="1">
            <a:off x="2959894" y="3466306"/>
            <a:ext cx="425450" cy="420688"/>
          </a:xfrm>
          <a:prstGeom prst="bentConnector3">
            <a:avLst>
              <a:gd name="adj1" fmla="val 49625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sm" len="med"/>
          </a:ln>
        </p:spPr>
      </p:cxnSp>
      <p:cxnSp>
        <p:nvCxnSpPr>
          <p:cNvPr id="237653" name="AutoShape 85"/>
          <p:cNvCxnSpPr>
            <a:cxnSpLocks noChangeAspect="1" noChangeShapeType="1"/>
          </p:cNvCxnSpPr>
          <p:nvPr/>
        </p:nvCxnSpPr>
        <p:spPr bwMode="auto">
          <a:xfrm rot="5400000">
            <a:off x="5063331" y="3585369"/>
            <a:ext cx="415925" cy="173038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sm" len="med"/>
          </a:ln>
        </p:spPr>
      </p:cxnSp>
      <p:cxnSp>
        <p:nvCxnSpPr>
          <p:cNvPr id="237654" name="AutoShape 86"/>
          <p:cNvCxnSpPr>
            <a:cxnSpLocks noChangeAspect="1" noChangeShapeType="1"/>
          </p:cNvCxnSpPr>
          <p:nvPr/>
        </p:nvCxnSpPr>
        <p:spPr bwMode="auto">
          <a:xfrm rot="5400000">
            <a:off x="3940175" y="2551113"/>
            <a:ext cx="320675" cy="171450"/>
          </a:xfrm>
          <a:prstGeom prst="bentConnector3">
            <a:avLst>
              <a:gd name="adj1" fmla="val 49653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sm" len="med"/>
          </a:ln>
        </p:spPr>
      </p:cxnSp>
      <p:cxnSp>
        <p:nvCxnSpPr>
          <p:cNvPr id="237655" name="AutoShape 87"/>
          <p:cNvCxnSpPr>
            <a:cxnSpLocks noChangeAspect="1" noChangeShapeType="1"/>
          </p:cNvCxnSpPr>
          <p:nvPr/>
        </p:nvCxnSpPr>
        <p:spPr bwMode="auto">
          <a:xfrm rot="16200000" flipH="1">
            <a:off x="4525169" y="2147094"/>
            <a:ext cx="320675" cy="998537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sm" len="med"/>
          </a:ln>
        </p:spPr>
      </p:cxnSp>
      <p:sp>
        <p:nvSpPr>
          <p:cNvPr id="237656" name="Rectangle 88"/>
          <p:cNvSpPr>
            <a:spLocks noChangeAspect="1" noChangeArrowheads="1"/>
          </p:cNvSpPr>
          <p:nvPr/>
        </p:nvSpPr>
        <p:spPr bwMode="auto">
          <a:xfrm>
            <a:off x="3771900" y="1990725"/>
            <a:ext cx="827088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/>
              <a:t>A</a:t>
            </a:r>
          </a:p>
        </p:txBody>
      </p:sp>
      <p:sp>
        <p:nvSpPr>
          <p:cNvPr id="237657" name="AutoShape 89"/>
          <p:cNvSpPr>
            <a:spLocks noChangeAspect="1" noChangeArrowheads="1"/>
          </p:cNvSpPr>
          <p:nvPr/>
        </p:nvSpPr>
        <p:spPr bwMode="auto">
          <a:xfrm flipV="1">
            <a:off x="3771900" y="1828800"/>
            <a:ext cx="484188" cy="161925"/>
          </a:xfrm>
          <a:custGeom>
            <a:avLst/>
            <a:gdLst>
              <a:gd name="T0" fmla="*/ 212884059 w 21600"/>
              <a:gd name="T1" fmla="*/ 4549950 h 21600"/>
              <a:gd name="T2" fmla="*/ 121647886 w 21600"/>
              <a:gd name="T3" fmla="*/ 9099848 h 21600"/>
              <a:gd name="T4" fmla="*/ 30412229 w 21600"/>
              <a:gd name="T5" fmla="*/ 4549950 h 21600"/>
              <a:gd name="T6" fmla="*/ 12164788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endParaRPr lang="de-DE"/>
          </a:p>
        </p:txBody>
      </p:sp>
      <p:sp>
        <p:nvSpPr>
          <p:cNvPr id="237658" name="Rectangle 90"/>
          <p:cNvSpPr>
            <a:spLocks noChangeAspect="1" noChangeArrowheads="1"/>
          </p:cNvSpPr>
          <p:nvPr/>
        </p:nvSpPr>
        <p:spPr bwMode="auto">
          <a:xfrm>
            <a:off x="1997075" y="4041775"/>
            <a:ext cx="827088" cy="4937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/>
              <a:t>E</a:t>
            </a:r>
          </a:p>
        </p:txBody>
      </p:sp>
      <p:sp>
        <p:nvSpPr>
          <p:cNvPr id="237659" name="AutoShape 91"/>
          <p:cNvSpPr>
            <a:spLocks noChangeAspect="1" noChangeArrowheads="1"/>
          </p:cNvSpPr>
          <p:nvPr/>
        </p:nvSpPr>
        <p:spPr bwMode="auto">
          <a:xfrm flipV="1">
            <a:off x="1997075" y="3879850"/>
            <a:ext cx="484188" cy="161925"/>
          </a:xfrm>
          <a:custGeom>
            <a:avLst/>
            <a:gdLst>
              <a:gd name="T0" fmla="*/ 212884059 w 21600"/>
              <a:gd name="T1" fmla="*/ 4549950 h 21600"/>
              <a:gd name="T2" fmla="*/ 121647886 w 21600"/>
              <a:gd name="T3" fmla="*/ 9099848 h 21600"/>
              <a:gd name="T4" fmla="*/ 30412229 w 21600"/>
              <a:gd name="T5" fmla="*/ 4549950 h 21600"/>
              <a:gd name="T6" fmla="*/ 12164788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endParaRPr lang="de-DE"/>
          </a:p>
        </p:txBody>
      </p:sp>
      <p:sp>
        <p:nvSpPr>
          <p:cNvPr id="237660" name="Rectangle 92"/>
          <p:cNvSpPr>
            <a:spLocks noChangeAspect="1" noChangeArrowheads="1"/>
          </p:cNvSpPr>
          <p:nvPr/>
        </p:nvSpPr>
        <p:spPr bwMode="auto">
          <a:xfrm>
            <a:off x="3141663" y="4051300"/>
            <a:ext cx="827087" cy="4937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/>
              <a:t>F</a:t>
            </a:r>
          </a:p>
        </p:txBody>
      </p:sp>
      <p:sp>
        <p:nvSpPr>
          <p:cNvPr id="237661" name="AutoShape 93"/>
          <p:cNvSpPr>
            <a:spLocks noChangeAspect="1" noChangeArrowheads="1"/>
          </p:cNvSpPr>
          <p:nvPr/>
        </p:nvSpPr>
        <p:spPr bwMode="auto">
          <a:xfrm flipV="1">
            <a:off x="3141663" y="3887788"/>
            <a:ext cx="484187" cy="163512"/>
          </a:xfrm>
          <a:custGeom>
            <a:avLst/>
            <a:gdLst>
              <a:gd name="T0" fmla="*/ 212882678 w 21600"/>
              <a:gd name="T1" fmla="*/ 4685020 h 21600"/>
              <a:gd name="T2" fmla="*/ 121646873 w 21600"/>
              <a:gd name="T3" fmla="*/ 9370040 h 21600"/>
              <a:gd name="T4" fmla="*/ 30411584 w 21600"/>
              <a:gd name="T5" fmla="*/ 4685020 h 21600"/>
              <a:gd name="T6" fmla="*/ 12164687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endParaRPr lang="de-DE"/>
          </a:p>
        </p:txBody>
      </p:sp>
      <p:sp>
        <p:nvSpPr>
          <p:cNvPr id="237662" name="Rectangle 94"/>
          <p:cNvSpPr>
            <a:spLocks noChangeAspect="1" noChangeArrowheads="1"/>
          </p:cNvSpPr>
          <p:nvPr/>
        </p:nvSpPr>
        <p:spPr bwMode="auto">
          <a:xfrm>
            <a:off x="2547938" y="2968625"/>
            <a:ext cx="827087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/>
              <a:t>B</a:t>
            </a:r>
          </a:p>
        </p:txBody>
      </p:sp>
      <p:sp>
        <p:nvSpPr>
          <p:cNvPr id="237663" name="AutoShape 95"/>
          <p:cNvSpPr>
            <a:spLocks noChangeAspect="1" noChangeArrowheads="1"/>
          </p:cNvSpPr>
          <p:nvPr/>
        </p:nvSpPr>
        <p:spPr bwMode="auto">
          <a:xfrm flipV="1">
            <a:off x="2547938" y="2806700"/>
            <a:ext cx="484187" cy="161925"/>
          </a:xfrm>
          <a:custGeom>
            <a:avLst/>
            <a:gdLst>
              <a:gd name="T0" fmla="*/ 212882678 w 21600"/>
              <a:gd name="T1" fmla="*/ 4549950 h 21600"/>
              <a:gd name="T2" fmla="*/ 121646873 w 21600"/>
              <a:gd name="T3" fmla="*/ 9099848 h 21600"/>
              <a:gd name="T4" fmla="*/ 30411584 w 21600"/>
              <a:gd name="T5" fmla="*/ 4549950 h 21600"/>
              <a:gd name="T6" fmla="*/ 12164687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endParaRPr lang="de-DE"/>
          </a:p>
        </p:txBody>
      </p:sp>
      <p:sp>
        <p:nvSpPr>
          <p:cNvPr id="237664" name="Rectangle 96"/>
          <p:cNvSpPr>
            <a:spLocks noChangeAspect="1" noChangeArrowheads="1"/>
          </p:cNvSpPr>
          <p:nvPr/>
        </p:nvSpPr>
        <p:spPr bwMode="auto">
          <a:xfrm>
            <a:off x="3773488" y="2968625"/>
            <a:ext cx="827087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/>
              <a:t>C</a:t>
            </a:r>
          </a:p>
        </p:txBody>
      </p:sp>
      <p:sp>
        <p:nvSpPr>
          <p:cNvPr id="237665" name="AutoShape 97"/>
          <p:cNvSpPr>
            <a:spLocks noChangeAspect="1" noChangeArrowheads="1"/>
          </p:cNvSpPr>
          <p:nvPr/>
        </p:nvSpPr>
        <p:spPr bwMode="auto">
          <a:xfrm flipV="1">
            <a:off x="3773488" y="2806700"/>
            <a:ext cx="484187" cy="161925"/>
          </a:xfrm>
          <a:custGeom>
            <a:avLst/>
            <a:gdLst>
              <a:gd name="T0" fmla="*/ 212882678 w 21600"/>
              <a:gd name="T1" fmla="*/ 4549950 h 21600"/>
              <a:gd name="T2" fmla="*/ 121646873 w 21600"/>
              <a:gd name="T3" fmla="*/ 9099848 h 21600"/>
              <a:gd name="T4" fmla="*/ 30411584 w 21600"/>
              <a:gd name="T5" fmla="*/ 4549950 h 21600"/>
              <a:gd name="T6" fmla="*/ 12164687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endParaRPr lang="de-DE"/>
          </a:p>
        </p:txBody>
      </p:sp>
      <p:sp>
        <p:nvSpPr>
          <p:cNvPr id="237666" name="Rectangle 98"/>
          <p:cNvSpPr>
            <a:spLocks noChangeAspect="1" noChangeArrowheads="1"/>
          </p:cNvSpPr>
          <p:nvPr/>
        </p:nvSpPr>
        <p:spPr bwMode="auto">
          <a:xfrm>
            <a:off x="4943475" y="2968625"/>
            <a:ext cx="827088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/>
              <a:t>D</a:t>
            </a:r>
          </a:p>
        </p:txBody>
      </p:sp>
      <p:sp>
        <p:nvSpPr>
          <p:cNvPr id="237667" name="AutoShape 99"/>
          <p:cNvSpPr>
            <a:spLocks noChangeAspect="1" noChangeArrowheads="1"/>
          </p:cNvSpPr>
          <p:nvPr/>
        </p:nvSpPr>
        <p:spPr bwMode="auto">
          <a:xfrm flipV="1">
            <a:off x="4943475" y="2806700"/>
            <a:ext cx="484188" cy="161925"/>
          </a:xfrm>
          <a:custGeom>
            <a:avLst/>
            <a:gdLst>
              <a:gd name="T0" fmla="*/ 212884059 w 21600"/>
              <a:gd name="T1" fmla="*/ 4549950 h 21600"/>
              <a:gd name="T2" fmla="*/ 121647886 w 21600"/>
              <a:gd name="T3" fmla="*/ 9099848 h 21600"/>
              <a:gd name="T4" fmla="*/ 30412229 w 21600"/>
              <a:gd name="T5" fmla="*/ 4549950 h 21600"/>
              <a:gd name="T6" fmla="*/ 12164788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endParaRPr lang="de-DE"/>
          </a:p>
        </p:txBody>
      </p:sp>
      <p:sp>
        <p:nvSpPr>
          <p:cNvPr id="237668" name="Rectangle 100"/>
          <p:cNvSpPr>
            <a:spLocks noChangeAspect="1" noChangeArrowheads="1"/>
          </p:cNvSpPr>
          <p:nvPr/>
        </p:nvSpPr>
        <p:spPr bwMode="auto">
          <a:xfrm>
            <a:off x="4943475" y="4041775"/>
            <a:ext cx="827088" cy="4937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/>
              <a:t>G</a:t>
            </a:r>
          </a:p>
        </p:txBody>
      </p:sp>
      <p:sp>
        <p:nvSpPr>
          <p:cNvPr id="237669" name="AutoShape 101"/>
          <p:cNvSpPr>
            <a:spLocks noChangeAspect="1" noChangeArrowheads="1"/>
          </p:cNvSpPr>
          <p:nvPr/>
        </p:nvSpPr>
        <p:spPr bwMode="auto">
          <a:xfrm flipV="1">
            <a:off x="4943475" y="3879850"/>
            <a:ext cx="484188" cy="161925"/>
          </a:xfrm>
          <a:custGeom>
            <a:avLst/>
            <a:gdLst>
              <a:gd name="T0" fmla="*/ 212884059 w 21600"/>
              <a:gd name="T1" fmla="*/ 4549950 h 21600"/>
              <a:gd name="T2" fmla="*/ 121647886 w 21600"/>
              <a:gd name="T3" fmla="*/ 9099848 h 21600"/>
              <a:gd name="T4" fmla="*/ 30412229 w 21600"/>
              <a:gd name="T5" fmla="*/ 4549950 h 21600"/>
              <a:gd name="T6" fmla="*/ 12164788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36824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2376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2376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376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2376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2376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376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2376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2376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2376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2376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2376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2376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2376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2376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2376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2376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2376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2376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2376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2376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2376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2376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2376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376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2376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2376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2376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2376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2376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2376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2376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2376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2376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2376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2376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2376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500" fill="hold"/>
                                        <p:tgtEl>
                                          <p:spTgt spid="2376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2376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2376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2376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2376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2376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500" fill="hold"/>
                                        <p:tgtEl>
                                          <p:spTgt spid="2376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2376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2376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2376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2376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2376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500" fill="hold"/>
                                        <p:tgtEl>
                                          <p:spTgt spid="2376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2376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2376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2376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2376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2376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617" grpId="0" animBg="1"/>
      <p:bldP spid="237619" grpId="0"/>
      <p:bldP spid="237615" grpId="0"/>
      <p:bldP spid="237614" grpId="0" animBg="1"/>
      <p:bldP spid="237610" grpId="0"/>
      <p:bldP spid="237609" grpId="0" animBg="1"/>
      <p:bldP spid="237656" grpId="0" animBg="1"/>
      <p:bldP spid="237657" grpId="0" animBg="1"/>
      <p:bldP spid="237658" grpId="0" animBg="1"/>
      <p:bldP spid="237659" grpId="0" animBg="1"/>
      <p:bldP spid="237660" grpId="0" animBg="1"/>
      <p:bldP spid="237661" grpId="0" animBg="1"/>
      <p:bldP spid="237662" grpId="0" animBg="1"/>
      <p:bldP spid="237663" grpId="0" animBg="1"/>
      <p:bldP spid="237664" grpId="0" animBg="1"/>
      <p:bldP spid="237665" grpId="0" animBg="1"/>
      <p:bldP spid="237666" grpId="0" animBg="1"/>
      <p:bldP spid="237667" grpId="0" animBg="1"/>
      <p:bldP spid="237668" grpId="0" animBg="1"/>
      <p:bldP spid="23766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Pros and Cons of Top-down Integration Testing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Test cases can be defined in terms of the functionality of the system (functional requirements)</a:t>
            </a:r>
          </a:p>
          <a:p>
            <a:pPr lvl="1"/>
            <a:r>
              <a:rPr lang="en-US" dirty="0" smtClean="0"/>
              <a:t>No drivers needed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Writing stubs is difficult: Stubs must allow all possible conditions to be tested.</a:t>
            </a:r>
          </a:p>
          <a:p>
            <a:pPr lvl="1"/>
            <a:r>
              <a:rPr lang="en-US" dirty="0" smtClean="0"/>
              <a:t>Large number of stubs may be required, especially if the lowest level of the system contains many methods.</a:t>
            </a:r>
          </a:p>
          <a:p>
            <a:pPr lvl="1"/>
            <a:r>
              <a:rPr lang="en-US" dirty="0" smtClean="0"/>
              <a:t>Some interfaces are not tested separately.</a:t>
            </a:r>
          </a:p>
        </p:txBody>
      </p:sp>
    </p:spTree>
    <p:extLst>
      <p:ext uri="{BB962C8B-B14F-4D97-AF65-F5344CB8AC3E}">
        <p14:creationId xmlns:p14="http://schemas.microsoft.com/office/powerpoint/2010/main" val="42482760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Sandwich Testing Strategy</a:t>
            </a:r>
          </a:p>
        </p:txBody>
      </p:sp>
      <p:sp>
        <p:nvSpPr>
          <p:cNvPr id="7066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Combines top-down strategy with bottom-up strategy</a:t>
            </a:r>
          </a:p>
          <a:p>
            <a:r>
              <a:rPr lang="en-US" dirty="0" smtClean="0"/>
              <a:t>The system is viewed as having three layers</a:t>
            </a:r>
          </a:p>
          <a:p>
            <a:pPr lvl="1"/>
            <a:r>
              <a:rPr lang="en-US" dirty="0" smtClean="0">
                <a:ea typeface="ＭＳ Ｐゴシック" charset="-128"/>
              </a:rPr>
              <a:t>A target layer in the middle</a:t>
            </a:r>
          </a:p>
          <a:p>
            <a:pPr lvl="1"/>
            <a:r>
              <a:rPr lang="en-US" dirty="0" smtClean="0">
                <a:ea typeface="ＭＳ Ｐゴシック" charset="-128"/>
              </a:rPr>
              <a:t>A layer above the target</a:t>
            </a:r>
          </a:p>
          <a:p>
            <a:pPr lvl="1"/>
            <a:r>
              <a:rPr lang="en-US" dirty="0" smtClean="0">
                <a:ea typeface="ＭＳ Ｐゴシック" charset="-128"/>
              </a:rPr>
              <a:t>A layer below the target</a:t>
            </a:r>
          </a:p>
          <a:p>
            <a:r>
              <a:rPr lang="en-US" dirty="0" smtClean="0"/>
              <a:t>Testing converges at the target layer.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73284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06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06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06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06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06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1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Sandwich Testing Strategy</a:t>
            </a:r>
          </a:p>
        </p:txBody>
      </p:sp>
      <p:sp>
        <p:nvSpPr>
          <p:cNvPr id="73762" name="Oval 34"/>
          <p:cNvSpPr>
            <a:spLocks noChangeArrowheads="1"/>
          </p:cNvSpPr>
          <p:nvPr/>
        </p:nvSpPr>
        <p:spPr bwMode="auto">
          <a:xfrm>
            <a:off x="4794618" y="4624908"/>
            <a:ext cx="1358900" cy="14160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ctr"/>
            <a:r>
              <a:rPr lang="en-US" sz="2000"/>
              <a:t>Test </a:t>
            </a:r>
          </a:p>
          <a:p>
            <a:pPr algn="ctr"/>
            <a:r>
              <a:rPr lang="en-US" sz="2000"/>
              <a:t>A, B, C, D,</a:t>
            </a:r>
          </a:p>
          <a:p>
            <a:pPr algn="ctr"/>
            <a:r>
              <a:rPr lang="en-US" sz="2000"/>
              <a:t>E, F, G</a:t>
            </a:r>
          </a:p>
        </p:txBody>
      </p:sp>
      <p:sp>
        <p:nvSpPr>
          <p:cNvPr id="73764" name="Oval 36"/>
          <p:cNvSpPr>
            <a:spLocks noChangeArrowheads="1"/>
          </p:cNvSpPr>
          <p:nvPr/>
        </p:nvSpPr>
        <p:spPr bwMode="auto">
          <a:xfrm>
            <a:off x="2272506" y="4624908"/>
            <a:ext cx="1862138" cy="6159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ctr"/>
            <a:r>
              <a:rPr lang="en-US" sz="2000"/>
              <a:t>Test B, E, F</a:t>
            </a:r>
          </a:p>
        </p:txBody>
      </p:sp>
      <p:cxnSp>
        <p:nvCxnSpPr>
          <p:cNvPr id="73821" name="AutoShape 93"/>
          <p:cNvCxnSpPr>
            <a:cxnSpLocks noChangeShapeType="1"/>
            <a:stCxn id="73764" idx="6"/>
            <a:endCxn id="73762" idx="2"/>
          </p:cNvCxnSpPr>
          <p:nvPr/>
        </p:nvCxnSpPr>
        <p:spPr bwMode="auto">
          <a:xfrm>
            <a:off x="4134644" y="4932883"/>
            <a:ext cx="659974" cy="4000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3755" name="Oval 27"/>
          <p:cNvSpPr>
            <a:spLocks noChangeArrowheads="1"/>
          </p:cNvSpPr>
          <p:nvPr/>
        </p:nvSpPr>
        <p:spPr bwMode="auto">
          <a:xfrm>
            <a:off x="2233215" y="5430251"/>
            <a:ext cx="1862138" cy="6159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ctr"/>
            <a:r>
              <a:rPr lang="en-US" sz="2000"/>
              <a:t>Test D,G</a:t>
            </a:r>
          </a:p>
        </p:txBody>
      </p:sp>
      <p:cxnSp>
        <p:nvCxnSpPr>
          <p:cNvPr id="73826" name="AutoShape 98"/>
          <p:cNvCxnSpPr>
            <a:cxnSpLocks noChangeShapeType="1"/>
            <a:stCxn id="73755" idx="6"/>
            <a:endCxn id="73762" idx="3"/>
          </p:cNvCxnSpPr>
          <p:nvPr/>
        </p:nvCxnSpPr>
        <p:spPr bwMode="auto">
          <a:xfrm>
            <a:off x="4095353" y="5738226"/>
            <a:ext cx="898271" cy="9535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3761" name="Oval 33"/>
          <p:cNvSpPr>
            <a:spLocks noChangeArrowheads="1"/>
          </p:cNvSpPr>
          <p:nvPr/>
        </p:nvSpPr>
        <p:spPr bwMode="auto">
          <a:xfrm>
            <a:off x="515938" y="2654300"/>
            <a:ext cx="806450" cy="5588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Test A</a:t>
            </a:r>
          </a:p>
        </p:txBody>
      </p:sp>
      <p:cxnSp>
        <p:nvCxnSpPr>
          <p:cNvPr id="73820" name="AutoShape 92"/>
          <p:cNvCxnSpPr>
            <a:cxnSpLocks noChangeShapeType="1"/>
            <a:stCxn id="73761" idx="6"/>
            <a:endCxn id="73786" idx="2"/>
          </p:cNvCxnSpPr>
          <p:nvPr/>
        </p:nvCxnSpPr>
        <p:spPr bwMode="auto">
          <a:xfrm>
            <a:off x="1322388" y="2933700"/>
            <a:ext cx="816109" cy="10350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3757" name="Oval 29"/>
          <p:cNvSpPr>
            <a:spLocks noChangeArrowheads="1"/>
          </p:cNvSpPr>
          <p:nvPr/>
        </p:nvSpPr>
        <p:spPr bwMode="auto">
          <a:xfrm>
            <a:off x="515938" y="3736975"/>
            <a:ext cx="806450" cy="5588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Test E</a:t>
            </a:r>
          </a:p>
        </p:txBody>
      </p:sp>
      <p:cxnSp>
        <p:nvCxnSpPr>
          <p:cNvPr id="73823" name="AutoShape 95"/>
          <p:cNvCxnSpPr>
            <a:cxnSpLocks noChangeShapeType="1"/>
            <a:stCxn id="73757" idx="6"/>
            <a:endCxn id="73764" idx="2"/>
          </p:cNvCxnSpPr>
          <p:nvPr/>
        </p:nvCxnSpPr>
        <p:spPr bwMode="auto">
          <a:xfrm>
            <a:off x="1322388" y="4016375"/>
            <a:ext cx="950118" cy="91650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3756" name="Oval 28"/>
          <p:cNvSpPr>
            <a:spLocks noChangeArrowheads="1"/>
          </p:cNvSpPr>
          <p:nvPr/>
        </p:nvSpPr>
        <p:spPr bwMode="auto">
          <a:xfrm>
            <a:off x="534988" y="4956175"/>
            <a:ext cx="806450" cy="5588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Test F</a:t>
            </a:r>
          </a:p>
        </p:txBody>
      </p:sp>
      <p:cxnSp>
        <p:nvCxnSpPr>
          <p:cNvPr id="73824" name="AutoShape 96"/>
          <p:cNvCxnSpPr>
            <a:cxnSpLocks noChangeShapeType="1"/>
            <a:stCxn id="73756" idx="6"/>
            <a:endCxn id="73764" idx="2"/>
          </p:cNvCxnSpPr>
          <p:nvPr/>
        </p:nvCxnSpPr>
        <p:spPr bwMode="auto">
          <a:xfrm flipV="1">
            <a:off x="1341438" y="4932883"/>
            <a:ext cx="931068" cy="30269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3760" name="Oval 32"/>
          <p:cNvSpPr>
            <a:spLocks noChangeArrowheads="1"/>
          </p:cNvSpPr>
          <p:nvPr/>
        </p:nvSpPr>
        <p:spPr bwMode="auto">
          <a:xfrm>
            <a:off x="492522" y="5759945"/>
            <a:ext cx="806450" cy="5588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Test G</a:t>
            </a:r>
          </a:p>
        </p:txBody>
      </p:sp>
      <p:cxnSp>
        <p:nvCxnSpPr>
          <p:cNvPr id="73822" name="AutoShape 94"/>
          <p:cNvCxnSpPr>
            <a:cxnSpLocks noChangeShapeType="1"/>
            <a:stCxn id="73760" idx="6"/>
            <a:endCxn id="73755" idx="2"/>
          </p:cNvCxnSpPr>
          <p:nvPr/>
        </p:nvCxnSpPr>
        <p:spPr bwMode="auto">
          <a:xfrm flipV="1">
            <a:off x="1298972" y="5738226"/>
            <a:ext cx="934243" cy="30111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3786" name="Oval 58"/>
          <p:cNvSpPr>
            <a:spLocks noChangeArrowheads="1"/>
          </p:cNvSpPr>
          <p:nvPr/>
        </p:nvSpPr>
        <p:spPr bwMode="auto">
          <a:xfrm>
            <a:off x="2138497" y="3660775"/>
            <a:ext cx="1862137" cy="6159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ctr"/>
            <a:r>
              <a:rPr lang="en-US" sz="2000"/>
              <a:t>Test A,B,C, D</a:t>
            </a:r>
          </a:p>
        </p:txBody>
      </p:sp>
      <p:cxnSp>
        <p:nvCxnSpPr>
          <p:cNvPr id="73825" name="AutoShape 97"/>
          <p:cNvCxnSpPr>
            <a:cxnSpLocks noChangeShapeType="1"/>
            <a:stCxn id="73786" idx="6"/>
            <a:endCxn id="73762" idx="1"/>
          </p:cNvCxnSpPr>
          <p:nvPr/>
        </p:nvCxnSpPr>
        <p:spPr bwMode="auto">
          <a:xfrm>
            <a:off x="4000634" y="3968750"/>
            <a:ext cx="992990" cy="86353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3860" name="AutoShape 132"/>
          <p:cNvCxnSpPr>
            <a:cxnSpLocks noChangeAspect="1" noChangeShapeType="1"/>
          </p:cNvCxnSpPr>
          <p:nvPr/>
        </p:nvCxnSpPr>
        <p:spPr bwMode="auto">
          <a:xfrm rot="5400000">
            <a:off x="6348582" y="1912938"/>
            <a:ext cx="320675" cy="1397000"/>
          </a:xfrm>
          <a:prstGeom prst="bentConnector3">
            <a:avLst>
              <a:gd name="adj1" fmla="val 49653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sm" len="med"/>
          </a:ln>
        </p:spPr>
      </p:cxnSp>
      <p:cxnSp>
        <p:nvCxnSpPr>
          <p:cNvPr id="73861" name="AutoShape 133"/>
          <p:cNvCxnSpPr>
            <a:cxnSpLocks noChangeAspect="1" noChangeShapeType="1"/>
          </p:cNvCxnSpPr>
          <p:nvPr/>
        </p:nvCxnSpPr>
        <p:spPr bwMode="auto">
          <a:xfrm rot="5400000">
            <a:off x="5413544" y="3284538"/>
            <a:ext cx="415925" cy="723900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sm" len="med"/>
          </a:ln>
        </p:spPr>
      </p:cxnSp>
      <p:cxnSp>
        <p:nvCxnSpPr>
          <p:cNvPr id="73862" name="AutoShape 134"/>
          <p:cNvCxnSpPr>
            <a:cxnSpLocks noChangeAspect="1" noChangeShapeType="1"/>
          </p:cNvCxnSpPr>
          <p:nvPr/>
        </p:nvCxnSpPr>
        <p:spPr bwMode="auto">
          <a:xfrm rot="16200000" flipH="1">
            <a:off x="5981076" y="3440906"/>
            <a:ext cx="425450" cy="420688"/>
          </a:xfrm>
          <a:prstGeom prst="bentConnector3">
            <a:avLst>
              <a:gd name="adj1" fmla="val 49625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sm" len="med"/>
          </a:ln>
        </p:spPr>
      </p:cxnSp>
      <p:cxnSp>
        <p:nvCxnSpPr>
          <p:cNvPr id="73863" name="AutoShape 135"/>
          <p:cNvCxnSpPr>
            <a:cxnSpLocks noChangeAspect="1" noChangeShapeType="1"/>
          </p:cNvCxnSpPr>
          <p:nvPr/>
        </p:nvCxnSpPr>
        <p:spPr bwMode="auto">
          <a:xfrm rot="5400000">
            <a:off x="8084513" y="3559969"/>
            <a:ext cx="415925" cy="173038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sm" len="med"/>
          </a:ln>
        </p:spPr>
      </p:cxnSp>
      <p:cxnSp>
        <p:nvCxnSpPr>
          <p:cNvPr id="73864" name="AutoShape 136"/>
          <p:cNvCxnSpPr>
            <a:cxnSpLocks noChangeAspect="1" noChangeShapeType="1"/>
          </p:cNvCxnSpPr>
          <p:nvPr/>
        </p:nvCxnSpPr>
        <p:spPr bwMode="auto">
          <a:xfrm rot="5400000">
            <a:off x="6961357" y="2525713"/>
            <a:ext cx="320675" cy="171450"/>
          </a:xfrm>
          <a:prstGeom prst="bentConnector3">
            <a:avLst>
              <a:gd name="adj1" fmla="val 49653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sm" len="med"/>
          </a:ln>
        </p:spPr>
      </p:cxnSp>
      <p:cxnSp>
        <p:nvCxnSpPr>
          <p:cNvPr id="73865" name="AutoShape 137"/>
          <p:cNvCxnSpPr>
            <a:cxnSpLocks noChangeAspect="1" noChangeShapeType="1"/>
          </p:cNvCxnSpPr>
          <p:nvPr/>
        </p:nvCxnSpPr>
        <p:spPr bwMode="auto">
          <a:xfrm rot="16200000" flipH="1">
            <a:off x="7546351" y="2121694"/>
            <a:ext cx="320675" cy="998537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sm" len="med"/>
          </a:ln>
        </p:spPr>
      </p:cxnSp>
      <p:sp>
        <p:nvSpPr>
          <p:cNvPr id="73866" name="Rectangle 138"/>
          <p:cNvSpPr>
            <a:spLocks noChangeAspect="1" noChangeArrowheads="1"/>
          </p:cNvSpPr>
          <p:nvPr/>
        </p:nvSpPr>
        <p:spPr bwMode="auto">
          <a:xfrm>
            <a:off x="6793082" y="1965325"/>
            <a:ext cx="827088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/>
              <a:t>A</a:t>
            </a:r>
          </a:p>
        </p:txBody>
      </p:sp>
      <p:sp>
        <p:nvSpPr>
          <p:cNvPr id="73867" name="AutoShape 139"/>
          <p:cNvSpPr>
            <a:spLocks noChangeAspect="1" noChangeArrowheads="1"/>
          </p:cNvSpPr>
          <p:nvPr/>
        </p:nvSpPr>
        <p:spPr bwMode="auto">
          <a:xfrm flipV="1">
            <a:off x="6793082" y="1803400"/>
            <a:ext cx="484188" cy="161925"/>
          </a:xfrm>
          <a:custGeom>
            <a:avLst/>
            <a:gdLst>
              <a:gd name="T0" fmla="*/ 212884059 w 21600"/>
              <a:gd name="T1" fmla="*/ 4549950 h 21600"/>
              <a:gd name="T2" fmla="*/ 121647886 w 21600"/>
              <a:gd name="T3" fmla="*/ 9099848 h 21600"/>
              <a:gd name="T4" fmla="*/ 30412229 w 21600"/>
              <a:gd name="T5" fmla="*/ 4549950 h 21600"/>
              <a:gd name="T6" fmla="*/ 12164788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endParaRPr lang="de-DE"/>
          </a:p>
        </p:txBody>
      </p:sp>
      <p:sp>
        <p:nvSpPr>
          <p:cNvPr id="73868" name="Rectangle 140"/>
          <p:cNvSpPr>
            <a:spLocks noChangeAspect="1" noChangeArrowheads="1"/>
          </p:cNvSpPr>
          <p:nvPr/>
        </p:nvSpPr>
        <p:spPr bwMode="auto">
          <a:xfrm>
            <a:off x="5018257" y="4016375"/>
            <a:ext cx="827088" cy="4937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/>
              <a:t>E</a:t>
            </a:r>
          </a:p>
        </p:txBody>
      </p:sp>
      <p:sp>
        <p:nvSpPr>
          <p:cNvPr id="73869" name="AutoShape 141"/>
          <p:cNvSpPr>
            <a:spLocks noChangeAspect="1" noChangeArrowheads="1"/>
          </p:cNvSpPr>
          <p:nvPr/>
        </p:nvSpPr>
        <p:spPr bwMode="auto">
          <a:xfrm flipV="1">
            <a:off x="5018257" y="3854450"/>
            <a:ext cx="484188" cy="161925"/>
          </a:xfrm>
          <a:custGeom>
            <a:avLst/>
            <a:gdLst>
              <a:gd name="T0" fmla="*/ 212884059 w 21600"/>
              <a:gd name="T1" fmla="*/ 4549950 h 21600"/>
              <a:gd name="T2" fmla="*/ 121647886 w 21600"/>
              <a:gd name="T3" fmla="*/ 9099848 h 21600"/>
              <a:gd name="T4" fmla="*/ 30412229 w 21600"/>
              <a:gd name="T5" fmla="*/ 4549950 h 21600"/>
              <a:gd name="T6" fmla="*/ 12164788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endParaRPr lang="de-DE"/>
          </a:p>
        </p:txBody>
      </p:sp>
      <p:sp>
        <p:nvSpPr>
          <p:cNvPr id="73870" name="Rectangle 142"/>
          <p:cNvSpPr>
            <a:spLocks noChangeAspect="1" noChangeArrowheads="1"/>
          </p:cNvSpPr>
          <p:nvPr/>
        </p:nvSpPr>
        <p:spPr bwMode="auto">
          <a:xfrm>
            <a:off x="6162845" y="4025900"/>
            <a:ext cx="827087" cy="4937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/>
              <a:t>F</a:t>
            </a:r>
          </a:p>
        </p:txBody>
      </p:sp>
      <p:sp>
        <p:nvSpPr>
          <p:cNvPr id="73871" name="AutoShape 143"/>
          <p:cNvSpPr>
            <a:spLocks noChangeAspect="1" noChangeArrowheads="1"/>
          </p:cNvSpPr>
          <p:nvPr/>
        </p:nvSpPr>
        <p:spPr bwMode="auto">
          <a:xfrm flipV="1">
            <a:off x="6162845" y="3862388"/>
            <a:ext cx="484187" cy="163512"/>
          </a:xfrm>
          <a:custGeom>
            <a:avLst/>
            <a:gdLst>
              <a:gd name="T0" fmla="*/ 212882678 w 21600"/>
              <a:gd name="T1" fmla="*/ 4685020 h 21600"/>
              <a:gd name="T2" fmla="*/ 121646873 w 21600"/>
              <a:gd name="T3" fmla="*/ 9370040 h 21600"/>
              <a:gd name="T4" fmla="*/ 30411584 w 21600"/>
              <a:gd name="T5" fmla="*/ 4685020 h 21600"/>
              <a:gd name="T6" fmla="*/ 12164687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endParaRPr lang="de-DE"/>
          </a:p>
        </p:txBody>
      </p:sp>
      <p:sp>
        <p:nvSpPr>
          <p:cNvPr id="73872" name="Rectangle 144"/>
          <p:cNvSpPr>
            <a:spLocks noChangeAspect="1" noChangeArrowheads="1"/>
          </p:cNvSpPr>
          <p:nvPr/>
        </p:nvSpPr>
        <p:spPr bwMode="auto">
          <a:xfrm>
            <a:off x="5569120" y="2943225"/>
            <a:ext cx="827087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/>
              <a:t>B</a:t>
            </a:r>
          </a:p>
        </p:txBody>
      </p:sp>
      <p:sp>
        <p:nvSpPr>
          <p:cNvPr id="73873" name="AutoShape 145"/>
          <p:cNvSpPr>
            <a:spLocks noChangeAspect="1" noChangeArrowheads="1"/>
          </p:cNvSpPr>
          <p:nvPr/>
        </p:nvSpPr>
        <p:spPr bwMode="auto">
          <a:xfrm flipV="1">
            <a:off x="5569120" y="2781300"/>
            <a:ext cx="484187" cy="161925"/>
          </a:xfrm>
          <a:custGeom>
            <a:avLst/>
            <a:gdLst>
              <a:gd name="T0" fmla="*/ 212882678 w 21600"/>
              <a:gd name="T1" fmla="*/ 4549950 h 21600"/>
              <a:gd name="T2" fmla="*/ 121646873 w 21600"/>
              <a:gd name="T3" fmla="*/ 9099848 h 21600"/>
              <a:gd name="T4" fmla="*/ 30411584 w 21600"/>
              <a:gd name="T5" fmla="*/ 4549950 h 21600"/>
              <a:gd name="T6" fmla="*/ 12164687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endParaRPr lang="de-DE"/>
          </a:p>
        </p:txBody>
      </p:sp>
      <p:sp>
        <p:nvSpPr>
          <p:cNvPr id="73874" name="Rectangle 146"/>
          <p:cNvSpPr>
            <a:spLocks noChangeAspect="1" noChangeArrowheads="1"/>
          </p:cNvSpPr>
          <p:nvPr/>
        </p:nvSpPr>
        <p:spPr bwMode="auto">
          <a:xfrm>
            <a:off x="6794670" y="2943225"/>
            <a:ext cx="827087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/>
              <a:t>C</a:t>
            </a:r>
          </a:p>
        </p:txBody>
      </p:sp>
      <p:sp>
        <p:nvSpPr>
          <p:cNvPr id="73875" name="AutoShape 147"/>
          <p:cNvSpPr>
            <a:spLocks noChangeAspect="1" noChangeArrowheads="1"/>
          </p:cNvSpPr>
          <p:nvPr/>
        </p:nvSpPr>
        <p:spPr bwMode="auto">
          <a:xfrm flipV="1">
            <a:off x="6794670" y="2781300"/>
            <a:ext cx="484187" cy="161925"/>
          </a:xfrm>
          <a:custGeom>
            <a:avLst/>
            <a:gdLst>
              <a:gd name="T0" fmla="*/ 212882678 w 21600"/>
              <a:gd name="T1" fmla="*/ 4549950 h 21600"/>
              <a:gd name="T2" fmla="*/ 121646873 w 21600"/>
              <a:gd name="T3" fmla="*/ 9099848 h 21600"/>
              <a:gd name="T4" fmla="*/ 30411584 w 21600"/>
              <a:gd name="T5" fmla="*/ 4549950 h 21600"/>
              <a:gd name="T6" fmla="*/ 12164687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endParaRPr lang="de-DE"/>
          </a:p>
        </p:txBody>
      </p:sp>
      <p:sp>
        <p:nvSpPr>
          <p:cNvPr id="73876" name="Rectangle 148"/>
          <p:cNvSpPr>
            <a:spLocks noChangeAspect="1" noChangeArrowheads="1"/>
          </p:cNvSpPr>
          <p:nvPr/>
        </p:nvSpPr>
        <p:spPr bwMode="auto">
          <a:xfrm>
            <a:off x="7964657" y="2943225"/>
            <a:ext cx="827088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/>
              <a:t>D</a:t>
            </a:r>
          </a:p>
        </p:txBody>
      </p:sp>
      <p:sp>
        <p:nvSpPr>
          <p:cNvPr id="73877" name="AutoShape 149"/>
          <p:cNvSpPr>
            <a:spLocks noChangeAspect="1" noChangeArrowheads="1"/>
          </p:cNvSpPr>
          <p:nvPr/>
        </p:nvSpPr>
        <p:spPr bwMode="auto">
          <a:xfrm flipV="1">
            <a:off x="7964657" y="2781300"/>
            <a:ext cx="484188" cy="161925"/>
          </a:xfrm>
          <a:custGeom>
            <a:avLst/>
            <a:gdLst>
              <a:gd name="T0" fmla="*/ 212884059 w 21600"/>
              <a:gd name="T1" fmla="*/ 4549950 h 21600"/>
              <a:gd name="T2" fmla="*/ 121647886 w 21600"/>
              <a:gd name="T3" fmla="*/ 9099848 h 21600"/>
              <a:gd name="T4" fmla="*/ 30412229 w 21600"/>
              <a:gd name="T5" fmla="*/ 4549950 h 21600"/>
              <a:gd name="T6" fmla="*/ 12164788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endParaRPr lang="de-DE"/>
          </a:p>
        </p:txBody>
      </p:sp>
      <p:sp>
        <p:nvSpPr>
          <p:cNvPr id="73878" name="Rectangle 150"/>
          <p:cNvSpPr>
            <a:spLocks noChangeAspect="1" noChangeArrowheads="1"/>
          </p:cNvSpPr>
          <p:nvPr/>
        </p:nvSpPr>
        <p:spPr bwMode="auto">
          <a:xfrm>
            <a:off x="7964657" y="4016375"/>
            <a:ext cx="827088" cy="4937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/>
              <a:t>G</a:t>
            </a:r>
          </a:p>
        </p:txBody>
      </p:sp>
      <p:sp>
        <p:nvSpPr>
          <p:cNvPr id="73879" name="AutoShape 151"/>
          <p:cNvSpPr>
            <a:spLocks noChangeAspect="1" noChangeArrowheads="1"/>
          </p:cNvSpPr>
          <p:nvPr/>
        </p:nvSpPr>
        <p:spPr bwMode="auto">
          <a:xfrm flipV="1">
            <a:off x="7964657" y="3854450"/>
            <a:ext cx="484188" cy="161925"/>
          </a:xfrm>
          <a:custGeom>
            <a:avLst/>
            <a:gdLst>
              <a:gd name="T0" fmla="*/ 212884059 w 21600"/>
              <a:gd name="T1" fmla="*/ 4549950 h 21600"/>
              <a:gd name="T2" fmla="*/ 121647886 w 21600"/>
              <a:gd name="T3" fmla="*/ 9099848 h 21600"/>
              <a:gd name="T4" fmla="*/ 30412229 w 21600"/>
              <a:gd name="T5" fmla="*/ 4549950 h 21600"/>
              <a:gd name="T6" fmla="*/ 12164788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71984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500" fill="hold"/>
                                        <p:tgtEl>
                                          <p:spTgt spid="738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38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738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738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738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738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738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738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738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738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738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738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738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738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738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738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738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738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738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738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738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738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738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738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738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738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738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738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738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738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738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738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738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738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738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738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738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738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738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500" fill="hold"/>
                                        <p:tgtEl>
                                          <p:spTgt spid="738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738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738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500" fill="hold"/>
                                        <p:tgtEl>
                                          <p:spTgt spid="738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738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738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738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738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738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738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738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500" fill="hold"/>
                                        <p:tgtEl>
                                          <p:spTgt spid="738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738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500" fill="hold"/>
                                        <p:tgtEl>
                                          <p:spTgt spid="738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738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62" grpId="0" animBg="1"/>
      <p:bldP spid="73764" grpId="0" animBg="1"/>
      <p:bldP spid="73755" grpId="0" animBg="1"/>
      <p:bldP spid="73761" grpId="0" animBg="1"/>
      <p:bldP spid="73757" grpId="0" animBg="1"/>
      <p:bldP spid="73756" grpId="0" animBg="1"/>
      <p:bldP spid="73760" grpId="0" animBg="1"/>
      <p:bldP spid="73786" grpId="0" animBg="1"/>
      <p:bldP spid="73866" grpId="0" animBg="1"/>
      <p:bldP spid="73867" grpId="0" animBg="1"/>
      <p:bldP spid="73868" grpId="0" animBg="1"/>
      <p:bldP spid="73869" grpId="0" animBg="1"/>
      <p:bldP spid="73870" grpId="0" animBg="1"/>
      <p:bldP spid="73871" grpId="0" animBg="1"/>
      <p:bldP spid="73872" grpId="0" animBg="1"/>
      <p:bldP spid="73873" grpId="0" animBg="1"/>
      <p:bldP spid="73874" grpId="0" animBg="1"/>
      <p:bldP spid="73875" grpId="0" animBg="1"/>
      <p:bldP spid="73876" grpId="0" animBg="1"/>
      <p:bldP spid="73877" grpId="0" animBg="1"/>
      <p:bldP spid="73878" grpId="0" animBg="1"/>
      <p:bldP spid="7387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Error Detection</a:t>
            </a:r>
            <a:r>
              <a:rPr lang="en-US" dirty="0"/>
              <a:t> </a:t>
            </a:r>
            <a:r>
              <a:rPr lang="en-US" dirty="0" smtClean="0"/>
              <a:t>Techniques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</a:p>
          <a:p>
            <a:r>
              <a:rPr lang="en-US" dirty="0" smtClean="0"/>
              <a:t>Inspections and reviews</a:t>
            </a:r>
          </a:p>
          <a:p>
            <a:r>
              <a:rPr lang="en-US" dirty="0" smtClean="0"/>
              <a:t>Formal methods </a:t>
            </a:r>
          </a:p>
          <a:p>
            <a:r>
              <a:rPr lang="en-US" dirty="0" smtClean="0"/>
              <a:t>Static analysis to error-prone 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49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Pros and Cons of Sandwich Testing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Top and </a:t>
            </a:r>
            <a:r>
              <a:rPr lang="en-US" dirty="0"/>
              <a:t>b</a:t>
            </a:r>
            <a:r>
              <a:rPr lang="en-US" dirty="0" smtClean="0"/>
              <a:t>ottom </a:t>
            </a:r>
            <a:r>
              <a:rPr lang="en-US" dirty="0"/>
              <a:t>l</a:t>
            </a:r>
            <a:r>
              <a:rPr lang="en-US" dirty="0" smtClean="0"/>
              <a:t>ayer </a:t>
            </a:r>
            <a:r>
              <a:rPr lang="en-US" dirty="0"/>
              <a:t>t</a:t>
            </a:r>
            <a:r>
              <a:rPr lang="en-US" dirty="0" smtClean="0"/>
              <a:t>ests can be done in parallel</a:t>
            </a:r>
          </a:p>
          <a:p>
            <a:r>
              <a:rPr lang="en-US" dirty="0" smtClean="0"/>
              <a:t>Con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Does not test the individual </a:t>
            </a:r>
            <a:r>
              <a:rPr lang="en-US" smtClean="0"/>
              <a:t>subsystems  and </a:t>
            </a:r>
            <a:r>
              <a:rPr lang="en-US" dirty="0" smtClean="0"/>
              <a:t>their interfaces thoroughly before integration</a:t>
            </a:r>
          </a:p>
          <a:p>
            <a:r>
              <a:rPr lang="en-US" dirty="0" smtClean="0"/>
              <a:t>Solution: Modified sandwich testing strategy</a:t>
            </a:r>
          </a:p>
        </p:txBody>
      </p:sp>
    </p:spTree>
    <p:extLst>
      <p:ext uri="{BB962C8B-B14F-4D97-AF65-F5344CB8AC3E}">
        <p14:creationId xmlns:p14="http://schemas.microsoft.com/office/powerpoint/2010/main" val="3957072760"/>
      </p:ext>
    </p:extLst>
  </p:cSld>
  <p:clrMapOvr>
    <a:masterClrMapping/>
  </p:clrMapOvr>
  <p:transition advTm="2617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Modified Sandwich Testing Strategy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in parallel:</a:t>
            </a:r>
          </a:p>
          <a:p>
            <a:pPr lvl="1"/>
            <a:r>
              <a:rPr lang="en-US" dirty="0" smtClean="0"/>
              <a:t>Middle layer with drivers and stubs</a:t>
            </a:r>
          </a:p>
          <a:p>
            <a:pPr lvl="1"/>
            <a:r>
              <a:rPr lang="en-US" dirty="0" smtClean="0"/>
              <a:t>Top layer with stubs</a:t>
            </a:r>
          </a:p>
          <a:p>
            <a:pPr lvl="1"/>
            <a:r>
              <a:rPr lang="en-US" dirty="0" smtClean="0"/>
              <a:t>Bottom layer with drivers</a:t>
            </a:r>
          </a:p>
          <a:p>
            <a:r>
              <a:rPr lang="en-US" dirty="0" smtClean="0"/>
              <a:t>Test in parallel:</a:t>
            </a:r>
          </a:p>
          <a:p>
            <a:pPr lvl="1"/>
            <a:r>
              <a:rPr lang="en-US" dirty="0" smtClean="0"/>
              <a:t>Top layer accessing middle layer (top layer replaces drivers)</a:t>
            </a:r>
          </a:p>
          <a:p>
            <a:pPr lvl="1"/>
            <a:r>
              <a:rPr lang="en-US" dirty="0" smtClean="0"/>
              <a:t>Bottom accessed by  middle layer (bottom layer replaces stubs)</a:t>
            </a:r>
          </a:p>
        </p:txBody>
      </p:sp>
    </p:spTree>
    <p:extLst>
      <p:ext uri="{BB962C8B-B14F-4D97-AF65-F5344CB8AC3E}">
        <p14:creationId xmlns:p14="http://schemas.microsoft.com/office/powerpoint/2010/main" val="2282183773"/>
      </p:ext>
    </p:extLst>
  </p:cSld>
  <p:clrMapOvr>
    <a:masterClrMapping/>
  </p:clrMapOvr>
  <p:transition advTm="7921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Modified Sandwich Testing</a:t>
            </a:r>
          </a:p>
        </p:txBody>
      </p:sp>
      <p:sp>
        <p:nvSpPr>
          <p:cNvPr id="77852" name="Oval 28"/>
          <p:cNvSpPr>
            <a:spLocks noChangeArrowheads="1"/>
          </p:cNvSpPr>
          <p:nvPr/>
        </p:nvSpPr>
        <p:spPr bwMode="auto">
          <a:xfrm>
            <a:off x="452438" y="4410075"/>
            <a:ext cx="806450" cy="5588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Test F</a:t>
            </a:r>
          </a:p>
        </p:txBody>
      </p:sp>
      <p:sp>
        <p:nvSpPr>
          <p:cNvPr id="77853" name="Oval 29"/>
          <p:cNvSpPr>
            <a:spLocks noChangeArrowheads="1"/>
          </p:cNvSpPr>
          <p:nvPr/>
        </p:nvSpPr>
        <p:spPr bwMode="auto">
          <a:xfrm>
            <a:off x="452438" y="3749675"/>
            <a:ext cx="806450" cy="5588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Test E</a:t>
            </a:r>
          </a:p>
        </p:txBody>
      </p:sp>
      <p:sp>
        <p:nvSpPr>
          <p:cNvPr id="77864" name="Oval 40"/>
          <p:cNvSpPr>
            <a:spLocks noChangeArrowheads="1"/>
          </p:cNvSpPr>
          <p:nvPr/>
        </p:nvSpPr>
        <p:spPr bwMode="auto">
          <a:xfrm>
            <a:off x="433388" y="3081338"/>
            <a:ext cx="806450" cy="5588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Test B</a:t>
            </a:r>
          </a:p>
        </p:txBody>
      </p:sp>
      <p:sp>
        <p:nvSpPr>
          <p:cNvPr id="77856" name="Oval 32"/>
          <p:cNvSpPr>
            <a:spLocks noChangeArrowheads="1"/>
          </p:cNvSpPr>
          <p:nvPr/>
        </p:nvSpPr>
        <p:spPr bwMode="auto">
          <a:xfrm>
            <a:off x="452438" y="5829300"/>
            <a:ext cx="806450" cy="5588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Test G</a:t>
            </a:r>
          </a:p>
        </p:txBody>
      </p:sp>
      <p:sp>
        <p:nvSpPr>
          <p:cNvPr id="77866" name="Oval 42"/>
          <p:cNvSpPr>
            <a:spLocks noChangeArrowheads="1"/>
          </p:cNvSpPr>
          <p:nvPr/>
        </p:nvSpPr>
        <p:spPr bwMode="auto">
          <a:xfrm>
            <a:off x="452438" y="5124450"/>
            <a:ext cx="806450" cy="5588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Test D</a:t>
            </a:r>
          </a:p>
        </p:txBody>
      </p:sp>
      <p:sp>
        <p:nvSpPr>
          <p:cNvPr id="77857" name="Oval 33"/>
          <p:cNvSpPr>
            <a:spLocks noChangeArrowheads="1"/>
          </p:cNvSpPr>
          <p:nvPr/>
        </p:nvSpPr>
        <p:spPr bwMode="auto">
          <a:xfrm>
            <a:off x="452438" y="1757363"/>
            <a:ext cx="806450" cy="5588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Test A</a:t>
            </a:r>
          </a:p>
        </p:txBody>
      </p:sp>
      <p:sp>
        <p:nvSpPr>
          <p:cNvPr id="77868" name="Oval 44"/>
          <p:cNvSpPr>
            <a:spLocks noChangeArrowheads="1"/>
          </p:cNvSpPr>
          <p:nvPr/>
        </p:nvSpPr>
        <p:spPr bwMode="auto">
          <a:xfrm>
            <a:off x="452438" y="2386013"/>
            <a:ext cx="806450" cy="5588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Test C</a:t>
            </a:r>
          </a:p>
        </p:txBody>
      </p:sp>
      <p:sp>
        <p:nvSpPr>
          <p:cNvPr id="77860" name="Oval 36"/>
          <p:cNvSpPr>
            <a:spLocks noChangeArrowheads="1"/>
          </p:cNvSpPr>
          <p:nvPr/>
        </p:nvSpPr>
        <p:spPr bwMode="auto">
          <a:xfrm>
            <a:off x="1981200" y="4267200"/>
            <a:ext cx="1377950" cy="6159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ctr"/>
            <a:r>
              <a:rPr lang="en-US" sz="2000"/>
              <a:t>Test B, E, F</a:t>
            </a:r>
          </a:p>
        </p:txBody>
      </p:sp>
      <p:sp>
        <p:nvSpPr>
          <p:cNvPr id="77851" name="Oval 27"/>
          <p:cNvSpPr>
            <a:spLocks noChangeArrowheads="1"/>
          </p:cNvSpPr>
          <p:nvPr/>
        </p:nvSpPr>
        <p:spPr bwMode="auto">
          <a:xfrm>
            <a:off x="2082800" y="5448300"/>
            <a:ext cx="1377950" cy="6159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ctr"/>
            <a:r>
              <a:rPr lang="en-US"/>
              <a:t>Test D,G</a:t>
            </a:r>
          </a:p>
        </p:txBody>
      </p:sp>
      <p:sp>
        <p:nvSpPr>
          <p:cNvPr id="77883" name="Oval 59"/>
          <p:cNvSpPr>
            <a:spLocks noChangeArrowheads="1"/>
          </p:cNvSpPr>
          <p:nvPr/>
        </p:nvSpPr>
        <p:spPr bwMode="auto">
          <a:xfrm>
            <a:off x="1981200" y="3200400"/>
            <a:ext cx="1377950" cy="6159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ctr"/>
            <a:r>
              <a:rPr lang="en-US"/>
              <a:t>Test A,C</a:t>
            </a:r>
          </a:p>
        </p:txBody>
      </p:sp>
      <p:sp>
        <p:nvSpPr>
          <p:cNvPr id="77858" name="Oval 34"/>
          <p:cNvSpPr>
            <a:spLocks noChangeArrowheads="1"/>
          </p:cNvSpPr>
          <p:nvPr/>
        </p:nvSpPr>
        <p:spPr bwMode="auto">
          <a:xfrm>
            <a:off x="4770212" y="4881348"/>
            <a:ext cx="1358900" cy="14160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ctr"/>
            <a:r>
              <a:rPr lang="en-US"/>
              <a:t>Test </a:t>
            </a:r>
          </a:p>
          <a:p>
            <a:pPr algn="ctr"/>
            <a:r>
              <a:rPr lang="en-US"/>
              <a:t>A, B, C, D,</a:t>
            </a:r>
          </a:p>
          <a:p>
            <a:pPr algn="ctr"/>
            <a:r>
              <a:rPr lang="en-US"/>
              <a:t>E, F, G</a:t>
            </a:r>
          </a:p>
        </p:txBody>
      </p:sp>
      <p:cxnSp>
        <p:nvCxnSpPr>
          <p:cNvPr id="77888" name="AutoShape 64"/>
          <p:cNvCxnSpPr>
            <a:cxnSpLocks noChangeShapeType="1"/>
            <a:stCxn id="77857" idx="6"/>
            <a:endCxn id="77883" idx="1"/>
          </p:cNvCxnSpPr>
          <p:nvPr/>
        </p:nvCxnSpPr>
        <p:spPr bwMode="auto">
          <a:xfrm>
            <a:off x="1258888" y="2036763"/>
            <a:ext cx="924108" cy="125384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7889" name="AutoShape 65"/>
          <p:cNvCxnSpPr>
            <a:cxnSpLocks noChangeShapeType="1"/>
            <a:stCxn id="77868" idx="6"/>
            <a:endCxn id="77883" idx="3"/>
          </p:cNvCxnSpPr>
          <p:nvPr/>
        </p:nvCxnSpPr>
        <p:spPr bwMode="auto">
          <a:xfrm>
            <a:off x="1258888" y="2665413"/>
            <a:ext cx="924108" cy="106073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7890" name="AutoShape 66"/>
          <p:cNvCxnSpPr>
            <a:cxnSpLocks noChangeShapeType="1"/>
            <a:stCxn id="77866" idx="6"/>
            <a:endCxn id="77851" idx="1"/>
          </p:cNvCxnSpPr>
          <p:nvPr/>
        </p:nvCxnSpPr>
        <p:spPr bwMode="auto">
          <a:xfrm>
            <a:off x="1258888" y="5403850"/>
            <a:ext cx="1025525" cy="1349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7891" name="AutoShape 67"/>
          <p:cNvCxnSpPr>
            <a:cxnSpLocks noChangeShapeType="1"/>
            <a:stCxn id="77856" idx="6"/>
            <a:endCxn id="77851" idx="3"/>
          </p:cNvCxnSpPr>
          <p:nvPr/>
        </p:nvCxnSpPr>
        <p:spPr bwMode="auto">
          <a:xfrm flipV="1">
            <a:off x="1258888" y="5973763"/>
            <a:ext cx="1025525" cy="1349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7893" name="AutoShape 69"/>
          <p:cNvCxnSpPr>
            <a:cxnSpLocks noChangeShapeType="1"/>
            <a:stCxn id="77853" idx="6"/>
            <a:endCxn id="77860" idx="2"/>
          </p:cNvCxnSpPr>
          <p:nvPr/>
        </p:nvCxnSpPr>
        <p:spPr bwMode="auto">
          <a:xfrm>
            <a:off x="1258888" y="4029075"/>
            <a:ext cx="722312" cy="5461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7894" name="AutoShape 70"/>
          <p:cNvCxnSpPr>
            <a:cxnSpLocks noChangeShapeType="1"/>
            <a:stCxn id="77864" idx="6"/>
            <a:endCxn id="77860" idx="1"/>
          </p:cNvCxnSpPr>
          <p:nvPr/>
        </p:nvCxnSpPr>
        <p:spPr bwMode="auto">
          <a:xfrm>
            <a:off x="1239838" y="3360738"/>
            <a:ext cx="943158" cy="99666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7895" name="AutoShape 71"/>
          <p:cNvCxnSpPr>
            <a:cxnSpLocks noChangeShapeType="1"/>
            <a:stCxn id="77852" idx="6"/>
            <a:endCxn id="77860" idx="3"/>
          </p:cNvCxnSpPr>
          <p:nvPr/>
        </p:nvCxnSpPr>
        <p:spPr bwMode="auto">
          <a:xfrm>
            <a:off x="1258888" y="4689475"/>
            <a:ext cx="924108" cy="10347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7896" name="AutoShape 72"/>
          <p:cNvCxnSpPr>
            <a:cxnSpLocks noChangeShapeType="1"/>
            <a:stCxn id="77883" idx="6"/>
            <a:endCxn id="77858" idx="1"/>
          </p:cNvCxnSpPr>
          <p:nvPr/>
        </p:nvCxnSpPr>
        <p:spPr bwMode="auto">
          <a:xfrm>
            <a:off x="3359150" y="3508375"/>
            <a:ext cx="1610068" cy="158034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7897" name="AutoShape 73"/>
          <p:cNvCxnSpPr>
            <a:cxnSpLocks noChangeShapeType="1"/>
            <a:stCxn id="77860" idx="6"/>
            <a:endCxn id="77858" idx="2"/>
          </p:cNvCxnSpPr>
          <p:nvPr/>
        </p:nvCxnSpPr>
        <p:spPr bwMode="auto">
          <a:xfrm>
            <a:off x="3359150" y="4575175"/>
            <a:ext cx="1411062" cy="101419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7898" name="AutoShape 74"/>
          <p:cNvCxnSpPr>
            <a:cxnSpLocks noChangeShapeType="1"/>
            <a:stCxn id="77851" idx="6"/>
            <a:endCxn id="77858" idx="3"/>
          </p:cNvCxnSpPr>
          <p:nvPr/>
        </p:nvCxnSpPr>
        <p:spPr bwMode="auto">
          <a:xfrm>
            <a:off x="3460750" y="5756275"/>
            <a:ext cx="1508468" cy="33374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7963" name="AutoShape 139"/>
          <p:cNvCxnSpPr>
            <a:cxnSpLocks noChangeAspect="1" noChangeShapeType="1"/>
          </p:cNvCxnSpPr>
          <p:nvPr/>
        </p:nvCxnSpPr>
        <p:spPr bwMode="auto">
          <a:xfrm rot="5400000">
            <a:off x="6295799" y="1935956"/>
            <a:ext cx="320675" cy="1397000"/>
          </a:xfrm>
          <a:prstGeom prst="bentConnector3">
            <a:avLst>
              <a:gd name="adj1" fmla="val 49653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sm" len="med"/>
          </a:ln>
        </p:spPr>
      </p:cxnSp>
      <p:cxnSp>
        <p:nvCxnSpPr>
          <p:cNvPr id="77964" name="AutoShape 140"/>
          <p:cNvCxnSpPr>
            <a:cxnSpLocks noChangeAspect="1" noChangeShapeType="1"/>
          </p:cNvCxnSpPr>
          <p:nvPr/>
        </p:nvCxnSpPr>
        <p:spPr bwMode="auto">
          <a:xfrm rot="5400000">
            <a:off x="5360761" y="3307556"/>
            <a:ext cx="415925" cy="723900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sm" len="med"/>
          </a:ln>
        </p:spPr>
      </p:cxnSp>
      <p:cxnSp>
        <p:nvCxnSpPr>
          <p:cNvPr id="77965" name="AutoShape 141"/>
          <p:cNvCxnSpPr>
            <a:cxnSpLocks noChangeAspect="1" noChangeShapeType="1"/>
          </p:cNvCxnSpPr>
          <p:nvPr/>
        </p:nvCxnSpPr>
        <p:spPr bwMode="auto">
          <a:xfrm rot="16200000" flipH="1">
            <a:off x="5928293" y="3463924"/>
            <a:ext cx="425450" cy="420688"/>
          </a:xfrm>
          <a:prstGeom prst="bentConnector3">
            <a:avLst>
              <a:gd name="adj1" fmla="val 49625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sm" len="med"/>
          </a:ln>
        </p:spPr>
      </p:cxnSp>
      <p:cxnSp>
        <p:nvCxnSpPr>
          <p:cNvPr id="77966" name="AutoShape 142"/>
          <p:cNvCxnSpPr>
            <a:cxnSpLocks noChangeAspect="1" noChangeShapeType="1"/>
          </p:cNvCxnSpPr>
          <p:nvPr/>
        </p:nvCxnSpPr>
        <p:spPr bwMode="auto">
          <a:xfrm rot="5400000">
            <a:off x="8031730" y="3582987"/>
            <a:ext cx="415925" cy="173038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sm" len="med"/>
          </a:ln>
        </p:spPr>
      </p:cxnSp>
      <p:cxnSp>
        <p:nvCxnSpPr>
          <p:cNvPr id="77968" name="AutoShape 144"/>
          <p:cNvCxnSpPr>
            <a:cxnSpLocks noChangeAspect="1" noChangeShapeType="1"/>
          </p:cNvCxnSpPr>
          <p:nvPr/>
        </p:nvCxnSpPr>
        <p:spPr bwMode="auto">
          <a:xfrm rot="16200000" flipH="1">
            <a:off x="7493568" y="2144712"/>
            <a:ext cx="320675" cy="998537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sm" len="med"/>
          </a:ln>
        </p:spPr>
      </p:cxnSp>
      <p:sp>
        <p:nvSpPr>
          <p:cNvPr id="77969" name="Rectangle 145"/>
          <p:cNvSpPr>
            <a:spLocks noChangeAspect="1" noChangeArrowheads="1"/>
          </p:cNvSpPr>
          <p:nvPr/>
        </p:nvSpPr>
        <p:spPr bwMode="auto">
          <a:xfrm>
            <a:off x="6740299" y="1988343"/>
            <a:ext cx="827088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/>
              <a:t>A</a:t>
            </a:r>
          </a:p>
        </p:txBody>
      </p:sp>
      <p:sp>
        <p:nvSpPr>
          <p:cNvPr id="77970" name="AutoShape 146"/>
          <p:cNvSpPr>
            <a:spLocks noChangeAspect="1" noChangeArrowheads="1"/>
          </p:cNvSpPr>
          <p:nvPr/>
        </p:nvSpPr>
        <p:spPr bwMode="auto">
          <a:xfrm flipV="1">
            <a:off x="6740299" y="1826418"/>
            <a:ext cx="484188" cy="161925"/>
          </a:xfrm>
          <a:custGeom>
            <a:avLst/>
            <a:gdLst>
              <a:gd name="T0" fmla="*/ 212884059 w 21600"/>
              <a:gd name="T1" fmla="*/ 4549950 h 21600"/>
              <a:gd name="T2" fmla="*/ 121647886 w 21600"/>
              <a:gd name="T3" fmla="*/ 9099848 h 21600"/>
              <a:gd name="T4" fmla="*/ 30412229 w 21600"/>
              <a:gd name="T5" fmla="*/ 4549950 h 21600"/>
              <a:gd name="T6" fmla="*/ 12164788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endParaRPr lang="de-DE"/>
          </a:p>
        </p:txBody>
      </p:sp>
      <p:sp>
        <p:nvSpPr>
          <p:cNvPr id="77971" name="Rectangle 147"/>
          <p:cNvSpPr>
            <a:spLocks noChangeAspect="1" noChangeArrowheads="1"/>
          </p:cNvSpPr>
          <p:nvPr/>
        </p:nvSpPr>
        <p:spPr bwMode="auto">
          <a:xfrm>
            <a:off x="4965474" y="4039393"/>
            <a:ext cx="827088" cy="4937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/>
              <a:t>E</a:t>
            </a:r>
          </a:p>
        </p:txBody>
      </p:sp>
      <p:sp>
        <p:nvSpPr>
          <p:cNvPr id="77972" name="AutoShape 148"/>
          <p:cNvSpPr>
            <a:spLocks noChangeAspect="1" noChangeArrowheads="1"/>
          </p:cNvSpPr>
          <p:nvPr/>
        </p:nvSpPr>
        <p:spPr bwMode="auto">
          <a:xfrm flipV="1">
            <a:off x="4965474" y="3877468"/>
            <a:ext cx="484188" cy="161925"/>
          </a:xfrm>
          <a:custGeom>
            <a:avLst/>
            <a:gdLst>
              <a:gd name="T0" fmla="*/ 212884059 w 21600"/>
              <a:gd name="T1" fmla="*/ 4549950 h 21600"/>
              <a:gd name="T2" fmla="*/ 121647886 w 21600"/>
              <a:gd name="T3" fmla="*/ 9099848 h 21600"/>
              <a:gd name="T4" fmla="*/ 30412229 w 21600"/>
              <a:gd name="T5" fmla="*/ 4549950 h 21600"/>
              <a:gd name="T6" fmla="*/ 12164788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endParaRPr lang="de-DE"/>
          </a:p>
        </p:txBody>
      </p:sp>
      <p:sp>
        <p:nvSpPr>
          <p:cNvPr id="77973" name="Rectangle 149"/>
          <p:cNvSpPr>
            <a:spLocks noChangeAspect="1" noChangeArrowheads="1"/>
          </p:cNvSpPr>
          <p:nvPr/>
        </p:nvSpPr>
        <p:spPr bwMode="auto">
          <a:xfrm>
            <a:off x="6110062" y="4048918"/>
            <a:ext cx="827087" cy="4937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/>
              <a:t>F</a:t>
            </a:r>
          </a:p>
        </p:txBody>
      </p:sp>
      <p:sp>
        <p:nvSpPr>
          <p:cNvPr id="77974" name="AutoShape 150"/>
          <p:cNvSpPr>
            <a:spLocks noChangeAspect="1" noChangeArrowheads="1"/>
          </p:cNvSpPr>
          <p:nvPr/>
        </p:nvSpPr>
        <p:spPr bwMode="auto">
          <a:xfrm flipV="1">
            <a:off x="6110062" y="3885406"/>
            <a:ext cx="484187" cy="163512"/>
          </a:xfrm>
          <a:custGeom>
            <a:avLst/>
            <a:gdLst>
              <a:gd name="T0" fmla="*/ 212882678 w 21600"/>
              <a:gd name="T1" fmla="*/ 4685020 h 21600"/>
              <a:gd name="T2" fmla="*/ 121646873 w 21600"/>
              <a:gd name="T3" fmla="*/ 9370040 h 21600"/>
              <a:gd name="T4" fmla="*/ 30411584 w 21600"/>
              <a:gd name="T5" fmla="*/ 4685020 h 21600"/>
              <a:gd name="T6" fmla="*/ 12164687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endParaRPr lang="de-DE"/>
          </a:p>
        </p:txBody>
      </p:sp>
      <p:sp>
        <p:nvSpPr>
          <p:cNvPr id="77975" name="Rectangle 151"/>
          <p:cNvSpPr>
            <a:spLocks noChangeAspect="1" noChangeArrowheads="1"/>
          </p:cNvSpPr>
          <p:nvPr/>
        </p:nvSpPr>
        <p:spPr bwMode="auto">
          <a:xfrm>
            <a:off x="5516337" y="2966243"/>
            <a:ext cx="827087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/>
              <a:t>B</a:t>
            </a:r>
          </a:p>
        </p:txBody>
      </p:sp>
      <p:sp>
        <p:nvSpPr>
          <p:cNvPr id="77976" name="AutoShape 152"/>
          <p:cNvSpPr>
            <a:spLocks noChangeAspect="1" noChangeArrowheads="1"/>
          </p:cNvSpPr>
          <p:nvPr/>
        </p:nvSpPr>
        <p:spPr bwMode="auto">
          <a:xfrm flipV="1">
            <a:off x="5516337" y="2804318"/>
            <a:ext cx="484187" cy="161925"/>
          </a:xfrm>
          <a:custGeom>
            <a:avLst/>
            <a:gdLst>
              <a:gd name="T0" fmla="*/ 212882678 w 21600"/>
              <a:gd name="T1" fmla="*/ 4549950 h 21600"/>
              <a:gd name="T2" fmla="*/ 121646873 w 21600"/>
              <a:gd name="T3" fmla="*/ 9099848 h 21600"/>
              <a:gd name="T4" fmla="*/ 30411584 w 21600"/>
              <a:gd name="T5" fmla="*/ 4549950 h 21600"/>
              <a:gd name="T6" fmla="*/ 12164687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endParaRPr lang="de-DE"/>
          </a:p>
        </p:txBody>
      </p:sp>
      <p:sp>
        <p:nvSpPr>
          <p:cNvPr id="77977" name="Rectangle 153"/>
          <p:cNvSpPr>
            <a:spLocks noChangeAspect="1" noChangeArrowheads="1"/>
          </p:cNvSpPr>
          <p:nvPr/>
        </p:nvSpPr>
        <p:spPr bwMode="auto">
          <a:xfrm>
            <a:off x="6741887" y="2966243"/>
            <a:ext cx="827087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/>
              <a:t>C</a:t>
            </a:r>
          </a:p>
        </p:txBody>
      </p:sp>
      <p:sp>
        <p:nvSpPr>
          <p:cNvPr id="77978" name="AutoShape 154"/>
          <p:cNvSpPr>
            <a:spLocks noChangeAspect="1" noChangeArrowheads="1"/>
          </p:cNvSpPr>
          <p:nvPr/>
        </p:nvSpPr>
        <p:spPr bwMode="auto">
          <a:xfrm flipV="1">
            <a:off x="6741887" y="2804318"/>
            <a:ext cx="484187" cy="161925"/>
          </a:xfrm>
          <a:custGeom>
            <a:avLst/>
            <a:gdLst>
              <a:gd name="T0" fmla="*/ 212882678 w 21600"/>
              <a:gd name="T1" fmla="*/ 4549950 h 21600"/>
              <a:gd name="T2" fmla="*/ 121646873 w 21600"/>
              <a:gd name="T3" fmla="*/ 9099848 h 21600"/>
              <a:gd name="T4" fmla="*/ 30411584 w 21600"/>
              <a:gd name="T5" fmla="*/ 4549950 h 21600"/>
              <a:gd name="T6" fmla="*/ 12164687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endParaRPr lang="de-DE"/>
          </a:p>
        </p:txBody>
      </p:sp>
      <p:sp>
        <p:nvSpPr>
          <p:cNvPr id="77979" name="Rectangle 155"/>
          <p:cNvSpPr>
            <a:spLocks noChangeAspect="1" noChangeArrowheads="1"/>
          </p:cNvSpPr>
          <p:nvPr/>
        </p:nvSpPr>
        <p:spPr bwMode="auto">
          <a:xfrm>
            <a:off x="7911874" y="2966243"/>
            <a:ext cx="827088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/>
              <a:t>D</a:t>
            </a:r>
          </a:p>
        </p:txBody>
      </p:sp>
      <p:sp>
        <p:nvSpPr>
          <p:cNvPr id="77980" name="AutoShape 156"/>
          <p:cNvSpPr>
            <a:spLocks noChangeAspect="1" noChangeArrowheads="1"/>
          </p:cNvSpPr>
          <p:nvPr/>
        </p:nvSpPr>
        <p:spPr bwMode="auto">
          <a:xfrm flipV="1">
            <a:off x="7911874" y="2804318"/>
            <a:ext cx="484188" cy="161925"/>
          </a:xfrm>
          <a:custGeom>
            <a:avLst/>
            <a:gdLst>
              <a:gd name="T0" fmla="*/ 212884059 w 21600"/>
              <a:gd name="T1" fmla="*/ 4549950 h 21600"/>
              <a:gd name="T2" fmla="*/ 121647886 w 21600"/>
              <a:gd name="T3" fmla="*/ 9099848 h 21600"/>
              <a:gd name="T4" fmla="*/ 30412229 w 21600"/>
              <a:gd name="T5" fmla="*/ 4549950 h 21600"/>
              <a:gd name="T6" fmla="*/ 12164788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endParaRPr lang="de-DE"/>
          </a:p>
        </p:txBody>
      </p:sp>
      <p:sp>
        <p:nvSpPr>
          <p:cNvPr id="77981" name="Rectangle 157"/>
          <p:cNvSpPr>
            <a:spLocks noChangeAspect="1" noChangeArrowheads="1"/>
          </p:cNvSpPr>
          <p:nvPr/>
        </p:nvSpPr>
        <p:spPr bwMode="auto">
          <a:xfrm>
            <a:off x="7911874" y="4039393"/>
            <a:ext cx="827088" cy="4937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/>
              <a:t>G</a:t>
            </a:r>
          </a:p>
        </p:txBody>
      </p:sp>
      <p:sp>
        <p:nvSpPr>
          <p:cNvPr id="77982" name="AutoShape 158"/>
          <p:cNvSpPr>
            <a:spLocks noChangeAspect="1" noChangeArrowheads="1"/>
          </p:cNvSpPr>
          <p:nvPr/>
        </p:nvSpPr>
        <p:spPr bwMode="auto">
          <a:xfrm flipV="1">
            <a:off x="7911874" y="3877468"/>
            <a:ext cx="484188" cy="161925"/>
          </a:xfrm>
          <a:custGeom>
            <a:avLst/>
            <a:gdLst>
              <a:gd name="T0" fmla="*/ 212884059 w 21600"/>
              <a:gd name="T1" fmla="*/ 4549950 h 21600"/>
              <a:gd name="T2" fmla="*/ 121647886 w 21600"/>
              <a:gd name="T3" fmla="*/ 9099848 h 21600"/>
              <a:gd name="T4" fmla="*/ 30412229 w 21600"/>
              <a:gd name="T5" fmla="*/ 4549950 h 21600"/>
              <a:gd name="T6" fmla="*/ 12164788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endParaRPr lang="de-DE"/>
          </a:p>
        </p:txBody>
      </p:sp>
      <p:cxnSp>
        <p:nvCxnSpPr>
          <p:cNvPr id="77983" name="AutoShape 159"/>
          <p:cNvCxnSpPr>
            <a:cxnSpLocks noChangeAspect="1" noChangeShapeType="1"/>
          </p:cNvCxnSpPr>
          <p:nvPr/>
        </p:nvCxnSpPr>
        <p:spPr bwMode="auto">
          <a:xfrm rot="5400000">
            <a:off x="6903812" y="2553493"/>
            <a:ext cx="330200" cy="171450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sm" len="med"/>
          </a:ln>
        </p:spPr>
      </p:cxnSp>
    </p:spTree>
    <p:extLst>
      <p:ext uri="{BB962C8B-B14F-4D97-AF65-F5344CB8AC3E}">
        <p14:creationId xmlns:p14="http://schemas.microsoft.com/office/powerpoint/2010/main" val="13845156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500" fill="hold"/>
                                        <p:tgtEl>
                                          <p:spTgt spid="779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79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779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779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779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779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779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779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779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779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779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779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779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779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779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779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779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779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779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779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779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779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779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779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779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779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779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779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779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779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779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779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779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779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779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779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779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779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779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779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779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779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779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779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" dur="500" fill="hold"/>
                                        <p:tgtEl>
                                          <p:spTgt spid="779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779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500" fill="hold"/>
                                        <p:tgtEl>
                                          <p:spTgt spid="779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779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500" fill="hold"/>
                                        <p:tgtEl>
                                          <p:spTgt spid="779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779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500" fill="hold"/>
                                        <p:tgtEl>
                                          <p:spTgt spid="779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779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500" fill="hold"/>
                                        <p:tgtEl>
                                          <p:spTgt spid="779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779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52" grpId="0" animBg="1"/>
      <p:bldP spid="77853" grpId="0" animBg="1"/>
      <p:bldP spid="77864" grpId="0" animBg="1"/>
      <p:bldP spid="77856" grpId="0" animBg="1"/>
      <p:bldP spid="77866" grpId="0" animBg="1"/>
      <p:bldP spid="77857" grpId="0" animBg="1"/>
      <p:bldP spid="77868" grpId="0" animBg="1"/>
      <p:bldP spid="77860" grpId="0" animBg="1"/>
      <p:bldP spid="77851" grpId="0" animBg="1"/>
      <p:bldP spid="77883" grpId="0" animBg="1"/>
      <p:bldP spid="77858" grpId="0" animBg="1"/>
      <p:bldP spid="77969" grpId="0" animBg="1"/>
      <p:bldP spid="77970" grpId="0" animBg="1"/>
      <p:bldP spid="77971" grpId="0" animBg="1"/>
      <p:bldP spid="77972" grpId="0" animBg="1"/>
      <p:bldP spid="77973" grpId="0" animBg="1"/>
      <p:bldP spid="77974" grpId="0" animBg="1"/>
      <p:bldP spid="77977" grpId="0" animBg="1"/>
      <p:bldP spid="77978" grpId="0" animBg="1"/>
      <p:bldP spid="77979" grpId="0" animBg="1"/>
      <p:bldP spid="77980" grpId="0" animBg="1"/>
      <p:bldP spid="77981" grpId="0" animBg="1"/>
      <p:bldP spid="7798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Use-case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use-cases can be used as a basis for system testing.</a:t>
            </a:r>
          </a:p>
          <a:p>
            <a:r>
              <a:rPr lang="en-US" dirty="0" smtClean="0"/>
              <a:t>Associated sequence diagram documents the components and interactions that are being tested.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00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309011" y="2967335"/>
            <a:ext cx="452598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Quiz Questions</a:t>
            </a:r>
          </a:p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11-13</a:t>
            </a:r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67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Other Types of Testing</a:t>
            </a:r>
            <a:endParaRPr lang="en-US" sz="5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6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Regression testing is testing the system to check that changes have not 'broken' previously working code.</a:t>
            </a:r>
          </a:p>
          <a:p>
            <a:r>
              <a:rPr lang="en-US" dirty="0" smtClean="0"/>
              <a:t>Use automated testing because manual testing </a:t>
            </a:r>
            <a:r>
              <a:rPr lang="en-US" smtClean="0"/>
              <a:t>is expensive</a:t>
            </a:r>
            <a:endParaRPr lang="en-US" dirty="0" smtClean="0"/>
          </a:p>
          <a:p>
            <a:r>
              <a:rPr lang="en-US" dirty="0" smtClean="0"/>
              <a:t>Tests must run 'successfully</a:t>
            </a:r>
            <a:r>
              <a:rPr lang="en-US" dirty="0"/>
              <a:t>'</a:t>
            </a:r>
            <a:r>
              <a:rPr lang="en-US" dirty="0" smtClean="0"/>
              <a:t> before the change is committed.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16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Release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esting a particular release of a system that is intended </a:t>
            </a:r>
            <a:r>
              <a:rPr lang="en-US" dirty="0"/>
              <a:t>for outside </a:t>
            </a:r>
            <a:r>
              <a:rPr lang="en-US" dirty="0" smtClean="0"/>
              <a:t>use</a:t>
            </a:r>
          </a:p>
          <a:p>
            <a:r>
              <a:rPr lang="en-US" dirty="0" smtClean="0"/>
              <a:t>The primary goal is to convince the users of the system that it is good enough for use.</a:t>
            </a:r>
          </a:p>
          <a:p>
            <a:r>
              <a:rPr lang="en-US" dirty="0" smtClean="0"/>
              <a:t>Usually a black-box testing process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75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Release testing and system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Release testing is a form of system testing.</a:t>
            </a:r>
          </a:p>
          <a:p>
            <a:r>
              <a:rPr lang="en-US" dirty="0" smtClean="0"/>
              <a:t>Important differences:</a:t>
            </a:r>
          </a:p>
          <a:p>
            <a:pPr lvl="1"/>
            <a:r>
              <a:rPr lang="en-US" dirty="0" smtClean="0"/>
              <a:t>Uses a separate team</a:t>
            </a:r>
          </a:p>
          <a:p>
            <a:pPr lvl="1"/>
            <a:r>
              <a:rPr lang="en-US" dirty="0" smtClean="0"/>
              <a:t>System testing  is generally defect testing</a:t>
            </a:r>
            <a:r>
              <a:rPr lang="en-US" dirty="0"/>
              <a:t> </a:t>
            </a:r>
            <a:r>
              <a:rPr lang="en-US" dirty="0" smtClean="0"/>
              <a:t>while release testing is validation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77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testing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Tests should reflect the standard use of the system</a:t>
            </a:r>
          </a:p>
          <a:p>
            <a:r>
              <a:rPr lang="en-US" dirty="0" smtClean="0"/>
              <a:t>In stress testing the system is deliberately overloaded to test its failure behavior.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563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dirty="0" smtClean="0"/>
              <a:t>Metrics</a:t>
            </a:r>
            <a:r>
              <a:rPr lang="en-US" dirty="0"/>
              <a:t>  </a:t>
            </a:r>
            <a:endParaRPr lang="en-US" sz="2400" dirty="0"/>
          </a:p>
          <a:p>
            <a:pPr fontAlgn="ctr"/>
            <a:r>
              <a:rPr lang="en-US" dirty="0" smtClean="0"/>
              <a:t>Measurement </a:t>
            </a:r>
            <a:r>
              <a:rPr lang="en-US" dirty="0"/>
              <a:t>ambiguity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958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or customer testing is a stage in the testing process in which users or customers provide input and advice on system testing. </a:t>
            </a:r>
          </a:p>
          <a:p>
            <a:r>
              <a:rPr lang="en-US" dirty="0" smtClean="0"/>
              <a:t>Types of user testing</a:t>
            </a:r>
          </a:p>
          <a:p>
            <a:pPr lvl="1"/>
            <a:r>
              <a:rPr lang="en-US" dirty="0"/>
              <a:t>Alpha testing</a:t>
            </a:r>
          </a:p>
          <a:p>
            <a:pPr lvl="1"/>
            <a:r>
              <a:rPr lang="en-US" dirty="0" smtClean="0"/>
              <a:t>Beta </a:t>
            </a:r>
            <a:r>
              <a:rPr lang="en-US" dirty="0"/>
              <a:t>testing</a:t>
            </a:r>
          </a:p>
          <a:p>
            <a:pPr lvl="1"/>
            <a:r>
              <a:rPr lang="en-US" dirty="0" smtClean="0"/>
              <a:t>Acceptance </a:t>
            </a:r>
            <a:r>
              <a:rPr lang="en-US" dirty="0"/>
              <a:t>testing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37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309011" y="2967335"/>
            <a:ext cx="452598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Quiz Questions</a:t>
            </a:r>
          </a:p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14-15</a:t>
            </a:r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1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Test-Driven Development</a:t>
            </a:r>
            <a:endParaRPr lang="en-US" sz="5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0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Test-driven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TDD is an approach to program development in which you inter-leave testing and code development.</a:t>
            </a:r>
          </a:p>
          <a:p>
            <a:r>
              <a:rPr lang="en-US" dirty="0" smtClean="0"/>
              <a:t>Tests are written before code and 'passing' the tests is the critical driver of development. </a:t>
            </a:r>
          </a:p>
          <a:p>
            <a:r>
              <a:rPr lang="en-US" dirty="0" smtClean="0"/>
              <a:t>TDD was introduced as part of agile methods.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6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process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482" t="33333" r="12851" b="27778"/>
          <a:stretch/>
        </p:blipFill>
        <p:spPr>
          <a:xfrm>
            <a:off x="822959" y="3581400"/>
            <a:ext cx="7010400" cy="2667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the increment of functionality</a:t>
            </a:r>
          </a:p>
          <a:p>
            <a:r>
              <a:rPr lang="en-US" dirty="0" smtClean="0"/>
              <a:t>Write a test for this functionality </a:t>
            </a:r>
          </a:p>
          <a:p>
            <a:r>
              <a:rPr lang="en-US" dirty="0" smtClean="0"/>
              <a:t>Run the test, along with all other tests that have been implemented</a:t>
            </a:r>
          </a:p>
          <a:p>
            <a:r>
              <a:rPr lang="en-US" dirty="0" smtClean="0"/>
              <a:t>Implement the functionality and re-run the test</a:t>
            </a:r>
          </a:p>
          <a:p>
            <a:r>
              <a:rPr lang="en-US" dirty="0" smtClean="0"/>
              <a:t>Once all tests run successfully, you move 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032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Benefits of test-driven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coverage </a:t>
            </a:r>
          </a:p>
          <a:p>
            <a:r>
              <a:rPr lang="en-US" dirty="0" smtClean="0"/>
              <a:t>Regression testing </a:t>
            </a:r>
          </a:p>
          <a:p>
            <a:r>
              <a:rPr lang="en-US" dirty="0" smtClean="0"/>
              <a:t>Simplified debugging </a:t>
            </a:r>
          </a:p>
          <a:p>
            <a:r>
              <a:rPr lang="en-US" dirty="0" smtClean="0"/>
              <a:t>System documentation </a:t>
            </a:r>
          </a:p>
        </p:txBody>
      </p:sp>
    </p:spTree>
    <p:extLst>
      <p:ext uri="{BB962C8B-B14F-4D97-AF65-F5344CB8AC3E}">
        <p14:creationId xmlns:p14="http://schemas.microsoft.com/office/powerpoint/2010/main" val="192910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707084" y="2967335"/>
            <a:ext cx="57298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Quiz Questions #16</a:t>
            </a:r>
          </a:p>
        </p:txBody>
      </p:sp>
    </p:spTree>
    <p:extLst>
      <p:ext uri="{BB962C8B-B14F-4D97-AF65-F5344CB8AC3E}">
        <p14:creationId xmlns:p14="http://schemas.microsoft.com/office/powerpoint/2010/main" val="81757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stop testing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When all planned test cases are executed</a:t>
            </a:r>
          </a:p>
          <a:p>
            <a:pPr marL="0" indent="0">
              <a:buNone/>
            </a:pPr>
            <a:r>
              <a:rPr lang="en-US" dirty="0" smtClean="0"/>
              <a:t>When all those problems that are found are fixed</a:t>
            </a:r>
          </a:p>
          <a:p>
            <a:r>
              <a:rPr lang="en-US" dirty="0" smtClean="0"/>
              <a:t>Other techniques:</a:t>
            </a:r>
          </a:p>
          <a:p>
            <a:pPr lvl="1"/>
            <a:r>
              <a:rPr lang="en-US" dirty="0" smtClean="0"/>
              <a:t>Stop when you are not finding any more errors</a:t>
            </a:r>
          </a:p>
          <a:p>
            <a:pPr lvl="1"/>
            <a:r>
              <a:rPr lang="en-US" dirty="0" smtClean="0"/>
              <a:t>Defect seeding</a:t>
            </a:r>
          </a:p>
          <a:p>
            <a:r>
              <a:rPr lang="en-US" dirty="0" smtClean="0"/>
              <a:t>NOT when you run out of time!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21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Inspections</a:t>
            </a:r>
            <a:endParaRPr lang="en-US" sz="5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2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Inspections and testing</a:t>
            </a:r>
            <a:endParaRPr lang="en-US" dirty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 smtClean="0">
                <a:solidFill>
                  <a:schemeClr val="tx1"/>
                </a:solidFill>
              </a:rPr>
              <a:t>inspections</a:t>
            </a:r>
            <a:r>
              <a:rPr lang="en-US" dirty="0" smtClean="0"/>
              <a:t> are concerned with analysis of </a:t>
            </a:r>
            <a:br>
              <a:rPr lang="en-US" dirty="0" smtClean="0"/>
            </a:br>
            <a:r>
              <a:rPr lang="en-US" dirty="0" smtClean="0"/>
              <a:t>the static system representation to discover problems  </a:t>
            </a:r>
          </a:p>
          <a:p>
            <a:pPr lvl="1"/>
            <a:r>
              <a:rPr lang="en-US" dirty="0" smtClean="0"/>
              <a:t>static verification</a:t>
            </a:r>
          </a:p>
          <a:p>
            <a:r>
              <a:rPr lang="en-US" dirty="0" smtClean="0"/>
              <a:t>Software </a:t>
            </a:r>
            <a:r>
              <a:rPr lang="en-US" dirty="0" smtClean="0">
                <a:solidFill>
                  <a:schemeClr val="tx1"/>
                </a:solidFill>
              </a:rPr>
              <a:t>testing</a:t>
            </a:r>
            <a:r>
              <a:rPr lang="en-US" dirty="0" smtClean="0"/>
              <a:t> is concerned with exercising and </a:t>
            </a:r>
            <a:br>
              <a:rPr lang="en-US" dirty="0" smtClean="0"/>
            </a:br>
            <a:r>
              <a:rPr lang="en-US" dirty="0" smtClean="0"/>
              <a:t>observing product behavior </a:t>
            </a:r>
          </a:p>
          <a:p>
            <a:pPr lvl="1"/>
            <a:r>
              <a:rPr lang="en-US" dirty="0" smtClean="0"/>
              <a:t>dynamic verification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8782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309011" y="2967335"/>
            <a:ext cx="452598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Quiz Questions</a:t>
            </a:r>
          </a:p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1-4</a:t>
            </a:r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68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Inspections</a:t>
            </a:r>
            <a:endParaRPr lang="en-US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Involve people examining source documents  with the aim of discovering anomalies and defects.</a:t>
            </a:r>
          </a:p>
          <a:p>
            <a:r>
              <a:rPr lang="en-US" sz="2400" dirty="0" smtClean="0"/>
              <a:t>Does not require execution of a system</a:t>
            </a:r>
          </a:p>
          <a:p>
            <a:r>
              <a:rPr lang="en-US" sz="2400" dirty="0"/>
              <a:t>M</a:t>
            </a:r>
            <a:r>
              <a:rPr lang="en-US" sz="2400" dirty="0" smtClean="0"/>
              <a:t>ay be applied to any representation of the system </a:t>
            </a:r>
          </a:p>
          <a:p>
            <a:r>
              <a:rPr lang="en-US" sz="2400" dirty="0" smtClean="0"/>
              <a:t>Have been shown to be an effective technique for discovering program errors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768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Inspections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Examining the </a:t>
            </a:r>
            <a:r>
              <a:rPr lang="en-US" dirty="0"/>
              <a:t>software, its documentation and records of the process to discover errors and omissions and to see if quality standards have been </a:t>
            </a:r>
            <a:r>
              <a:rPr lang="en-US" dirty="0" smtClean="0"/>
              <a:t>followed</a:t>
            </a:r>
            <a:endParaRPr lang="en-US" dirty="0"/>
          </a:p>
          <a:p>
            <a:r>
              <a:rPr lang="en-US" dirty="0" smtClean="0"/>
              <a:t>Effective for defect detection</a:t>
            </a:r>
          </a:p>
          <a:p>
            <a:r>
              <a:rPr lang="en-US" dirty="0" smtClean="0"/>
              <a:t>Not used in agile development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9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Inspection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E</a:t>
            </a:r>
            <a:r>
              <a:rPr lang="en-US" dirty="0" smtClean="0"/>
              <a:t>xamine </a:t>
            </a:r>
            <a:r>
              <a:rPr lang="en-US" dirty="0"/>
              <a:t>the software and its associated documentation, looking for potential problems and non-conformance with standards.</a:t>
            </a:r>
          </a:p>
          <a:p>
            <a:pPr fontAlgn="ctr"/>
            <a:r>
              <a:rPr lang="en-US" dirty="0" smtClean="0"/>
              <a:t>Make informed </a:t>
            </a:r>
            <a:r>
              <a:rPr lang="en-US" dirty="0"/>
              <a:t>judgments about the quality of the system or project deliverable</a:t>
            </a:r>
          </a:p>
          <a:p>
            <a:pPr fontAlgn="ctr"/>
            <a:r>
              <a:rPr lang="en-US" dirty="0" smtClean="0"/>
              <a:t>Follow-up:  </a:t>
            </a:r>
          </a:p>
          <a:p>
            <a:pPr lvl="1" fontAlgn="ctr"/>
            <a:r>
              <a:rPr lang="en-US" dirty="0" smtClean="0"/>
              <a:t>If satisfied, the inspection is completed. </a:t>
            </a:r>
          </a:p>
          <a:p>
            <a:pPr lvl="1" fontAlgn="ctr"/>
            <a:r>
              <a:rPr lang="en-US" dirty="0" smtClean="0"/>
              <a:t>Otherwise rework the product and a re-inspection can be scheduled.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55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Checklist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 fontAlgn="ctr"/>
            <a:r>
              <a:rPr lang="en-US" dirty="0" smtClean="0"/>
              <a:t>Have </a:t>
            </a:r>
            <a:r>
              <a:rPr lang="en-US" dirty="0"/>
              <a:t>variables been </a:t>
            </a:r>
            <a:r>
              <a:rPr lang="en-US" dirty="0" smtClean="0"/>
              <a:t>initialized?</a:t>
            </a:r>
            <a:endParaRPr lang="en-US" dirty="0"/>
          </a:p>
          <a:p>
            <a:pPr lvl="1" fontAlgn="ctr"/>
            <a:r>
              <a:rPr lang="en-US" dirty="0"/>
              <a:t>H</a:t>
            </a:r>
            <a:r>
              <a:rPr lang="en-US" dirty="0" smtClean="0"/>
              <a:t>ave </a:t>
            </a:r>
            <a:r>
              <a:rPr lang="en-US" dirty="0"/>
              <a:t>constants been </a:t>
            </a:r>
            <a:r>
              <a:rPr lang="en-US" dirty="0" smtClean="0"/>
              <a:t>named appropriately?</a:t>
            </a:r>
            <a:endParaRPr lang="en-US" dirty="0"/>
          </a:p>
          <a:p>
            <a:pPr lvl="1" fontAlgn="ctr"/>
            <a:r>
              <a:rPr lang="en-US" dirty="0"/>
              <a:t>A</a:t>
            </a:r>
            <a:r>
              <a:rPr lang="en-US" dirty="0" smtClean="0"/>
              <a:t>re </a:t>
            </a:r>
            <a:r>
              <a:rPr lang="en-US" dirty="0"/>
              <a:t>array indexes used </a:t>
            </a:r>
            <a:r>
              <a:rPr lang="en-US" dirty="0" smtClean="0"/>
              <a:t>properly?</a:t>
            </a:r>
            <a:endParaRPr lang="en-US" dirty="0"/>
          </a:p>
          <a:p>
            <a:pPr lvl="1" fontAlgn="ctr"/>
            <a:r>
              <a:rPr lang="en-US" dirty="0"/>
              <a:t>A</a:t>
            </a:r>
            <a:r>
              <a:rPr lang="en-US" dirty="0" smtClean="0"/>
              <a:t>re </a:t>
            </a:r>
            <a:r>
              <a:rPr lang="en-US" dirty="0"/>
              <a:t>conditions correct in conditional statements and </a:t>
            </a:r>
            <a:r>
              <a:rPr lang="en-US" dirty="0" smtClean="0"/>
              <a:t>loops?</a:t>
            </a:r>
            <a:endParaRPr lang="en-US" dirty="0"/>
          </a:p>
          <a:p>
            <a:pPr lvl="1" fontAlgn="ctr"/>
            <a:r>
              <a:rPr lang="en-US" dirty="0"/>
              <a:t>I</a:t>
            </a:r>
            <a:r>
              <a:rPr lang="en-US" dirty="0" smtClean="0"/>
              <a:t>s </a:t>
            </a:r>
            <a:r>
              <a:rPr lang="en-US" dirty="0"/>
              <a:t>there a semi-colon at the end of a conditional statement or </a:t>
            </a:r>
            <a:r>
              <a:rPr lang="en-US" dirty="0" smtClean="0"/>
              <a:t>loop?</a:t>
            </a:r>
            <a:endParaRPr lang="en-US" dirty="0"/>
          </a:p>
          <a:p>
            <a:pPr lvl="1" fontAlgn="ctr"/>
            <a:r>
              <a:rPr lang="en-US" dirty="0"/>
              <a:t>A</a:t>
            </a:r>
            <a:r>
              <a:rPr lang="en-US" dirty="0" smtClean="0"/>
              <a:t>re </a:t>
            </a:r>
            <a:r>
              <a:rPr lang="en-US" dirty="0"/>
              <a:t>compound statements </a:t>
            </a:r>
            <a:r>
              <a:rPr lang="en-US" dirty="0" smtClean="0"/>
              <a:t>bracketed?</a:t>
            </a:r>
            <a:endParaRPr lang="en-US" dirty="0"/>
          </a:p>
          <a:p>
            <a:pPr lvl="1" fontAlgn="ctr"/>
            <a:r>
              <a:rPr lang="en-US" dirty="0"/>
              <a:t>I</a:t>
            </a:r>
            <a:r>
              <a:rPr lang="en-US" dirty="0" smtClean="0"/>
              <a:t>n switch statements, </a:t>
            </a:r>
            <a:r>
              <a:rPr lang="en-US" dirty="0"/>
              <a:t>a</a:t>
            </a:r>
            <a:r>
              <a:rPr lang="en-US" dirty="0" smtClean="0"/>
              <a:t>re </a:t>
            </a:r>
            <a:r>
              <a:rPr lang="en-US" dirty="0"/>
              <a:t>all cases </a:t>
            </a:r>
            <a:r>
              <a:rPr lang="en-US" dirty="0" smtClean="0"/>
              <a:t>included?</a:t>
            </a:r>
            <a:endParaRPr lang="en-US" dirty="0"/>
          </a:p>
          <a:p>
            <a:pPr lvl="1" fontAlgn="ctr"/>
            <a:r>
              <a:rPr lang="en-US" dirty="0"/>
              <a:t>A</a:t>
            </a:r>
            <a:r>
              <a:rPr lang="en-US" dirty="0" smtClean="0"/>
              <a:t>re </a:t>
            </a:r>
            <a:r>
              <a:rPr lang="en-US" dirty="0"/>
              <a:t>breaks included in case </a:t>
            </a:r>
            <a:r>
              <a:rPr lang="en-US" dirty="0" smtClean="0"/>
              <a:t>statements?</a:t>
            </a:r>
            <a:endParaRPr lang="en-US" dirty="0"/>
          </a:p>
          <a:p>
            <a:pPr lvl="1" fontAlgn="ctr"/>
            <a:r>
              <a:rPr lang="en-US" dirty="0"/>
              <a:t>A</a:t>
            </a:r>
            <a:r>
              <a:rPr lang="en-US" dirty="0" smtClean="0"/>
              <a:t>re </a:t>
            </a:r>
            <a:r>
              <a:rPr lang="en-US" dirty="0"/>
              <a:t>all input variables </a:t>
            </a:r>
            <a:r>
              <a:rPr lang="en-US" dirty="0" smtClean="0"/>
              <a:t>used?</a:t>
            </a:r>
            <a:endParaRPr lang="en-US" dirty="0"/>
          </a:p>
          <a:p>
            <a:pPr lvl="1" fontAlgn="ctr"/>
            <a:r>
              <a:rPr lang="en-US" dirty="0"/>
              <a:t>A</a:t>
            </a:r>
            <a:r>
              <a:rPr lang="en-US" dirty="0" smtClean="0"/>
              <a:t>re </a:t>
            </a:r>
            <a:r>
              <a:rPr lang="en-US" dirty="0"/>
              <a:t>output variables assigned a value before they are </a:t>
            </a:r>
            <a:r>
              <a:rPr lang="en-US" dirty="0" smtClean="0"/>
              <a:t>used?</a:t>
            </a:r>
            <a:endParaRPr lang="en-US" dirty="0"/>
          </a:p>
          <a:p>
            <a:pPr lvl="1" fontAlgn="ctr"/>
            <a:r>
              <a:rPr lang="en-US" dirty="0"/>
              <a:t>C</a:t>
            </a:r>
            <a:r>
              <a:rPr lang="en-US" dirty="0" smtClean="0"/>
              <a:t>an </a:t>
            </a:r>
            <a:r>
              <a:rPr lang="en-US" dirty="0"/>
              <a:t>unexpected inputs cause </a:t>
            </a:r>
            <a:r>
              <a:rPr lang="en-US" dirty="0" smtClean="0"/>
              <a:t>data corruption?</a:t>
            </a:r>
            <a:endParaRPr lang="en-US" dirty="0"/>
          </a:p>
          <a:p>
            <a:pPr lvl="1" fontAlgn="ctr"/>
            <a:r>
              <a:rPr lang="en-US" dirty="0"/>
              <a:t>D</a:t>
            </a:r>
            <a:r>
              <a:rPr lang="en-US" dirty="0" smtClean="0"/>
              <a:t>o </a:t>
            </a:r>
            <a:r>
              <a:rPr lang="en-US" dirty="0"/>
              <a:t>arguments and parameters </a:t>
            </a:r>
            <a:r>
              <a:rPr lang="en-US" dirty="0" smtClean="0"/>
              <a:t>match?</a:t>
            </a:r>
            <a:endParaRPr lang="en-US" dirty="0"/>
          </a:p>
          <a:p>
            <a:pPr lvl="1" fontAlgn="ctr"/>
            <a:r>
              <a:rPr lang="en-US" dirty="0"/>
              <a:t>A</a:t>
            </a:r>
            <a:r>
              <a:rPr lang="en-US" dirty="0" smtClean="0"/>
              <a:t>re </a:t>
            </a:r>
            <a:r>
              <a:rPr lang="en-US" dirty="0"/>
              <a:t>parameters in the right </a:t>
            </a:r>
            <a:r>
              <a:rPr lang="en-US" dirty="0" smtClean="0"/>
              <a:t>order?</a:t>
            </a:r>
            <a:endParaRPr lang="en-US" dirty="0"/>
          </a:p>
          <a:p>
            <a:pPr lvl="1" fontAlgn="ctr"/>
            <a:r>
              <a:rPr lang="en-US" dirty="0"/>
              <a:t>I</a:t>
            </a:r>
            <a:r>
              <a:rPr lang="en-US" dirty="0" smtClean="0"/>
              <a:t>s </a:t>
            </a:r>
            <a:r>
              <a:rPr lang="en-US" dirty="0"/>
              <a:t>space </a:t>
            </a:r>
            <a:r>
              <a:rPr lang="en-US" dirty="0" smtClean="0"/>
              <a:t>de-allocated </a:t>
            </a:r>
            <a:r>
              <a:rPr lang="en-US" dirty="0"/>
              <a:t>after it is no longer </a:t>
            </a:r>
            <a:r>
              <a:rPr lang="en-US" dirty="0" smtClean="0"/>
              <a:t>required?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77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inspections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During testing, errors can mask (hide) other errors</a:t>
            </a:r>
          </a:p>
          <a:p>
            <a:r>
              <a:rPr lang="en-US" dirty="0" smtClean="0"/>
              <a:t>Incomplete versions of a system can be inspected without additional costs</a:t>
            </a:r>
          </a:p>
          <a:p>
            <a:r>
              <a:rPr lang="en-US" dirty="0"/>
              <a:t>C</a:t>
            </a:r>
            <a:r>
              <a:rPr lang="en-US" dirty="0" smtClean="0"/>
              <a:t>an also consider broader quality attributes of a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7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Inspections and testing</a:t>
            </a:r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Inspections and testing are complementary and not opposing verification techniques.</a:t>
            </a:r>
          </a:p>
          <a:p>
            <a:r>
              <a:rPr lang="en-US" sz="2400" dirty="0" smtClean="0"/>
              <a:t>Both should be used during the V &amp; V process.</a:t>
            </a:r>
          </a:p>
          <a:p>
            <a:r>
              <a:rPr lang="en-US" sz="2400" dirty="0" smtClean="0"/>
              <a:t>Inspections can check conformance with a specification but not conformance with the customer's real requirements.</a:t>
            </a:r>
          </a:p>
          <a:p>
            <a:r>
              <a:rPr lang="en-US" sz="2400" dirty="0" smtClean="0"/>
              <a:t>Inspections cannot check non-functional characteristics.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918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707084" y="2967335"/>
            <a:ext cx="57298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Quiz Questions #17</a:t>
            </a:r>
          </a:p>
        </p:txBody>
      </p:sp>
    </p:spTree>
    <p:extLst>
      <p:ext uri="{BB962C8B-B14F-4D97-AF65-F5344CB8AC3E}">
        <p14:creationId xmlns:p14="http://schemas.microsoft.com/office/powerpoint/2010/main" val="198723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Testing</a:t>
            </a:r>
            <a:endParaRPr lang="en-US" sz="5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9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3594</TotalTime>
  <Words>2708</Words>
  <Application>Microsoft Macintosh PowerPoint</Application>
  <PresentationFormat>On-screen Show (4:3)</PresentationFormat>
  <Paragraphs>606</Paragraphs>
  <Slides>86</Slides>
  <Notes>70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5" baseType="lpstr">
      <vt:lpstr>Arial</vt:lpstr>
      <vt:lpstr>Calibri</vt:lpstr>
      <vt:lpstr>Calibri Light</vt:lpstr>
      <vt:lpstr>Century Gothic</vt:lpstr>
      <vt:lpstr>Courier New</vt:lpstr>
      <vt:lpstr>ＭＳ Ｐゴシック</vt:lpstr>
      <vt:lpstr>Times</vt:lpstr>
      <vt:lpstr>新細明體</vt:lpstr>
      <vt:lpstr>Retrospect</vt:lpstr>
      <vt:lpstr>Quality Control</vt:lpstr>
      <vt:lpstr>Introduction</vt:lpstr>
      <vt:lpstr>What is Quality?</vt:lpstr>
      <vt:lpstr>Verification and Validation</vt:lpstr>
      <vt:lpstr>Faults and Failures</vt:lpstr>
      <vt:lpstr>Error Detection Techniques</vt:lpstr>
      <vt:lpstr>Measuring quality</vt:lpstr>
      <vt:lpstr>PowerPoint Presentation</vt:lpstr>
      <vt:lpstr>Testing</vt:lpstr>
      <vt:lpstr>Testing is Hard</vt:lpstr>
      <vt:lpstr>Testing</vt:lpstr>
      <vt:lpstr>Stages of testing</vt:lpstr>
      <vt:lpstr>Development testing</vt:lpstr>
      <vt:lpstr>Writing Test Cases</vt:lpstr>
      <vt:lpstr>Limitations of developer testing</vt:lpstr>
      <vt:lpstr>PowerPoint Presentation</vt:lpstr>
      <vt:lpstr>Unit Testing</vt:lpstr>
      <vt:lpstr>Unit testing</vt:lpstr>
      <vt:lpstr>Object class testing</vt:lpstr>
      <vt:lpstr>Automated testing</vt:lpstr>
      <vt:lpstr>Automated test components</vt:lpstr>
      <vt:lpstr>Unit test effectiveness</vt:lpstr>
      <vt:lpstr>Black Box Testing</vt:lpstr>
      <vt:lpstr>Partition testing</vt:lpstr>
      <vt:lpstr>Partition Testing Example</vt:lpstr>
      <vt:lpstr>Boundary Value analysis</vt:lpstr>
      <vt:lpstr>Boundary Values</vt:lpstr>
      <vt:lpstr>White Box Testing</vt:lpstr>
      <vt:lpstr>Path testing</vt:lpstr>
      <vt:lpstr>Path Analysis</vt:lpstr>
      <vt:lpstr>Switch/Case Structure</vt:lpstr>
      <vt:lpstr>Loop Example</vt:lpstr>
      <vt:lpstr>Binary search flow graph</vt:lpstr>
      <vt:lpstr>Independent paths</vt:lpstr>
      <vt:lpstr>General unit testing guidelines</vt:lpstr>
      <vt:lpstr>PowerPoint Presentation</vt:lpstr>
      <vt:lpstr>Component Testing</vt:lpstr>
      <vt:lpstr>Component testing</vt:lpstr>
      <vt:lpstr>Interface testing</vt:lpstr>
      <vt:lpstr>Interface errors</vt:lpstr>
      <vt:lpstr>Interface testing guidelines</vt:lpstr>
      <vt:lpstr>PowerPoint Presentation</vt:lpstr>
      <vt:lpstr>System Testing</vt:lpstr>
      <vt:lpstr>System testing</vt:lpstr>
      <vt:lpstr>Integration testing</vt:lpstr>
      <vt:lpstr>Why do we do integration testing?</vt:lpstr>
      <vt:lpstr>Integration Testing Strategies</vt:lpstr>
      <vt:lpstr>Stubs and drivers</vt:lpstr>
      <vt:lpstr>Example:  A 3-Layer-Design</vt:lpstr>
      <vt:lpstr>Big-Bang Approach</vt:lpstr>
      <vt:lpstr>Incremental integration testing</vt:lpstr>
      <vt:lpstr>Bottom-up Testing Strategy</vt:lpstr>
      <vt:lpstr>Bottom-up Integration</vt:lpstr>
      <vt:lpstr>Pros and Cons of Bottom-Up Integration Testing</vt:lpstr>
      <vt:lpstr>Top-down Testing Strategy</vt:lpstr>
      <vt:lpstr>Top-down Integration</vt:lpstr>
      <vt:lpstr>Pros and Cons of Top-down Integration Testing</vt:lpstr>
      <vt:lpstr>Sandwich Testing Strategy</vt:lpstr>
      <vt:lpstr>Sandwich Testing Strategy</vt:lpstr>
      <vt:lpstr>Pros and Cons of Sandwich Testing</vt:lpstr>
      <vt:lpstr>Modified Sandwich Testing Strategy</vt:lpstr>
      <vt:lpstr>Modified Sandwich Testing</vt:lpstr>
      <vt:lpstr>Use-case testing</vt:lpstr>
      <vt:lpstr>PowerPoint Presentation</vt:lpstr>
      <vt:lpstr>Other Types of Testing</vt:lpstr>
      <vt:lpstr>Regression testing</vt:lpstr>
      <vt:lpstr>Release testing</vt:lpstr>
      <vt:lpstr>Release testing and system testing</vt:lpstr>
      <vt:lpstr>Performance testing</vt:lpstr>
      <vt:lpstr>User testing</vt:lpstr>
      <vt:lpstr>PowerPoint Presentation</vt:lpstr>
      <vt:lpstr>Test-Driven Development</vt:lpstr>
      <vt:lpstr>Test-driven development</vt:lpstr>
      <vt:lpstr>TDD process</vt:lpstr>
      <vt:lpstr>Benefits of test-driven development</vt:lpstr>
      <vt:lpstr>PowerPoint Presentation</vt:lpstr>
      <vt:lpstr>When to stop testing</vt:lpstr>
      <vt:lpstr>Inspections</vt:lpstr>
      <vt:lpstr>Inspections and testing</vt:lpstr>
      <vt:lpstr>Software Inspections</vt:lpstr>
      <vt:lpstr>Formal Inspections</vt:lpstr>
      <vt:lpstr>Inspection Steps</vt:lpstr>
      <vt:lpstr>Sample Checklist</vt:lpstr>
      <vt:lpstr>Advantages of inspections</vt:lpstr>
      <vt:lpstr>Inspections and testing</vt:lpstr>
      <vt:lpstr>PowerPoint Presentation</vt:lpstr>
    </vt:vector>
  </TitlesOfParts>
  <Company>Lewis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>kerseycy</dc:creator>
  <cp:lastModifiedBy>Cindy Howard</cp:lastModifiedBy>
  <cp:revision>148</cp:revision>
  <dcterms:created xsi:type="dcterms:W3CDTF">2012-02-09T17:41:17Z</dcterms:created>
  <dcterms:modified xsi:type="dcterms:W3CDTF">2016-03-31T16:56:24Z</dcterms:modified>
</cp:coreProperties>
</file>