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6" r:id="rId14"/>
    <p:sldId id="277" r:id="rId15"/>
    <p:sldId id="278" r:id="rId16"/>
    <p:sldId id="293" r:id="rId17"/>
    <p:sldId id="295" r:id="rId18"/>
    <p:sldId id="297" r:id="rId19"/>
    <p:sldId id="298" r:id="rId20"/>
    <p:sldId id="299" r:id="rId21"/>
    <p:sldId id="300" r:id="rId22"/>
    <p:sldId id="364" r:id="rId23"/>
    <p:sldId id="303" r:id="rId24"/>
    <p:sldId id="310" r:id="rId25"/>
    <p:sldId id="314" r:id="rId26"/>
    <p:sldId id="319" r:id="rId27"/>
    <p:sldId id="321" r:id="rId28"/>
    <p:sldId id="334" r:id="rId29"/>
    <p:sldId id="335" r:id="rId30"/>
    <p:sldId id="336" r:id="rId31"/>
    <p:sldId id="366" r:id="rId32"/>
    <p:sldId id="338" r:id="rId33"/>
    <p:sldId id="345" r:id="rId34"/>
    <p:sldId id="348" r:id="rId35"/>
    <p:sldId id="351" r:id="rId36"/>
    <p:sldId id="353" r:id="rId37"/>
    <p:sldId id="354" r:id="rId38"/>
    <p:sldId id="355" r:id="rId39"/>
    <p:sldId id="356" r:id="rId40"/>
    <p:sldId id="36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86464"/>
  </p:normalViewPr>
  <p:slideViewPr>
    <p:cSldViewPr snapToGrid="0" snapToObjects="1">
      <p:cViewPr varScale="1">
        <p:scale>
          <a:sx n="87" d="100"/>
          <a:sy n="87" d="100"/>
        </p:scale>
        <p:origin x="1304" y="184"/>
      </p:cViewPr>
      <p:guideLst/>
    </p:cSldViewPr>
  </p:slideViewPr>
  <p:outlineViewPr>
    <p:cViewPr>
      <p:scale>
        <a:sx n="33" d="100"/>
        <a:sy n="33" d="100"/>
      </p:scale>
      <p:origin x="0" y="-891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6215-C501-C646-8BE3-AB69BF33A4E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A9F4A-DA13-5C4E-AE62-CB223EA3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9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A9F4A-DA13-5C4E-AE62-CB223EA364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8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96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15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6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A9F4A-DA13-5C4E-AE62-CB223EA364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71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7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4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A9F4A-DA13-5C4E-AE62-CB223EA364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A9F4A-DA13-5C4E-AE62-CB223EA364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16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6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86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A9F4A-DA13-5C4E-AE62-CB223EA364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3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15683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0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9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37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6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85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A9F4A-DA13-5C4E-AE62-CB223EA364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4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5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62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8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A9F4A-DA13-5C4E-AE62-CB223EA364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A9F4A-DA13-5C4E-AE62-CB223EA364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A9F4A-DA13-5C4E-AE62-CB223EA364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00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A9F4A-DA13-5C4E-AE62-CB223EA364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6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A9F4A-DA13-5C4E-AE62-CB223EA364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4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C9A4-6E01-754E-8DE9-CDD295617793}" type="datetime1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3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3FF4-1983-7145-9E68-0F929EF0CC79}" type="datetime1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3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563-BBFD-134D-B3D9-09416C0DDD19}" type="datetime1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BAC0-86D7-7E4C-AAD6-2FA43D683EA6}" type="datetime1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E537-2066-8943-A2E1-F3EDF369A989}" type="datetime1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9674-3550-2444-BF4F-73427989233F}" type="datetime1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251A-6FCC-D246-B06E-296D5CDD6051}" type="datetime1">
              <a:rPr lang="en-US" smtClean="0"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4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03C9-2B5A-5C4F-898B-06B87E4510E9}" type="datetime1">
              <a:rPr lang="en-US" smtClean="0"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EAC2-90D9-EC40-9446-1C68CEC4E37B}" type="datetime1">
              <a:rPr lang="en-US" smtClean="0"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972320-EDF3-1348-BBF3-E80A5A6DAA77}" type="datetime1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E1B9A1-3333-7548-95C1-0EEFD862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3AE7-5EBC-974A-AA23-84256547A2F0}" type="datetime1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5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AA4A0F-0638-AA41-95F6-13CF38668F5A}" type="datetime1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E1B9A1-3333-7548-95C1-0EEFD8627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and Dependability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Dependability economics</a:t>
            </a:r>
            <a:endParaRPr lang="en-GB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t may be more cost effective to accept untrustworthy systems and pay for failure costs</a:t>
            </a:r>
          </a:p>
          <a:p>
            <a:r>
              <a:rPr lang="en-GB" dirty="0" smtClean="0"/>
              <a:t>Depends on system type </a:t>
            </a:r>
          </a:p>
          <a:p>
            <a:pPr lvl="1"/>
            <a:r>
              <a:rPr lang="en-GB" dirty="0" smtClean="0"/>
              <a:t>For certain types of systems modest levels of dependability may be adequate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8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Availability and reliability</a:t>
            </a:r>
            <a:endParaRPr lang="en-GB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Reliability</a:t>
            </a:r>
          </a:p>
          <a:p>
            <a:pPr lvl="1"/>
            <a:r>
              <a:rPr lang="en-GB" dirty="0" smtClean="0"/>
              <a:t>The probability of failure-free system operation over a specified time in a given environment for a given purpose</a:t>
            </a:r>
          </a:p>
          <a:p>
            <a:r>
              <a:rPr lang="en-GB" dirty="0" smtClean="0"/>
              <a:t>Availability</a:t>
            </a:r>
          </a:p>
          <a:p>
            <a:pPr lvl="1"/>
            <a:r>
              <a:rPr lang="en-GB" dirty="0" smtClean="0"/>
              <a:t>The probability that a system, at a point in time, will be operational and able to deliver the requested services</a:t>
            </a:r>
          </a:p>
          <a:p>
            <a:r>
              <a:rPr lang="en-GB" dirty="0"/>
              <a:t>T</a:t>
            </a:r>
            <a:r>
              <a:rPr lang="en-GB" dirty="0" smtClean="0"/>
              <a:t>hese attributes can be expressed quantitatively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Perceptions of reliability</a:t>
            </a:r>
            <a:endParaRPr lang="en-GB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formal definition of reliability does not always reflect the user’s perception of a system’s reliability</a:t>
            </a:r>
          </a:p>
          <a:p>
            <a:r>
              <a:rPr lang="en-GB" dirty="0" smtClean="0"/>
              <a:t>The assumptions that are made about the environment where a system will be used may be incorrect</a:t>
            </a:r>
          </a:p>
          <a:p>
            <a:r>
              <a:rPr lang="en-GB" dirty="0" smtClean="0"/>
              <a:t>The consequences of system failures affects the perception of reliability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is usually expressed as a percentage of the time that the system is available to deliver services </a:t>
            </a:r>
          </a:p>
          <a:p>
            <a:r>
              <a:rPr lang="en-US" dirty="0" smtClean="0"/>
              <a:t>This does not take into account :</a:t>
            </a:r>
          </a:p>
          <a:p>
            <a:pPr lvl="1"/>
            <a:r>
              <a:rPr lang="en-US" dirty="0" smtClean="0"/>
              <a:t>The number of users affected by the service outage.</a:t>
            </a:r>
          </a:p>
          <a:p>
            <a:pPr lvl="1"/>
            <a:r>
              <a:rPr lang="en-US" dirty="0" smtClean="0"/>
              <a:t>The length of the outage.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dependability in a system reflects the user’s trust in that system.</a:t>
            </a:r>
          </a:p>
          <a:p>
            <a:r>
              <a:rPr lang="en-GB" dirty="0" smtClean="0"/>
              <a:t>Dependability is a term used to describe a set of related ‘non-functional’ system attributes – availability, reliability, safety and security.</a:t>
            </a:r>
          </a:p>
          <a:p>
            <a:r>
              <a:rPr lang="en-GB" dirty="0" smtClean="0"/>
              <a:t>The availability of a system is the probability that it will be available to deliver services when requested.</a:t>
            </a:r>
          </a:p>
          <a:p>
            <a:r>
              <a:rPr lang="en-GB" dirty="0" smtClean="0"/>
              <a:t>The reliability of a system is the probability that system services will be delivered as specified.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8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Security and </a:t>
            </a:r>
            <a:r>
              <a:rPr lang="en-GB" sz="6000" dirty="0" smtClean="0"/>
              <a:t>Dependability</a:t>
            </a:r>
            <a:endParaRPr lang="en-US" sz="60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  <a:endParaRPr lang="en-GB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eflects the system’s ability to protect itself from accidental or deliberate external attack.</a:t>
            </a:r>
          </a:p>
          <a:p>
            <a:r>
              <a:rPr lang="en-GB" dirty="0" smtClean="0"/>
              <a:t>Security is an essential pre-requisite for availability, reliability and safety.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terminology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82296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685"/>
                <a:gridCol w="6497915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Term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Definition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Asset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Something of value which has to be protected. The asset may be the software system itself or data used by that system.</a:t>
                      </a:r>
                    </a:p>
                  </a:txBody>
                  <a:tcPr marL="73025" marR="73025"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Exposure</a:t>
                      </a: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Possible loss or harm to a computing system. This can be loss or damage to data, or can be a loss of time and effort if recovery is necessary after a security breach.</a:t>
                      </a:r>
                    </a:p>
                  </a:txBody>
                  <a:tcPr marL="73025" marR="73025"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Vulnerability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 weakness in a computer-based system that may be exploited to cause loss or harm.</a:t>
                      </a:r>
                    </a:p>
                  </a:txBody>
                  <a:tcPr marL="73025" marR="73025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Attack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An exploitation of a system’s vulnerability. Generally, this is from outside the system and is a deliberate attempt to cause some damage.</a:t>
                      </a:r>
                    </a:p>
                  </a:txBody>
                  <a:tcPr marL="73025" marR="73025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Threats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Circumstances that have potential to cause loss or harm. You can think of these as a system vulnerability that is subjected to an attack.</a:t>
                      </a:r>
                    </a:p>
                  </a:txBody>
                  <a:tcPr marL="73025" marR="73025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Control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 protective measure that reduces a system’s vulnerability. Encryption is an example of a control that reduces a vulnerability of a weak access control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system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Threats to the confidentiality of the system and its data</a:t>
            </a:r>
          </a:p>
          <a:p>
            <a:r>
              <a:rPr lang="en-US" dirty="0" smtClean="0"/>
              <a:t>Threats to the integrity of the system and its data</a:t>
            </a:r>
          </a:p>
          <a:p>
            <a:r>
              <a:rPr lang="en-US" dirty="0" smtClean="0"/>
              <a:t>Threats to the availability of the system and its data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Damage from insecurity</a:t>
            </a:r>
            <a:endParaRPr lang="en-GB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Denial of service</a:t>
            </a:r>
          </a:p>
          <a:p>
            <a:r>
              <a:rPr lang="en-GB" dirty="0" smtClean="0"/>
              <a:t>Corruption of programs or data</a:t>
            </a:r>
          </a:p>
          <a:p>
            <a:r>
              <a:rPr lang="en-GB" dirty="0" smtClean="0"/>
              <a:t>Disclosure of confidential information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dependability</a:t>
            </a:r>
            <a:endParaRPr lang="en-GB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Dependability of the system can be the most important system property</a:t>
            </a:r>
          </a:p>
          <a:p>
            <a:r>
              <a:rPr lang="en-GB" dirty="0" smtClean="0"/>
              <a:t>Reflects the user’s degree of trust in that system. </a:t>
            </a:r>
          </a:p>
          <a:p>
            <a:pPr lvl="1"/>
            <a:r>
              <a:rPr lang="en-GB" dirty="0" smtClean="0"/>
              <a:t>User’s confidence that it will operate as expected </a:t>
            </a:r>
          </a:p>
          <a:p>
            <a:pPr lvl="1"/>
            <a:r>
              <a:rPr lang="en-GB" dirty="0" smtClean="0"/>
              <a:t>Not fail in normal use</a:t>
            </a:r>
          </a:p>
          <a:p>
            <a:r>
              <a:rPr lang="en-GB" dirty="0" smtClean="0"/>
              <a:t>Dependability systems attributes of reliability, availability and security. </a:t>
            </a:r>
          </a:p>
          <a:p>
            <a:pPr lvl="1"/>
            <a:r>
              <a:rPr lang="en-GB" dirty="0" smtClean="0"/>
              <a:t>These are all inter-dependent.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 assurance</a:t>
            </a:r>
            <a:endParaRPr lang="en-GB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Vulnerability avoidance</a:t>
            </a:r>
          </a:p>
          <a:p>
            <a:pPr lvl="1"/>
            <a:r>
              <a:rPr lang="en-GB" dirty="0" smtClean="0"/>
              <a:t>The system is designed so that vulnerabilities do not occur. </a:t>
            </a:r>
          </a:p>
          <a:p>
            <a:r>
              <a:rPr lang="en-GB" dirty="0" smtClean="0"/>
              <a:t>Attack detection and elimination</a:t>
            </a:r>
          </a:p>
          <a:p>
            <a:pPr lvl="1"/>
            <a:r>
              <a:rPr lang="en-GB" dirty="0" smtClean="0"/>
              <a:t>The system is designed so that attacks on vulnerabilities are detected and neutralized before they result in an exposure. </a:t>
            </a:r>
          </a:p>
          <a:p>
            <a:r>
              <a:rPr lang="en-GB" dirty="0" smtClean="0"/>
              <a:t>Exposure limitation and recovery</a:t>
            </a:r>
          </a:p>
          <a:p>
            <a:pPr lvl="1"/>
            <a:r>
              <a:rPr lang="en-GB" dirty="0" smtClean="0"/>
              <a:t>The system is designed so that the adverse consequences of a successful attack are minimized.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Security is a system attribute that reflects the system’s ability to protect itself from external attack.</a:t>
            </a:r>
          </a:p>
          <a:p>
            <a:r>
              <a:rPr lang="en-GB" dirty="0" smtClean="0"/>
              <a:t>Dependability is compromised if a system is insecure as the code or data may be corrupted.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Specification and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Concern </a:t>
            </a:r>
            <a:r>
              <a:rPr lang="en-US" dirty="0"/>
              <a:t>is to avoid something bad happening</a:t>
            </a:r>
            <a:r>
              <a:rPr lang="en-US" dirty="0" smtClean="0"/>
              <a:t>.</a:t>
            </a:r>
          </a:p>
          <a:p>
            <a:r>
              <a:rPr lang="en-US" dirty="0"/>
              <a:t>Types of security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Identification requirements.</a:t>
            </a:r>
          </a:p>
          <a:p>
            <a:pPr lvl="1"/>
            <a:r>
              <a:rPr lang="en-US" dirty="0"/>
              <a:t>Authentication requirements.</a:t>
            </a:r>
          </a:p>
          <a:p>
            <a:pPr lvl="1"/>
            <a:r>
              <a:rPr lang="en-US" dirty="0" smtClean="0"/>
              <a:t>Authorization </a:t>
            </a:r>
            <a:r>
              <a:rPr lang="en-US" dirty="0"/>
              <a:t>requirements.</a:t>
            </a:r>
          </a:p>
          <a:p>
            <a:pPr lvl="1"/>
            <a:r>
              <a:rPr lang="en-US" dirty="0" smtClean="0"/>
              <a:t>Immunity requirements.</a:t>
            </a:r>
          </a:p>
          <a:p>
            <a:pPr lvl="1"/>
            <a:r>
              <a:rPr lang="en-US" dirty="0" smtClean="0"/>
              <a:t>Integrity </a:t>
            </a:r>
            <a:r>
              <a:rPr lang="en-US" dirty="0"/>
              <a:t>requirements.</a:t>
            </a:r>
          </a:p>
          <a:p>
            <a:pPr lvl="1"/>
            <a:r>
              <a:rPr lang="en-US" dirty="0"/>
              <a:t>Intrusion detection requirements.</a:t>
            </a:r>
          </a:p>
          <a:p>
            <a:pPr lvl="1"/>
            <a:r>
              <a:rPr lang="en-US" dirty="0"/>
              <a:t>Non-repudiation requirements.</a:t>
            </a:r>
          </a:p>
          <a:p>
            <a:pPr lvl="1"/>
            <a:r>
              <a:rPr lang="en-US" dirty="0"/>
              <a:t>Privacy requirements.</a:t>
            </a:r>
          </a:p>
          <a:p>
            <a:pPr lvl="1"/>
            <a:r>
              <a:rPr lang="en-US" dirty="0"/>
              <a:t>Security auditing requirements.</a:t>
            </a:r>
          </a:p>
          <a:p>
            <a:pPr lvl="1"/>
            <a:r>
              <a:rPr lang="en-US" dirty="0"/>
              <a:t>System maintenance security requirements.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organizational security policy applies to all systems and sets out what should and should not be allowed.</a:t>
            </a:r>
          </a:p>
          <a:p>
            <a:r>
              <a:rPr lang="en-US" dirty="0" smtClean="0"/>
              <a:t>A security policy sets out the conditions that must be maintained by a security system and so helps identify system security requirements.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Specification in the software process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 and design are intermingled.</a:t>
            </a:r>
          </a:p>
          <a:p>
            <a:r>
              <a:rPr lang="en-GB" dirty="0" smtClean="0"/>
              <a:t>Architectural design is essential to structure a specification and the specification process.</a:t>
            </a:r>
          </a:p>
          <a:p>
            <a:pPr lvl="0"/>
            <a:r>
              <a:rPr lang="en-US" dirty="0"/>
              <a:t>To specify security requirements, you should identify the assets that are to be protected and define how security techniques and technology should be used to protect these assets.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0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infrastructure security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security is a software engineering problem where the system is designed to resist attacks.</a:t>
            </a:r>
          </a:p>
          <a:p>
            <a:r>
              <a:rPr lang="en-US" dirty="0" smtClean="0"/>
              <a:t>Infrastructure security is a systems management problem where the infrastructure is configured to resist attacks.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security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and permission management</a:t>
            </a:r>
          </a:p>
          <a:p>
            <a:r>
              <a:rPr lang="en-US" dirty="0" smtClean="0"/>
              <a:t>Software deployment and maintenance</a:t>
            </a:r>
          </a:p>
          <a:p>
            <a:r>
              <a:rPr lang="en-US" dirty="0" smtClean="0"/>
              <a:t>Attack monitoring, detection and recovery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security</a:t>
            </a: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</a:p>
          <a:p>
            <a:r>
              <a:rPr lang="en-US" dirty="0" smtClean="0"/>
              <a:t>Design for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fundamental issues have to be considered when designing an architecture for security.</a:t>
            </a:r>
          </a:p>
          <a:p>
            <a:pPr lvl="1"/>
            <a:r>
              <a:rPr lang="en-US" dirty="0" smtClean="0"/>
              <a:t>Protection</a:t>
            </a:r>
          </a:p>
          <a:p>
            <a:pPr lvl="1"/>
            <a:r>
              <a:rPr lang="en-US" dirty="0" smtClean="0"/>
              <a:t>Distribution</a:t>
            </a:r>
          </a:p>
          <a:p>
            <a:r>
              <a:rPr lang="en-US" dirty="0" smtClean="0"/>
              <a:t>These are potentially conflicting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dependability important?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arge numbers of people may be affected by the failure.</a:t>
            </a:r>
          </a:p>
          <a:p>
            <a:r>
              <a:rPr lang="en-US" dirty="0" smtClean="0"/>
              <a:t>Systems that are not dependable and are unreliable, unsafe or insecure may be rejected by their users.</a:t>
            </a:r>
          </a:p>
          <a:p>
            <a:r>
              <a:rPr lang="en-US" dirty="0" smtClean="0"/>
              <a:t>The costs of system failure may be very high</a:t>
            </a:r>
          </a:p>
          <a:p>
            <a:r>
              <a:rPr lang="en-US" dirty="0" smtClean="0"/>
              <a:t>Undependable systems may cause information loss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Platform-level protection</a:t>
            </a:r>
          </a:p>
          <a:p>
            <a:r>
              <a:rPr lang="en-US" dirty="0" smtClean="0"/>
              <a:t>Application-level protection</a:t>
            </a:r>
          </a:p>
          <a:p>
            <a:r>
              <a:rPr lang="en-US" dirty="0" smtClean="0"/>
              <a:t>Record-level 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protection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31</a:t>
            </a:fld>
            <a:endParaRPr lang="en-US"/>
          </a:p>
        </p:txBody>
      </p:sp>
      <p:pic>
        <p:nvPicPr>
          <p:cNvPr id="5" name="Content Placeholder 3" descr="14.4 LayeredProtection.eps"/>
          <p:cNvPicPr>
            <a:picLocks noGrp="1" noChangeAspect="1"/>
          </p:cNvPicPr>
          <p:nvPr>
            <p:ph idx="1"/>
          </p:nvPr>
        </p:nvPicPr>
        <p:blipFill>
          <a:blip r:embed="rId2"/>
          <a:srcRect l="-22298" r="-22298"/>
          <a:stretch>
            <a:fillRect/>
          </a:stretch>
        </p:blipFill>
        <p:spPr>
          <a:xfrm>
            <a:off x="2141622" y="2038151"/>
            <a:ext cx="7492970" cy="4120842"/>
          </a:xfrm>
        </p:spPr>
      </p:pic>
    </p:spTree>
    <p:extLst>
      <p:ext uri="{BB962C8B-B14F-4D97-AF65-F5344CB8AC3E}">
        <p14:creationId xmlns:p14="http://schemas.microsoft.com/office/powerpoint/2010/main" val="17782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Distributing assets means that attacks on one system do not necessarily lead to complete loss of system service</a:t>
            </a:r>
          </a:p>
          <a:p>
            <a:r>
              <a:rPr lang="en-US" dirty="0" smtClean="0"/>
              <a:t>Each platform has separate protection features and may be different from other platforms so that they do not share a common vulnerability</a:t>
            </a:r>
          </a:p>
          <a:p>
            <a:r>
              <a:rPr lang="en-US" dirty="0"/>
              <a:t>P</a:t>
            </a:r>
            <a:r>
              <a:rPr lang="en-US" dirty="0" smtClean="0"/>
              <a:t>articularly important if the risk of denial of service attacks is high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 decisions on an explicit security policy</a:t>
            </a:r>
          </a:p>
          <a:p>
            <a:r>
              <a:rPr lang="en-US" dirty="0" smtClean="0"/>
              <a:t>Avoid a single point of failure</a:t>
            </a:r>
          </a:p>
          <a:p>
            <a:r>
              <a:rPr lang="en-US" dirty="0" smtClean="0"/>
              <a:t>Fail securely</a:t>
            </a:r>
          </a:p>
          <a:p>
            <a:r>
              <a:rPr lang="en-US" dirty="0"/>
              <a:t>Balance security and usability</a:t>
            </a:r>
          </a:p>
          <a:p>
            <a:r>
              <a:rPr lang="en-US" dirty="0" smtClean="0"/>
              <a:t>Log </a:t>
            </a:r>
            <a:r>
              <a:rPr lang="en-US" dirty="0"/>
              <a:t>user </a:t>
            </a:r>
            <a:r>
              <a:rPr lang="en-US" dirty="0" smtClean="0"/>
              <a:t>actions</a:t>
            </a:r>
          </a:p>
          <a:p>
            <a:r>
              <a:rPr lang="en-US" dirty="0" smtClean="0"/>
              <a:t>Use redundancy and diversity to reduce risk</a:t>
            </a:r>
          </a:p>
          <a:p>
            <a:r>
              <a:rPr lang="en-US" dirty="0"/>
              <a:t>Validate all inputs</a:t>
            </a:r>
          </a:p>
          <a:p>
            <a:r>
              <a:rPr lang="en-US" dirty="0" smtClean="0"/>
              <a:t>Compartmentalize </a:t>
            </a:r>
            <a:r>
              <a:rPr lang="en-US" dirty="0"/>
              <a:t>your </a:t>
            </a:r>
            <a:r>
              <a:rPr lang="en-US" dirty="0" smtClean="0"/>
              <a:t>assets</a:t>
            </a:r>
          </a:p>
          <a:p>
            <a:r>
              <a:rPr lang="en-US" dirty="0" smtClean="0"/>
              <a:t>Design </a:t>
            </a:r>
            <a:r>
              <a:rPr lang="en-US" dirty="0"/>
              <a:t>for deployment</a:t>
            </a:r>
          </a:p>
          <a:p>
            <a:r>
              <a:rPr lang="en-US" dirty="0" smtClean="0"/>
              <a:t>Design </a:t>
            </a:r>
            <a:r>
              <a:rPr lang="en-US" dirty="0"/>
              <a:t>for recoverability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deployment</a:t>
            </a:r>
            <a:endParaRPr 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involves configuring software to operate in its working environment, installing the system and configuring it for the operational platform.</a:t>
            </a:r>
          </a:p>
          <a:p>
            <a:r>
              <a:rPr lang="en-US" dirty="0" smtClean="0"/>
              <a:t>Vulnerabilities may be introduced at this stage as a result of configuration mistakes.</a:t>
            </a:r>
          </a:p>
          <a:p>
            <a:r>
              <a:rPr lang="en-US" dirty="0" smtClean="0"/>
              <a:t>Designing deployment support into the system can reduce the probability that vulnerabilities will be introduced.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deployment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define the software's operational environment</a:t>
            </a:r>
          </a:p>
          <a:p>
            <a:r>
              <a:rPr lang="en-US" dirty="0" smtClean="0"/>
              <a:t>Configure software with environmental details</a:t>
            </a:r>
          </a:p>
          <a:p>
            <a:r>
              <a:rPr lang="en-US" dirty="0" smtClean="0"/>
              <a:t>Install software on computers where it will operate</a:t>
            </a:r>
          </a:p>
          <a:p>
            <a:r>
              <a:rPr lang="en-US" dirty="0" smtClean="0"/>
              <a:t>Configure software with computer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6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survivability</a:t>
            </a:r>
            <a:endParaRPr 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Survivability is an emergent system property that reflects the systems ability to deliver essential services while it is under attack or after part of the system has been damaged</a:t>
            </a:r>
          </a:p>
          <a:p>
            <a:r>
              <a:rPr lang="en-US" dirty="0" smtClean="0"/>
              <a:t>Survivability analysis and design should be part of the security engineering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economic and social lives are dependent on computer systems</a:t>
            </a:r>
          </a:p>
          <a:p>
            <a:r>
              <a:rPr lang="en-US" dirty="0" smtClean="0"/>
              <a:t>Loss of business systems for even a short time can have very severe economic effects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availability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system services are the most critical for a business?</a:t>
            </a:r>
          </a:p>
          <a:p>
            <a:r>
              <a:rPr lang="en-US" dirty="0" smtClean="0"/>
              <a:t>How might these services be compromised?</a:t>
            </a:r>
          </a:p>
          <a:p>
            <a:r>
              <a:rPr lang="en-US" dirty="0" smtClean="0"/>
              <a:t>What is the minimal quality of service that must be maintained?</a:t>
            </a:r>
          </a:p>
          <a:p>
            <a:r>
              <a:rPr lang="en-US" dirty="0" smtClean="0"/>
              <a:t>How can these services be protected?</a:t>
            </a:r>
          </a:p>
          <a:p>
            <a:r>
              <a:rPr lang="en-US" dirty="0" smtClean="0"/>
              <a:t>If a service becomes unavailable, how quickly can it be recovered?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Survivability strategies</a:t>
            </a:r>
            <a:endParaRPr 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Resistance </a:t>
            </a:r>
          </a:p>
          <a:p>
            <a:r>
              <a:rPr lang="en-US" dirty="0" smtClean="0"/>
              <a:t>Recognition</a:t>
            </a:r>
          </a:p>
          <a:p>
            <a:r>
              <a:rPr lang="en-US" dirty="0" smtClean="0"/>
              <a:t>Recovery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dependability properties </a:t>
            </a:r>
            <a:endParaRPr lang="en-US" dirty="0"/>
          </a:p>
        </p:txBody>
      </p:sp>
      <p:pic>
        <p:nvPicPr>
          <p:cNvPr id="4" name="Content Placeholder 3" descr="11.1 DependabilityProps.eps"/>
          <p:cNvPicPr>
            <a:picLocks noGrp="1" noChangeAspect="1"/>
          </p:cNvPicPr>
          <p:nvPr>
            <p:ph idx="1"/>
          </p:nvPr>
        </p:nvPicPr>
        <p:blipFill>
          <a:blip r:embed="rId3"/>
          <a:srcRect t="-17015" b="-17015"/>
          <a:stretch>
            <a:fillRect/>
          </a:stretch>
        </p:blipFill>
        <p:spPr>
          <a:xfrm>
            <a:off x="2367643" y="1737360"/>
            <a:ext cx="7202907" cy="3961311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engineering is concerned with how to develop systems that can resist malicious attacks</a:t>
            </a:r>
          </a:p>
          <a:p>
            <a:r>
              <a:rPr lang="en-US" dirty="0" smtClean="0"/>
              <a:t>Security threats can be threats to confidentiality, integrity or availability of a system or its data</a:t>
            </a:r>
          </a:p>
          <a:p>
            <a:r>
              <a:rPr lang="en-US" dirty="0" smtClean="0"/>
              <a:t>Security risk management is concerned with assessing possible losses from attacks and deriving security requirements to minimize losses</a:t>
            </a:r>
          </a:p>
          <a:p>
            <a:r>
              <a:rPr lang="en-US" dirty="0" smtClean="0"/>
              <a:t>Design for security involves architectural design, following good design practice and minimizing the introduction of system vulnerabilities</a:t>
            </a:r>
          </a:p>
          <a:p>
            <a:r>
              <a:rPr lang="en-US" dirty="0"/>
              <a:t>Configuration visualization, setting localization, and minimization of default privileges help reduce deployment errors</a:t>
            </a:r>
          </a:p>
          <a:p>
            <a:r>
              <a:rPr lang="en-US" dirty="0"/>
              <a:t>System survivability reflects the ability of a system to deliver services whilst under attack or after part of the system has been damaged.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dependability properties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Repairability</a:t>
            </a:r>
            <a:endParaRPr lang="en-US" dirty="0" smtClean="0"/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Survivability</a:t>
            </a:r>
          </a:p>
          <a:p>
            <a:r>
              <a:rPr lang="en-US" dirty="0" smtClean="0"/>
              <a:t>Error tolerance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3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Dependability attribute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 system operation depends on the system being available and operating reliably.</a:t>
            </a:r>
          </a:p>
          <a:p>
            <a:r>
              <a:rPr lang="en-US" dirty="0" smtClean="0"/>
              <a:t>A system may be unreliable because its data has been corrupted by an external attack.</a:t>
            </a:r>
          </a:p>
          <a:p>
            <a:r>
              <a:rPr lang="en-US" dirty="0" smtClean="0"/>
              <a:t>Denial of service attacks on a system are intended to make it unavailable.</a:t>
            </a:r>
          </a:p>
          <a:p>
            <a:r>
              <a:rPr lang="en-US" dirty="0" smtClean="0"/>
              <a:t>If a system is infected with a virus, you cannot be confident in its reliability or safety.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system dependable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the introduction of accidental errors when developing the system.</a:t>
            </a:r>
          </a:p>
          <a:p>
            <a:r>
              <a:rPr lang="en-US" dirty="0" smtClean="0"/>
              <a:t>Design testing processes that are effective in discovering residual errors in the system.</a:t>
            </a:r>
          </a:p>
          <a:p>
            <a:r>
              <a:rPr lang="en-US" dirty="0" smtClean="0"/>
              <a:t>Design protection mechanisms that guard against external attacks.</a:t>
            </a:r>
          </a:p>
          <a:p>
            <a:r>
              <a:rPr lang="en-US" dirty="0" smtClean="0"/>
              <a:t>Configure the system correctly for its operating environment.</a:t>
            </a:r>
          </a:p>
          <a:p>
            <a:r>
              <a:rPr lang="en-US" dirty="0" smtClean="0"/>
              <a:t>Include recovery mechanisms to help restore normal system service after a failure.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Dependability costs</a:t>
            </a:r>
            <a:endParaRPr lang="en-GB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Dependability costs tend to increase exponentially as increasing levels of dependability are required.</a:t>
            </a:r>
          </a:p>
          <a:p>
            <a:r>
              <a:rPr lang="en-GB" dirty="0" smtClean="0"/>
              <a:t>There are two reasons for this</a:t>
            </a:r>
          </a:p>
          <a:p>
            <a:pPr lvl="1"/>
            <a:r>
              <a:rPr lang="en-GB" dirty="0" smtClean="0"/>
              <a:t>The use of more expensive development techniques and hardware that are required to achieve the higher levels of dependability.</a:t>
            </a:r>
          </a:p>
          <a:p>
            <a:pPr lvl="1"/>
            <a:r>
              <a:rPr lang="en-GB" dirty="0" smtClean="0"/>
              <a:t>The increased testing and system validation that is required to convince the system client and regulators that the required levels of dependability have been achieved.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Cost/dependability curve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1.2 CostDependabilityCurve.eps"/>
          <p:cNvPicPr>
            <a:picLocks noGrp="1" noChangeAspect="1"/>
          </p:cNvPicPr>
          <p:nvPr>
            <p:ph idx="1"/>
          </p:nvPr>
        </p:nvPicPr>
        <p:blipFill>
          <a:blip r:embed="rId3"/>
          <a:srcRect l="-27570" r="-27570"/>
          <a:stretch>
            <a:fillRect/>
          </a:stretch>
        </p:blipFill>
        <p:spPr>
          <a:xfrm>
            <a:off x="1698170" y="1997230"/>
            <a:ext cx="7641772" cy="4202684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B9A1-3333-7548-95C1-0EEFD8627F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1602</Words>
  <Application>Microsoft Macintosh PowerPoint</Application>
  <PresentationFormat>Widescreen</PresentationFormat>
  <Paragraphs>236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Calibri Light</vt:lpstr>
      <vt:lpstr>Times New Roman</vt:lpstr>
      <vt:lpstr>Arial</vt:lpstr>
      <vt:lpstr>Retrospect</vt:lpstr>
      <vt:lpstr>Security and Dependability</vt:lpstr>
      <vt:lpstr>System dependability</vt:lpstr>
      <vt:lpstr>Why is dependability important?</vt:lpstr>
      <vt:lpstr>Principal dependability properties </vt:lpstr>
      <vt:lpstr>Other dependability properties</vt:lpstr>
      <vt:lpstr>Dependability attribute dependencies</vt:lpstr>
      <vt:lpstr>Making a system dependable</vt:lpstr>
      <vt:lpstr>Dependability costs</vt:lpstr>
      <vt:lpstr>Cost/dependability curve </vt:lpstr>
      <vt:lpstr>Dependability economics</vt:lpstr>
      <vt:lpstr>Availability and reliability</vt:lpstr>
      <vt:lpstr>Perceptions of reliability</vt:lpstr>
      <vt:lpstr>Availability perception</vt:lpstr>
      <vt:lpstr>Key points</vt:lpstr>
      <vt:lpstr>Security and Dependability</vt:lpstr>
      <vt:lpstr>Security</vt:lpstr>
      <vt:lpstr>Security terminology </vt:lpstr>
      <vt:lpstr>Threat classes</vt:lpstr>
      <vt:lpstr>Damage from insecurity</vt:lpstr>
      <vt:lpstr>Security assurance</vt:lpstr>
      <vt:lpstr>Key points</vt:lpstr>
      <vt:lpstr>Security Specification and Design</vt:lpstr>
      <vt:lpstr>Security specification</vt:lpstr>
      <vt:lpstr>Security policy</vt:lpstr>
      <vt:lpstr>Specification in the software process</vt:lpstr>
      <vt:lpstr>Application and infrastructure security</vt:lpstr>
      <vt:lpstr>System security management</vt:lpstr>
      <vt:lpstr>Design for security</vt:lpstr>
      <vt:lpstr>Architectural design</vt:lpstr>
      <vt:lpstr>Protection</vt:lpstr>
      <vt:lpstr>Layered protection architecture</vt:lpstr>
      <vt:lpstr>Distribution</vt:lpstr>
      <vt:lpstr>Design guidelines</vt:lpstr>
      <vt:lpstr>Design for deployment</vt:lpstr>
      <vt:lpstr>Software deployment</vt:lpstr>
      <vt:lpstr>System survivability</vt:lpstr>
      <vt:lpstr>Importance of survivability</vt:lpstr>
      <vt:lpstr>Service availability</vt:lpstr>
      <vt:lpstr>Survivability strategies</vt:lpstr>
      <vt:lpstr>Key points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Dependability</dc:title>
  <dc:creator>Cindy Howard</dc:creator>
  <cp:lastModifiedBy>Cindy Howard</cp:lastModifiedBy>
  <cp:revision>18</cp:revision>
  <dcterms:created xsi:type="dcterms:W3CDTF">2016-04-11T14:10:39Z</dcterms:created>
  <dcterms:modified xsi:type="dcterms:W3CDTF">2016-04-13T17:50:13Z</dcterms:modified>
</cp:coreProperties>
</file>