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EC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Cucumber turns customer-understandable user stories into acceptance tests and integration tests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The home page of Rotten Potatoes, which lists all movies, will be augmented with a search box where we can type some title keywords of a movie and a </a:t>
            </a:r>
            <a:r>
              <a:t>“</a:t>
            </a:r>
            <a:r>
              <a:t>Search</a:t>
            </a:r>
            <a:r>
              <a:t>”</a:t>
            </a:r>
            <a:r>
              <a:t> button that will search TMDb for a movie whose title contains those keywords.</a:t>
            </a:r>
          </a:p>
          <a:p>
            <a:pPr marL="228600" indent="-228600">
              <a:buSzPct val="100000"/>
              <a:buChar char="•"/>
            </a:pPr>
            <a:r>
              <a:t>If the search does match—the so-called </a:t>
            </a:r>
            <a:r>
              <a:t>“</a:t>
            </a:r>
            <a:r>
              <a:t>happy path</a:t>
            </a:r>
            <a:r>
              <a:t>”</a:t>
            </a:r>
            <a:r>
              <a:t> of execution—the first movie that matches will be used to </a:t>
            </a:r>
            <a:r>
              <a:t>“</a:t>
            </a:r>
            <a:r>
              <a:t>pre-populate</a:t>
            </a:r>
            <a:r>
              <a:t>”</a:t>
            </a:r>
            <a:r>
              <a:t> the fields in the Add New Movie page that we already developed</a:t>
            </a:r>
          </a:p>
          <a:p>
            <a:pPr marL="228600" indent="-228600">
              <a:buSzPct val="100000"/>
              <a:buChar char="•"/>
            </a:pPr>
            <a:r>
              <a:t>If the search doesn</a:t>
            </a:r>
            <a:r>
              <a:t>’</a:t>
            </a:r>
            <a:r>
              <a:t>t match any movies—the </a:t>
            </a:r>
            <a:r>
              <a:t>“</a:t>
            </a:r>
            <a:r>
              <a:t>sad path</a:t>
            </a:r>
            <a:r>
              <a:t>”</a:t>
            </a:r>
            <a:r>
              <a:t>—we should be returned to the home page with a message informing us of this fact.</a:t>
            </a:r>
            <a:br/>
            <a:r>
              <a:t>Easy Story Board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Usually start with happy path; but we</a:t>
            </a:r>
            <a:r>
              <a:t>’</a:t>
            </a:r>
            <a:r>
              <a:t>d have to implement method for searching and matching TMDb, which we</a:t>
            </a:r>
            <a:r>
              <a:t>’</a:t>
            </a:r>
            <a:r>
              <a:t>ll do in next chapter.</a:t>
            </a:r>
          </a:p>
          <a:p>
            <a:pPr lvl="1" marL="457200" indent="-228600">
              <a:buSzPct val="100000"/>
              <a:buChar char="•"/>
            </a:pPr>
            <a:r>
              <a:t>Have to explain both BDD and TDD, so we</a:t>
            </a:r>
            <a:r>
              <a:t>’</a:t>
            </a:r>
            <a:r>
              <a:t>ll do BDD first – so don</a:t>
            </a:r>
            <a:r>
              <a:t>’</a:t>
            </a:r>
            <a:r>
              <a:t>t do sad path</a:t>
            </a:r>
          </a:p>
          <a:p>
            <a:pPr marL="228600" indent="-228600">
              <a:buSzPct val="100000"/>
              <a:buChar char="•"/>
            </a:pPr>
            <a:r>
              <a:t>Instead, do a sad path where can</a:t>
            </a:r>
            <a:r>
              <a:t>’</a:t>
            </a:r>
            <a:r>
              <a:t>t find it, and put in dummy method that always fails to find, which makes sad path work.</a:t>
            </a:r>
          </a:p>
          <a:p>
            <a:pPr marL="228600" indent="-228600">
              <a:buSzPct val="100000"/>
              <a:buChar char="•"/>
            </a:pPr>
            <a:r>
              <a:t>BDD next will go further in TDD to build the method you need. Not a good idea, but works for this chapter. In future, will go back and forth between BDD design and TDD implementation</a:t>
            </a:r>
          </a:p>
          <a:p>
            <a:pPr marL="228600" indent="-228600">
              <a:buSzPct val="100000"/>
              <a:buChar char="•"/>
            </a:pPr>
            <a:r>
              <a:t>File: /myrottenpotatoes/features/AddTMDbSearch.feature</a:t>
            </a:r>
          </a:p>
          <a:p>
            <a:pPr marL="228600" indent="-228600">
              <a:buSzPct val="100000"/>
              <a:buChar char="•"/>
            </a:pPr>
            <a:r>
              <a:t>Once added run: cucumber features/AddTMDbSearch.feature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We will need a new view to go with new UI, and then include a form to fill in</a:t>
            </a:r>
          </a:p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1</a:t>
            </a:r>
            <a:r>
              <a:rPr baseline="30666"/>
              <a:t>st</a:t>
            </a:r>
            <a:r>
              <a:t> line is search movie. Need to make a name for the action, we</a:t>
            </a:r>
            <a:r>
              <a:t>’</a:t>
            </a:r>
            <a:r>
              <a:t>ll call it </a:t>
            </a:r>
            <a:r>
              <a:t>“</a:t>
            </a:r>
            <a:r>
              <a:t>search_tmdb</a:t>
            </a:r>
            <a:r>
              <a:t>”</a:t>
            </a:r>
          </a:p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Label is form where fill in the information for movie when it does match</a:t>
            </a:r>
          </a:p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Line 3: %h1 Search TMDb for a movie is the text that allows Then I should see </a:t>
            </a:r>
            <a:r>
              <a:t>“</a:t>
            </a:r>
            <a:r>
              <a:t>Search TMDb for a movie</a:t>
            </a:r>
            <a:r>
              <a:t>”</a:t>
            </a:r>
            <a:r>
              <a:t> to pass. </a:t>
            </a:r>
          </a:p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As with any user interaction in a view, we need a controller action that will handle that Web interaction. </a:t>
            </a:r>
          </a:p>
          <a:p>
            <a:pPr marL="228600" indent="-228600">
              <a:lnSpc>
                <a:spcPct val="90000"/>
              </a:lnSpc>
              <a:buSzPct val="100000"/>
              <a:buChar char="•"/>
            </a:pPr>
            <a:r>
              <a:t>In this case the interaction is submitting the form with search keywords. </a:t>
            </a:r>
          </a:p>
          <a:p>
            <a:pPr lvl="1" marL="457200" indent="-228600">
              <a:lnSpc>
                <a:spcPct val="90000"/>
              </a:lnSpc>
              <a:buSzPct val="100000"/>
              <a:buChar char="•"/>
            </a:pPr>
            <a:r>
              <a:t>Line 5  = form_tag :action =&gt; 'search_tmdb' do says that when the form is submitted, the controller action search_tmdb will receive the form submission.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The key is that the for attribute of the label tag matches the id attribute of the input tag, which was determined by the first argument to the text_field_tag helper called in line 8 of Figure 7.8. </a:t>
            </a:r>
          </a:p>
          <a:p>
            <a:pPr marL="228600" indent="-228600">
              <a:buSzPct val="100000"/>
              <a:buChar char="•"/>
            </a:pPr>
            <a:r>
              <a:t>This correspondence allows Cucumber to determine what form field is being referenced by the name </a:t>
            </a:r>
            <a:r>
              <a:t>“</a:t>
            </a:r>
            <a:r>
              <a:t>Search Terms</a:t>
            </a:r>
            <a:r>
              <a:t>”</a:t>
            </a:r>
            <a:r>
              <a:t> in line 11 of Figure 7.7: When I fill in </a:t>
            </a:r>
            <a:r>
              <a:t>“</a:t>
            </a:r>
            <a:r>
              <a:t>Search Terms</a:t>
            </a:r>
            <a:r>
              <a:t>”</a:t>
            </a:r>
            <a:r>
              <a:t>. . . 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we have to make sure there is a route to this new controller action. </a:t>
            </a:r>
          </a:p>
          <a:p>
            <a:pPr marL="228600" indent="-228600">
              <a:buSzPct val="100000"/>
              <a:buChar char="•"/>
            </a:pPr>
            <a:r>
              <a:t>Above is the line you must add to config/ routes.rb to add a form submission (POST) route to that action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For now, use fix It to fail, which let</a:t>
            </a:r>
            <a:r>
              <a:t>’</a:t>
            </a:r>
            <a:r>
              <a:t>s us complete the sad path.</a:t>
            </a:r>
            <a:r>
              <a:t> </a:t>
            </a:r>
          </a:p>
          <a:p>
            <a:pPr marL="228600" indent="-228600">
              <a:buSzPct val="100000"/>
              <a:buChar char="•"/>
            </a:pPr>
            <a:r>
              <a:t>This </a:t>
            </a:r>
            <a:r>
              <a:t>“</a:t>
            </a:r>
            <a:r>
              <a:t>fake</a:t>
            </a:r>
            <a:r>
              <a:t>”</a:t>
            </a:r>
            <a:r>
              <a:t> controller method always behaves as if no matches were found. </a:t>
            </a:r>
          </a:p>
          <a:p>
            <a:pPr marL="228600" indent="-228600">
              <a:buSzPct val="100000"/>
              <a:buChar char="•"/>
            </a:pPr>
            <a:r>
              <a:t>It retrieves the keywords typed by the user from the params hash (as we saw in Chapter 3), stores a message in the flash[], and redirects the user back to the list of movies. </a:t>
            </a:r>
          </a:p>
          <a:p>
            <a:pPr marL="228600" indent="-228600">
              <a:buSzPct val="100000"/>
              <a:buChar char="•"/>
            </a:pPr>
            <a:r>
              <a:t>Recall from Chapter 3 that we added code to app/views/layouts/application.html.haml to display the contents of the flash on every view.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DRYing out the common steps between happy and sad paths using the Background keyword</a:t>
            </a:r>
          </a:p>
          <a:p>
            <a:pPr marL="228600" indent="-228600">
              <a:buSzPct val="100000"/>
              <a:buChar char="•"/>
            </a:pPr>
            <a:r>
              <a:t>The Cucumber Background command shows the steps that should be run before any other scenarios of a feature are run,</a:t>
            </a:r>
          </a:p>
          <a:p>
            <a:pPr marL="228600" indent="-228600">
              <a:buSzPct val="100000"/>
              <a:buChar char="•"/>
            </a:pPr>
            <a:r>
              <a:t>Add this to the features/search_tmdb.feature to this and run cucumber features/search_tmdb.feature</a:t>
            </a:r>
          </a:p>
          <a:p>
            <a:pPr lvl="1" marL="457200" indent="-228600">
              <a:buSzPct val="100000"/>
              <a:buChar char="•"/>
            </a:pPr>
            <a:r>
              <a:t>This will fail.</a:t>
            </a:r>
          </a:p>
          <a:p>
            <a:pPr lvl="1" marL="457200" indent="-228600">
              <a:buSzPct val="100000"/>
              <a:buChar char="•"/>
            </a:pPr>
            <a:r>
              <a:t>We will develop the controller in the next chapter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Cucumber turns customer-understandable user stories into acceptance tests, which insure the customer is satisfied, and integration tests, which ensure that the interfaces between modules have consistent assumptions and communicate correctly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Cucumber combines a feature that you want to add with a set of scenarios - this is called a user story</a:t>
            </a:r>
          </a:p>
          <a:p>
            <a:pPr/>
            <a:r>
              <a:t>Features usually have many scenarios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identifies the current state</a:t>
            </a:r>
          </a:p>
          <a:p>
            <a:pPr/>
            <a:r>
              <a:t>When identify the action</a:t>
            </a:r>
          </a:p>
          <a:p>
            <a:pPr/>
            <a:r>
              <a:t>Then to identify the consequences of the action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Cucumber matches steps to set definitions using regular expressions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Replaced WebRat</a:t>
            </a:r>
          </a:p>
          <a:p>
            <a:pPr/>
            <a:r>
              <a:t>Rat size of Dog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Cucumbers are green hence the name of tool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 This will give us commonly used step definitions as a starting point</a:t>
            </a:r>
          </a:p>
          <a:p>
            <a:pPr lvl="1" marL="457200" indent="-228600">
              <a:buSzPct val="100000"/>
              <a:buChar char="•"/>
            </a:pPr>
            <a:r>
              <a:t>located in myrottoenptoatoes/features/step_defintions/web_steps.rb</a:t>
            </a:r>
          </a:p>
          <a:p>
            <a:pPr marL="228600" indent="-228600">
              <a:buSzPct val="100000"/>
              <a:buChar char="•"/>
            </a:pPr>
            <a:r>
              <a:t>Before running Cucumber we need to initialize the test database</a:t>
            </a:r>
          </a:p>
          <a:p>
            <a:pPr lvl="1" marL="457200" indent="-228600">
              <a:buSzPct val="100000"/>
              <a:buChar char="•"/>
            </a:pPr>
            <a:r>
              <a:t>This needs to be done the first time you run tests or whenever the database schema is changed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Mention preconditions, actions, postconditions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Create .feature file (Addmovie.feature)</a:t>
            </a:r>
          </a:p>
          <a:p>
            <a:pPr>
              <a:lnSpc>
                <a:spcPct val="90000"/>
              </a:lnSpc>
              <a:defRPr sz="1400"/>
            </a:pPr>
            <a:br/>
            <a:r>
              <a:t>Tells you want to do</a:t>
            </a:r>
          </a:p>
          <a:p>
            <a:pPr>
              <a:lnSpc>
                <a:spcPct val="90000"/>
              </a:lnSpc>
              <a:defRPr sz="1400"/>
            </a:pPr>
            <a:r>
              <a:t>Copies the error message name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Find route via rake route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Have terminal windows already open for</a:t>
            </a:r>
          </a:p>
          <a:p>
            <a:pPr>
              <a:lnSpc>
                <a:spcPct val="90000"/>
              </a:lnSpc>
              <a:defRPr sz="1400"/>
            </a:pPr>
            <a:r>
              <a:t>1) In rottenpotatoes </a:t>
            </a:r>
          </a:p>
          <a:p>
            <a:pPr>
              <a:lnSpc>
                <a:spcPct val="90000"/>
              </a:lnSpc>
              <a:defRPr sz="1400"/>
            </a:pPr>
            <a:r>
              <a:t>2) Addmovie.feature in editor in features directory</a:t>
            </a:r>
          </a:p>
          <a:p>
            <a:pPr>
              <a:lnSpc>
                <a:spcPct val="90000"/>
              </a:lnSpc>
              <a:defRPr sz="1400"/>
            </a:pPr>
            <a:r>
              <a:t>3) paths.rb in editor in features/support directory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Go to VM, tab show feature going to try to run with Cuke</a:t>
            </a:r>
          </a:p>
          <a:p>
            <a:pPr>
              <a:lnSpc>
                <a:spcPct val="90000"/>
              </a:lnSpc>
              <a:defRPr sz="1400"/>
            </a:pPr>
            <a:r>
              <a:t>Go to Tab to run Cuke on AddMovie.feature</a:t>
            </a:r>
          </a:p>
          <a:p>
            <a:pPr>
              <a:lnSpc>
                <a:spcPct val="90000"/>
              </a:lnSpc>
              <a:defRPr sz="1400"/>
            </a:pPr>
            <a:r>
              <a:t>Note error message, copy the missing page</a:t>
            </a:r>
          </a:p>
          <a:p>
            <a:pPr>
              <a:lnSpc>
                <a:spcPct val="90000"/>
              </a:lnSpc>
              <a:defRPr sz="1400"/>
            </a:pPr>
            <a:r>
              <a:t>Go to routes.rb to edit</a:t>
            </a:r>
          </a:p>
          <a:p>
            <a:pPr>
              <a:lnSpc>
                <a:spcPct val="90000"/>
              </a:lnSpc>
              <a:defRPr sz="1400"/>
            </a:pPr>
            <a:r>
              <a:t>    when /^the RottenPotatoes home page/</a:t>
            </a:r>
          </a:p>
          <a:p>
            <a:pPr>
              <a:lnSpc>
                <a:spcPct val="90000"/>
              </a:lnSpc>
              <a:defRPr sz="1400"/>
            </a:pPr>
            <a:r>
              <a:t>Go to rake routes to find </a:t>
            </a:r>
            <a:r>
              <a:rPr u="sng"/>
              <a:t>index</a:t>
            </a:r>
            <a:r>
              <a:t> mapping</a:t>
            </a:r>
          </a:p>
          <a:p>
            <a:pPr>
              <a:lnSpc>
                <a:spcPct val="90000"/>
              </a:lnSpc>
              <a:defRPr sz="1400"/>
            </a:pPr>
            <a:r>
              <a:t>    '/movies'</a:t>
            </a:r>
          </a:p>
          <a:p>
            <a:pPr>
              <a:lnSpc>
                <a:spcPct val="90000"/>
              </a:lnSpc>
              <a:defRPr sz="1400"/>
            </a:pPr>
            <a:r>
              <a:t>Try again </a:t>
            </a:r>
          </a:p>
          <a:p>
            <a:pPr>
              <a:lnSpc>
                <a:spcPct val="90000"/>
              </a:lnSpc>
              <a:defRPr sz="1400"/>
            </a:pPr>
            <a:r>
              <a:t>Note error message, copy the missing page</a:t>
            </a:r>
          </a:p>
          <a:p>
            <a:pPr>
              <a:lnSpc>
                <a:spcPct val="90000"/>
              </a:lnSpc>
              <a:defRPr sz="1400"/>
            </a:pPr>
            <a:r>
              <a:t>Go to routes.rb to edit</a:t>
            </a:r>
          </a:p>
          <a:p>
            <a:pPr>
              <a:lnSpc>
                <a:spcPct val="90000"/>
              </a:lnSpc>
              <a:defRPr sz="1400"/>
            </a:pP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 ﻿    </a:t>
            </a:r>
            <a:r>
              <a:t>when /^the Create New Movie page/</a:t>
            </a:r>
          </a:p>
          <a:p>
            <a:pPr>
              <a:lnSpc>
                <a:spcPct val="90000"/>
              </a:lnSpc>
              <a:defRPr sz="1400"/>
            </a:pPr>
            <a:r>
              <a:t>Go to rake routes to find </a:t>
            </a:r>
            <a:r>
              <a:rPr u="sng"/>
              <a:t>new</a:t>
            </a:r>
            <a:r>
              <a:t> mapping</a:t>
            </a:r>
          </a:p>
          <a:p>
            <a:pPr>
              <a:lnSpc>
                <a:spcPct val="90000"/>
              </a:lnSpc>
              <a:defRPr sz="1400"/>
            </a:pPr>
            <a:r>
              <a:t>           '/movies/new'</a:t>
            </a:r>
          </a:p>
          <a:p>
            <a:pPr>
              <a:lnSpc>
                <a:spcPct val="90000"/>
              </a:lnSpc>
              <a:defRPr sz="1400"/>
            </a:pPr>
            <a:r>
              <a:t>Try again – all should pass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"/>
          <p:cNvSpPr/>
          <p:nvPr/>
        </p:nvSpPr>
        <p:spPr>
          <a:xfrm>
            <a:off x="17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Line"/>
          <p:cNvSpPr/>
          <p:nvPr/>
        </p:nvSpPr>
        <p:spPr>
          <a:xfrm>
            <a:off x="1207658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097278" y="1845734"/>
            <a:ext cx="10058402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"/>
          <p:cNvSpPr/>
          <p:nvPr/>
        </p:nvSpPr>
        <p:spPr>
          <a:xfrm>
            <a:off x="17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8724900" y="412302"/>
            <a:ext cx="2628901" cy="57598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838200" y="412302"/>
            <a:ext cx="7734301" cy="57598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781800"/>
            <a:ext cx="12192000" cy="87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71200" y="0"/>
            <a:ext cx="1320800" cy="788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71200" y="831850"/>
            <a:ext cx="1320800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365759" y="274320"/>
            <a:ext cx="11460482" cy="82296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idx="1"/>
          </p:nvPr>
        </p:nvSpPr>
        <p:spPr>
          <a:xfrm>
            <a:off x="365759" y="1645922"/>
            <a:ext cx="11460482" cy="493776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200"/>
              </a:spcBef>
              <a:buSzPct val="98765"/>
              <a:defRPr sz="2300"/>
            </a:lvl1pPr>
            <a:lvl2pPr marL="384047" indent="-182879">
              <a:spcBef>
                <a:spcPts val="200"/>
              </a:spcBef>
              <a:buSzPct val="98765"/>
              <a:defRPr sz="2300"/>
            </a:lvl2pPr>
            <a:lvl3pPr marL="566927" indent="-182879">
              <a:spcBef>
                <a:spcPts val="200"/>
              </a:spcBef>
              <a:buSzPct val="98765"/>
              <a:defRPr sz="2300"/>
            </a:lvl3pPr>
            <a:lvl4pPr marL="749808" indent="-182880">
              <a:spcBef>
                <a:spcPts val="200"/>
              </a:spcBef>
              <a:buSzPct val="98765"/>
              <a:defRPr sz="2300"/>
            </a:lvl4pPr>
            <a:lvl5pPr marL="932688" indent="-182880">
              <a:spcBef>
                <a:spcPts val="200"/>
              </a:spcBef>
              <a:buSzPct val="98765"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78" y="1845734"/>
            <a:ext cx="10058402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"/>
          <p:cNvSpPr/>
          <p:nvPr/>
        </p:nvSpPr>
        <p:spPr>
          <a:xfrm>
            <a:off x="17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Line"/>
          <p:cNvSpPr/>
          <p:nvPr/>
        </p:nvSpPr>
        <p:spPr>
          <a:xfrm>
            <a:off x="1207658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80" y="1845735"/>
            <a:ext cx="4937760" cy="40233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"/>
          <p:cNvSpPr/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"/>
          <p:cNvSpPr/>
          <p:nvPr/>
        </p:nvSpPr>
        <p:spPr>
          <a:xfrm>
            <a:off x="17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7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Rectangle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"/>
          <p:cNvSpPr/>
          <p:nvPr/>
        </p:nvSpPr>
        <p:spPr>
          <a:xfrm>
            <a:off x="17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9360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Image"/>
          <p:cNvSpPr/>
          <p:nvPr>
            <p:ph type="pic" idx="13"/>
          </p:nvPr>
        </p:nvSpPr>
        <p:spPr>
          <a:xfrm>
            <a:off x="17" y="0"/>
            <a:ext cx="12191986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9360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"/>
          <p:cNvSpPr/>
          <p:nvPr/>
        </p:nvSpPr>
        <p:spPr>
          <a:xfrm>
            <a:off x="0" y="6334316"/>
            <a:ext cx="12192003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Line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5"/>
            <a:ext cx="10058401" cy="14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67081" y="6528856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.com/armandofox/c4d6569960f133101720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-wgZXDmhRw4&amp;list=WL&amp;index=4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armandofox/6a08923c2c0c04c6c1f0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st.github.com/armandofox/e9125584f9f08ece12a3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st.github.com/b24fdecfd84e1cb55d34" TargetMode="External"/><Relationship Id="rId4" Type="http://schemas.openxmlformats.org/officeDocument/2006/relationships/hyperlink" Target="http://pastebin.com/FrfkF6pd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st.github.com/79e81a88806b477a4f36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st.github.com/d145eca7452b5a3e5e23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ing  Cucumber and Capybara"/>
          <p:cNvSpPr txBox="1"/>
          <p:nvPr>
            <p:ph type="title"/>
          </p:nvPr>
        </p:nvSpPr>
        <p:spPr>
          <a:xfrm>
            <a:off x="1097280" y="758951"/>
            <a:ext cx="4739850" cy="3566161"/>
          </a:xfrm>
          <a:prstGeom prst="rect">
            <a:avLst/>
          </a:prstGeom>
        </p:spPr>
        <p:txBody>
          <a:bodyPr/>
          <a:lstStyle/>
          <a:p>
            <a:pPr>
              <a:defRPr spc="-100" sz="5400"/>
            </a:pPr>
            <a:r>
              <a:t>Introducing </a:t>
            </a:r>
            <a:br/>
            <a:r>
              <a:t>Cucumber and Capybara</a:t>
            </a:r>
          </a:p>
        </p:txBody>
      </p:sp>
      <p:sp>
        <p:nvSpPr>
          <p:cNvPr id="149" name="Engineering Software as a Service §7.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§7.6</a:t>
            </a:r>
          </a:p>
        </p:txBody>
      </p:sp>
      <p:pic>
        <p:nvPicPr>
          <p:cNvPr id="150" name="Cuke2.WMF" descr="Cuke2.WM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1380" y="375779"/>
            <a:ext cx="2470140" cy="1441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5.png" descr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1360" y="2093934"/>
            <a:ext cx="3190190" cy="1962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etting up Cucumber and Capyba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Cucumber and Capybara</a:t>
            </a:r>
          </a:p>
        </p:txBody>
      </p:sp>
      <p:sp>
        <p:nvSpPr>
          <p:cNvPr id="203" name="Cucumber is suppled as a Ruby gem, so we first need to declare that our app depends on this gem and use Bundler to install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79"/>
            </a:pPr>
            <a:r>
              <a:t>Cucumber is suppled as a Ruby gem, so we first need to declare that our app depends on this gem and use Bundler to install it</a:t>
            </a:r>
          </a:p>
          <a:p>
            <a:pPr marL="81381" indent="-81381" defTabSz="813816">
              <a:spcBef>
                <a:spcPts val="1000"/>
              </a:spcBef>
              <a:defRPr sz="1779"/>
            </a:pPr>
            <a:r>
              <a:t>Steps</a:t>
            </a:r>
          </a:p>
          <a:p>
            <a:pPr lvl="1" marL="260421" indent="-81381" defTabSz="813816">
              <a:spcBef>
                <a:spcPts val="1000"/>
              </a:spcBef>
              <a:buChar char="•"/>
              <a:defRPr sz="1779"/>
            </a:pPr>
            <a:r>
              <a:t> Add Cucumber to GEM File: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https://gist.github.com/armandofox/c4d6569960f133101720</a:t>
            </a:r>
          </a:p>
          <a:p>
            <a:pPr lvl="1" marL="260421" indent="-81381" defTabSz="813816">
              <a:spcBef>
                <a:spcPts val="1000"/>
              </a:spcBef>
              <a:buChar char="•"/>
              <a:defRPr sz="1779"/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bundle install --without production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260421" indent="-81381" defTabSz="813816">
              <a:spcBef>
                <a:spcPts val="1000"/>
              </a:spcBef>
              <a:buChar char="•"/>
              <a:defRPr sz="177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et up the directories using cucumber’s generator.  In the app’s root directory:</a:t>
            </a:r>
          </a:p>
          <a:p>
            <a:pPr lvl="3" marL="0" indent="504565" defTabSz="813816">
              <a:spcBef>
                <a:spcPts val="1000"/>
              </a:spcBef>
              <a:buSzTx/>
              <a:buNone/>
              <a:defRPr sz="177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rails generate cucumber:install capybara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3" marL="0" indent="504565" defTabSz="813816">
              <a:spcBef>
                <a:spcPts val="1000"/>
              </a:spcBef>
              <a:buSzTx/>
              <a:buNone/>
              <a:defRPr sz="177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rails generate cucumber_rails_training_wheels:install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463875" indent="-203454" defTabSz="813816">
              <a:spcBef>
                <a:spcPts val="1000"/>
              </a:spcBef>
              <a:buChar char="•"/>
              <a:defRPr sz="1779"/>
            </a:pPr>
            <a:r>
              <a:t>Initialize the test database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260421" defTabSz="813816">
              <a:spcBef>
                <a:spcPts val="1000"/>
              </a:spcBef>
              <a:buSzTx/>
              <a:buNone/>
              <a:defRPr sz="177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bundle exec rake db:test:prepare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Demo</a:t>
            </a:r>
          </a:p>
        </p:txBody>
      </p:sp>
      <p:sp>
        <p:nvSpPr>
          <p:cNvPr id="208" name="Add feature to cover existing functionality…"/>
          <p:cNvSpPr txBox="1"/>
          <p:nvPr>
            <p:ph type="body" idx="1"/>
          </p:nvPr>
        </p:nvSpPr>
        <p:spPr>
          <a:xfrm>
            <a:off x="1083002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Add feature to cover existing functionality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Note: This example is doing it in wrong order – should write tests first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Just done for pedagogic reasons</a:t>
            </a:r>
          </a:p>
          <a:p>
            <a:pPr/>
            <a:r>
              <a:t>Watch screencast: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https://www.youtube.com/watch?v=-wgZXDmhRw4&amp;list=WL&amp;index=4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nhancing Rotten Potato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Enhancing Rotten Potatoes</a:t>
            </a:r>
          </a:p>
        </p:txBody>
      </p:sp>
      <p:sp>
        <p:nvSpPr>
          <p:cNvPr id="213" name="Engineering Software as a Service §7.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§7.8</a:t>
            </a:r>
          </a:p>
        </p:txBody>
      </p:sp>
      <p:sp>
        <p:nvSpPr>
          <p:cNvPr id="214" name="© 2013 Armando Fox &amp; David Patterson, all rights reserved"/>
          <p:cNvSpPr txBox="1"/>
          <p:nvPr/>
        </p:nvSpPr>
        <p:spPr>
          <a:xfrm>
            <a:off x="4267200" y="6494779"/>
            <a:ext cx="3657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© 2013 Armando Fox &amp; David Patterson, all rights reserved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grated with  The Movie Database (TMDb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>Integrated with </a:t>
            </a:r>
            <a:br/>
            <a:r>
              <a:t>The Movie Database (TMDb)</a:t>
            </a:r>
          </a:p>
        </p:txBody>
      </p:sp>
      <p:sp>
        <p:nvSpPr>
          <p:cNvPr id="217" name="New Feature: Populate from TMDb, versus enter information by hand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New Feature: Populate from TMDb, versus enter information by hand</a:t>
            </a:r>
          </a:p>
          <a:p>
            <a:pPr/>
            <a:r>
              <a:t>Need to add ability to search TMDb from Rotten Potatoes home page</a:t>
            </a:r>
          </a:p>
          <a:p>
            <a:pPr/>
            <a:r>
              <a:t>Need LoFi UI and Storyboard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3423" y="210947"/>
            <a:ext cx="4760047" cy="586892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toryboard TMDb"/>
          <p:cNvSpPr txBox="1"/>
          <p:nvPr>
            <p:ph type="title" idx="4294967295"/>
          </p:nvPr>
        </p:nvSpPr>
        <p:spPr>
          <a:xfrm>
            <a:off x="734874" y="271250"/>
            <a:ext cx="4439421" cy="1143001"/>
          </a:xfrm>
          <a:prstGeom prst="rect">
            <a:avLst/>
          </a:prstGeom>
        </p:spPr>
        <p:txBody>
          <a:bodyPr/>
          <a:lstStyle>
            <a:lvl1pPr>
              <a:defRPr spc="-100" sz="4300"/>
            </a:lvl1pPr>
          </a:lstStyle>
          <a:p>
            <a:pPr/>
            <a:r>
              <a:t>Storyboard TMDb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arch TMDb User Story"/>
          <p:cNvSpPr txBox="1"/>
          <p:nvPr>
            <p:ph type="title"/>
          </p:nvPr>
        </p:nvSpPr>
        <p:spPr>
          <a:xfrm>
            <a:off x="1339121" y="499672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Search TMDb User Story</a:t>
            </a:r>
          </a:p>
        </p:txBody>
      </p:sp>
      <p:sp>
        <p:nvSpPr>
          <p:cNvPr id="225" name="Feature: User can add movie by searching in The Movie Database (TMDb)…"/>
          <p:cNvSpPr txBox="1"/>
          <p:nvPr>
            <p:ph type="body" idx="1"/>
          </p:nvPr>
        </p:nvSpPr>
        <p:spPr>
          <a:xfrm>
            <a:off x="1195644" y="1737967"/>
            <a:ext cx="9962737" cy="42983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Feature: User can add movie by searching in The Movie Database (TMDb)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As a movie fan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So that I can add new movies without manual tedium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I want to add movies by looking up their details in TMDb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Scenario: Try to add nonexistent movie (sad path)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Given I am on the RottenPotatoes home page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Then I should see "Search TMDb for a movie"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When I fill in "Search Terms" with "Movie That Does Not Exist"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And I press "Search TMDb"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RottenPotatoes home page</a:t>
            </a:r>
          </a:p>
          <a:p>
            <a:pPr>
              <a:lnSpc>
                <a:spcPct val="72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And I should see "'Movie That Does Not Exist' was not found in TMDb."</a:t>
            </a:r>
          </a:p>
        </p:txBody>
      </p:sp>
      <p:sp>
        <p:nvSpPr>
          <p:cNvPr id="226" name="https://gist.github.com/armandofox/6a08923c2c0c04c6c1f0"/>
          <p:cNvSpPr txBox="1"/>
          <p:nvPr/>
        </p:nvSpPr>
        <p:spPr>
          <a:xfrm>
            <a:off x="1168989" y="5841875"/>
            <a:ext cx="60768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https://gist.github.com/armandofox/6a08923c2c0c04c6c1f0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Haml for Search TMDb page"/>
          <p:cNvSpPr txBox="1"/>
          <p:nvPr>
            <p:ph type="title"/>
          </p:nvPr>
        </p:nvSpPr>
        <p:spPr>
          <a:xfrm>
            <a:off x="1261226" y="650377"/>
            <a:ext cx="9831573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Haml for Search TMDb page</a:t>
            </a:r>
          </a:p>
        </p:txBody>
      </p:sp>
      <p:sp>
        <p:nvSpPr>
          <p:cNvPr id="231" name="-# add to end of app/views/movies/index.html.haml: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-# add to end of app/views/movies/index.html.haml: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%h1 Search TMDb for a movie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= form_tag :action =&gt; 'search_tmdb' do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%label{:for =&gt; 'search_terms'} Search Terms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= text_field_tag 'search_terms'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= submit_tag 'Search TMDb'</a:t>
            </a:r>
          </a:p>
        </p:txBody>
      </p:sp>
      <p:sp>
        <p:nvSpPr>
          <p:cNvPr id="232" name="https://gist.github.com/armandofox/e9125584f9f08ece12a3"/>
          <p:cNvSpPr txBox="1"/>
          <p:nvPr/>
        </p:nvSpPr>
        <p:spPr>
          <a:xfrm>
            <a:off x="1266445" y="5922634"/>
            <a:ext cx="573346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700"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+mn-lt"/>
                <a:ea typeface="+mn-ea"/>
                <a:cs typeface="+mn-cs"/>
                <a:sym typeface="Helvetica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https://gist.github.com/armandofox/e9125584f9f08ece12a3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aml expansion last 2 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Haml expansion last 2 lines</a:t>
            </a:r>
          </a:p>
        </p:txBody>
      </p:sp>
      <p:sp>
        <p:nvSpPr>
          <p:cNvPr id="237" name="This Haml: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This Haml:</a:t>
            </a:r>
          </a:p>
          <a:p>
            <a:pPr lvl="1" marL="292608" indent="-91440">
              <a:buChar char=" 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 text_field_tag 'search_terms'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292608" indent="-91440">
              <a:buChar char=" 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= submit_tag 'Search TMDb’</a:t>
            </a:r>
          </a:p>
          <a:p>
            <a:pPr/>
            <a:r>
              <a:t>Turns into this HTML: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&lt;label for='search_terms'&gt;Search Terms&lt;/label&gt;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&lt;input id="search_terms" name="search_terms" type="text" /&gt;</a:t>
            </a:r>
          </a:p>
          <a:p>
            <a:pPr/>
          </a:p>
          <a:p>
            <a:pP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ry Cucumb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Try Cucumber?</a:t>
            </a:r>
          </a:p>
        </p:txBody>
      </p:sp>
      <p:sp>
        <p:nvSpPr>
          <p:cNvPr id="242" name="If try Cucumber, it fails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If try Cucumber, it fails</a:t>
            </a:r>
          </a:p>
          <a:p>
            <a:pPr/>
            <a:r>
              <a:t>Missing the route</a:t>
            </a:r>
          </a:p>
          <a:p>
            <a:pPr/>
            <a:r>
              <a:t>Also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MoviesController#search_tmdb </a:t>
            </a:r>
            <a:r>
              <a:t>is controller action that should receive form, yet not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movies_controller.rb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/>
            <a:r>
              <a:t>Should use Test Driven Development (future lecture) to implement method search_tmdb</a:t>
            </a:r>
          </a:p>
          <a:p>
            <a:pPr/>
            <a:r>
              <a:t>Instead, to finish sad path, add fake controller method that always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rigger Fake Controller when form is POS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Trigger Fake Controller when form is POSTed</a:t>
            </a:r>
          </a:p>
        </p:txBody>
      </p:sp>
      <p:sp>
        <p:nvSpPr>
          <p:cNvPr id="245" name="# add to routes.rb, just before or just after 'resources :movies' :…"/>
          <p:cNvSpPr txBox="1"/>
          <p:nvPr>
            <p:ph type="body" idx="1"/>
          </p:nvPr>
        </p:nvSpPr>
        <p:spPr>
          <a:xfrm>
            <a:off x="1222619" y="1785615"/>
            <a:ext cx="9908785" cy="4142354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add to routes.rb, just before or just after 'resources :movies' :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Route that posts 'Search TMDb' form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post '/movies/search_tmdb'</a:t>
            </a:r>
          </a:p>
        </p:txBody>
      </p:sp>
      <p:sp>
        <p:nvSpPr>
          <p:cNvPr id="246" name="https://gist.github.com/b24fdecfd84e1cb55d34FrfkF6pd"/>
          <p:cNvSpPr txBox="1"/>
          <p:nvPr/>
        </p:nvSpPr>
        <p:spPr>
          <a:xfrm>
            <a:off x="1027090" y="5066319"/>
            <a:ext cx="5769693" cy="35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https://gist.github.com/b24fdecfd84e1cb55d34</a:t>
            </a:r>
            <a:r>
              <a:rPr i="0"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 invalidUrl="" action="" tgtFrame="" tooltip="" history="1" highlightClick="0" endSnd="0"/>
              </a:rPr>
              <a:t>FrfkF6pd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ser stories To Acceptance Tes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>User stories </a:t>
            </a:r>
            <a:r>
              <a:rPr sz="4000"/>
              <a:t>To</a:t>
            </a:r>
            <a:r>
              <a:t> Acceptance Tests?</a:t>
            </a:r>
          </a:p>
        </p:txBody>
      </p:sp>
      <p:sp>
        <p:nvSpPr>
          <p:cNvPr id="156" name="Wouldn't it be great to automatically map 3x5 card user stories into tests for user to decide if accept the app?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Wouldn't it be great to automatically map 3x5 card user stories into tests for user to decide if accept the app?</a:t>
            </a:r>
          </a:p>
          <a:p>
            <a:pPr/>
            <a:r>
              <a:t>How would you match the English text to test code?</a:t>
            </a:r>
          </a:p>
          <a:p>
            <a:pPr/>
            <a:r>
              <a:t>How could you run the tests without a human in the loop to perform the actions?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ake Controller Method: Will Fail Finding Movie"/>
          <p:cNvSpPr txBox="1"/>
          <p:nvPr>
            <p:ph type="title"/>
          </p:nvPr>
        </p:nvSpPr>
        <p:spPr>
          <a:xfrm>
            <a:off x="1144070" y="485395"/>
            <a:ext cx="10065884" cy="1143001"/>
          </a:xfrm>
          <a:prstGeom prst="rect">
            <a:avLst/>
          </a:prstGeom>
        </p:spPr>
        <p:txBody>
          <a:bodyPr/>
          <a:lstStyle>
            <a:lvl1pPr defTabSz="832104">
              <a:defRPr spc="-91" sz="3913"/>
            </a:lvl1pPr>
          </a:lstStyle>
          <a:p>
            <a:pPr/>
            <a:r>
              <a:t>Fake Controller Method: Will Fail Finding Movie</a:t>
            </a:r>
          </a:p>
        </p:txBody>
      </p:sp>
      <p:sp>
        <p:nvSpPr>
          <p:cNvPr id="251" name="# add to movies_controller.rb, anywhere inside…"/>
          <p:cNvSpPr txBox="1"/>
          <p:nvPr>
            <p:ph type="body" idx="1"/>
          </p:nvPr>
        </p:nvSpPr>
        <p:spPr>
          <a:xfrm>
            <a:off x="1186364" y="1742786"/>
            <a:ext cx="10075722" cy="4346238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add to movies_controller.rb, anywhere inside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 'class MoviesController &lt; ApplicationController':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def search_tmdb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# hardwired to simulate failure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flash[:warning] = "'#{params[:search_terms]}' was not found in TMDb."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redirect_to movies_path</a:t>
            </a:r>
          </a:p>
          <a:p>
            <a:pPr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end </a:t>
            </a:r>
          </a:p>
        </p:txBody>
      </p:sp>
      <p:sp>
        <p:nvSpPr>
          <p:cNvPr id="252" name="https://gist.github.com/79e81a88806b477a4f36"/>
          <p:cNvSpPr txBox="1"/>
          <p:nvPr/>
        </p:nvSpPr>
        <p:spPr>
          <a:xfrm>
            <a:off x="1309162" y="5505592"/>
            <a:ext cx="56334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91439" indent="-91439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/>
              <a:def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0404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rPr>
              <a:t>https://gist.github.com/79e81a88806b477a4f36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Happy Path of TM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Happy Path of TMDb</a:t>
            </a:r>
          </a:p>
        </p:txBody>
      </p:sp>
      <p:sp>
        <p:nvSpPr>
          <p:cNvPr id="257" name="Find an existing movie, should return to Rotten Potatoes home page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Find an existing movie, should return to Rotten Potatoes home page</a:t>
            </a:r>
          </a:p>
          <a:p>
            <a:pPr/>
            <a:r>
              <a:t>But some steps same on sad path and happy path</a:t>
            </a:r>
          </a:p>
          <a:p>
            <a:pPr/>
            <a:r>
              <a:t>How make it DRY?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Background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means steps performed before </a:t>
            </a:r>
            <a:r>
              <a:rPr i="1">
                <a:latin typeface="+mn-lt"/>
                <a:ea typeface="+mn-ea"/>
                <a:cs typeface="+mn-cs"/>
                <a:sym typeface="Helvetica"/>
              </a:rPr>
              <a:t>each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scenario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MDb with 2 Scenario: Background"/>
          <p:cNvSpPr txBox="1"/>
          <p:nvPr>
            <p:ph type="title"/>
          </p:nvPr>
        </p:nvSpPr>
        <p:spPr>
          <a:xfrm>
            <a:off x="963296" y="528224"/>
            <a:ext cx="8077201" cy="1143001"/>
          </a:xfrm>
          <a:prstGeom prst="rect">
            <a:avLst/>
          </a:prstGeom>
        </p:spPr>
        <p:txBody>
          <a:bodyPr/>
          <a:lstStyle>
            <a:lvl1pPr defTabSz="886968">
              <a:defRPr spc="-97" sz="4171"/>
            </a:lvl1pPr>
          </a:lstStyle>
          <a:p>
            <a:pPr/>
            <a:r>
              <a:t>TMDb with 2 Scenario: Background</a:t>
            </a:r>
          </a:p>
        </p:txBody>
      </p:sp>
      <p:sp>
        <p:nvSpPr>
          <p:cNvPr id="260" name="Feature: User can add movie by searching for it in The Movie Database (TMDb)…"/>
          <p:cNvSpPr txBox="1"/>
          <p:nvPr>
            <p:ph type="body" idx="1"/>
          </p:nvPr>
        </p:nvSpPr>
        <p:spPr>
          <a:xfrm>
            <a:off x="1202464" y="1747424"/>
            <a:ext cx="9966961" cy="4275254"/>
          </a:xfrm>
          <a:prstGeom prst="rect">
            <a:avLst/>
          </a:prstGeom>
        </p:spPr>
        <p:txBody>
          <a:bodyPr numCol="2" spcCol="99669"/>
          <a:lstStyle/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Feature: User can add movie by searching for it in The Movie Database (TMDb)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 As a movie fan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 So that I can add new movies without manual tedium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 I want to add movies by looking up their details in TMDb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Background: Start from the Search form on the home page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 Given I am on the RottenPotatoes home page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 Then I should see "Search TMDb for a movie”</a:t>
            </a:r>
          </a:p>
          <a:p>
            <a:pPr>
              <a:lnSpc>
                <a:spcPct val="81000"/>
              </a:lnSpc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 </a:t>
            </a:r>
          </a:p>
        </p:txBody>
      </p:sp>
      <p:sp>
        <p:nvSpPr>
          <p:cNvPr id="261" name="Rectangle"/>
          <p:cNvSpPr/>
          <p:nvPr/>
        </p:nvSpPr>
        <p:spPr>
          <a:xfrm>
            <a:off x="1195644" y="4210172"/>
            <a:ext cx="5429061" cy="1752523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https://gist.github.com/d145eca7452b5a3e5e23"/>
          <p:cNvSpPr txBox="1"/>
          <p:nvPr/>
        </p:nvSpPr>
        <p:spPr>
          <a:xfrm>
            <a:off x="6347370" y="5906207"/>
            <a:ext cx="56313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defRPr>
            </a:lvl1pPr>
          </a:lstStyle>
          <a:p>
            <a:pPr>
              <a:defRPr i="1" u="none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pPr>
            <a:r>
              <a:rPr i="0"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rPr>
              <a:t>https://gist.github.com/d145eca7452b5a3e5e23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cumber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Cucumber Summary</a:t>
            </a:r>
          </a:p>
        </p:txBody>
      </p:sp>
      <p:sp>
        <p:nvSpPr>
          <p:cNvPr id="267" name="New feature =&gt; UI for feature, write new step definitions, even write new methods before Cucumber can color steps green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New feature =&gt; UI for feature, write new step definitions, even write new methods before Cucumber can color steps green</a:t>
            </a:r>
          </a:p>
          <a:p>
            <a:pPr/>
            <a:r>
              <a:t>Usually do happy paths first</a:t>
            </a:r>
          </a:p>
          <a:p>
            <a:pPr/>
            <a:r>
              <a:t>Background lets us DRY out scenarios of same feature</a:t>
            </a:r>
          </a:p>
          <a:p>
            <a:pPr/>
            <a:r>
              <a:t>BDD/Cucumber test behavior; TDD/RSpec in folllowing chapter is how write methods to make all scenarios pass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plicit vs. Implicit and Imperative vs. Declarative Scenari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7" sz="6000"/>
            </a:lvl1pPr>
          </a:lstStyle>
          <a:p>
            <a:pPr/>
            <a:r>
              <a:t>Explicit vs. Implicit and Imperative vs. Declarative Scenarios</a:t>
            </a:r>
          </a:p>
        </p:txBody>
      </p:sp>
      <p:sp>
        <p:nvSpPr>
          <p:cNvPr id="270" name="Engineering Software as a Service §7.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§7.9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ypes of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Types of Scenarios</a:t>
            </a:r>
          </a:p>
        </p:txBody>
      </p:sp>
      <p:sp>
        <p:nvSpPr>
          <p:cNvPr id="273" name="Are all requirements directly from the User Stories?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Are all requirements directly from the User Stories?</a:t>
            </a:r>
          </a:p>
          <a:p>
            <a:pPr/>
            <a:r>
              <a:t>Scenarios should have 3 to 8 steps - is there a way to keep them closer to 3 than to 8?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licit vs. Implicit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Explicit vs. Implicit Scenarios</a:t>
            </a:r>
          </a:p>
        </p:txBody>
      </p:sp>
      <p:sp>
        <p:nvSpPr>
          <p:cNvPr id="276" name="Explicit requirements usually part of acceptance tests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Explicit requirements usually part of acceptance tests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Likely explicit user stories and scenarios:  list movies</a:t>
            </a:r>
          </a:p>
          <a:p>
            <a:pPr/>
            <a:r>
              <a:t>Implicit requirements are logical consequence of explicit requirements, typically integration testing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Movies listed in chronological order or alphabetical order?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Imperative vs. Declarativ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Imperative vs. Declarative Scenarios</a:t>
            </a:r>
          </a:p>
        </p:txBody>
      </p:sp>
      <p:sp>
        <p:nvSpPr>
          <p:cNvPr id="279" name="Imperative: Initial user stories with many steps, specifying logical sequence to desired result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Imperative: Initial user stories with many steps, specifying logical sequence to desired result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Not-DRY if many user stories imperative</a:t>
            </a:r>
          </a:p>
          <a:p>
            <a:pPr/>
            <a:r>
              <a:t>Declarative: describe state, not sequence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Fewer steps</a:t>
            </a:r>
          </a:p>
          <a:p>
            <a:pPr/>
            <a:r>
              <a:t>Example Feature: movies should appear in alphabetical order, not added order</a:t>
            </a:r>
          </a:p>
          <a:p>
            <a:pPr/>
            <a:r>
              <a:t>Example Scenario: view movie list after adding 2 movies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xample Imperative Scen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Example Imperative Scenario</a:t>
            </a:r>
          </a:p>
        </p:txBody>
      </p:sp>
      <p:sp>
        <p:nvSpPr>
          <p:cNvPr id="282" name="Given I am on the RottenPotatoes home page…"/>
          <p:cNvSpPr txBox="1"/>
          <p:nvPr>
            <p:ph type="body" idx="1"/>
          </p:nvPr>
        </p:nvSpPr>
        <p:spPr>
          <a:xfrm>
            <a:off x="990599" y="1889760"/>
            <a:ext cx="9860282" cy="4389121"/>
          </a:xfrm>
          <a:prstGeom prst="rect">
            <a:avLst/>
          </a:prstGeom>
        </p:spPr>
        <p:txBody>
          <a:bodyPr numCol="2"/>
          <a:lstStyle/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Given I am on the RottenPotatoes home page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When I follow "Add new movie"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Create New Movie page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When I fill in "Title" with "Zorro"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And I select "PG" from "Rating"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And I press "Save Changes"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RottenPotatoes home page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When I follow "Add new movie"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Create New Movie page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When I fill in "Title" with "Apocalypse Now"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And I select "R" from "Rating"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And I press "Save Changes"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RottenPotatoes home page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When I follow ”Movie Title"</a:t>
            </a:r>
          </a:p>
          <a:p>
            <a:pPr>
              <a:lnSpc>
                <a:spcPct val="81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Then I should see "Apocalypse Now" before "Zorro"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5983095" y="2755890"/>
            <a:ext cx="5779295" cy="3051871"/>
            <a:chOff x="0" y="0"/>
            <a:chExt cx="5779294" cy="3051870"/>
          </a:xfrm>
        </p:grpSpPr>
        <p:sp>
          <p:nvSpPr>
            <p:cNvPr id="283" name="Rectangle"/>
            <p:cNvSpPr/>
            <p:nvPr/>
          </p:nvSpPr>
          <p:spPr>
            <a:xfrm>
              <a:off x="0" y="2213669"/>
              <a:ext cx="4686301" cy="838201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86" name="Group"/>
            <p:cNvGrpSpPr/>
            <p:nvPr/>
          </p:nvGrpSpPr>
          <p:grpSpPr>
            <a:xfrm>
              <a:off x="2548414" y="-1"/>
              <a:ext cx="3230881" cy="2040256"/>
              <a:chOff x="0" y="0"/>
              <a:chExt cx="3230880" cy="2040255"/>
            </a:xfrm>
          </p:grpSpPr>
          <p:sp>
            <p:nvSpPr>
              <p:cNvPr id="284" name="Shape"/>
              <p:cNvSpPr/>
              <p:nvPr/>
            </p:nvSpPr>
            <p:spPr>
              <a:xfrm>
                <a:off x="0" y="0"/>
                <a:ext cx="3230881" cy="2040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200"/>
                    </a:lnTo>
                    <a:lnTo>
                      <a:pt x="9000" y="19200"/>
                    </a:lnTo>
                    <a:lnTo>
                      <a:pt x="6300" y="21600"/>
                    </a:lnTo>
                    <a:lnTo>
                      <a:pt x="3600" y="19200"/>
                    </a:lnTo>
                    <a:lnTo>
                      <a:pt x="0" y="19200"/>
                    </a:lnTo>
                    <a:lnTo>
                      <a:pt x="0" y="11200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flat">
                <a:solidFill>
                  <a:srgbClr val="147E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</a:p>
            </p:txBody>
          </p:sp>
          <p:sp>
            <p:nvSpPr>
              <p:cNvPr id="285" name="Only step specifying behavior;…"/>
              <p:cNvSpPr txBox="1"/>
              <p:nvPr/>
            </p:nvSpPr>
            <p:spPr>
              <a:xfrm>
                <a:off x="0" y="302260"/>
                <a:ext cx="3230881" cy="1209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r>
                  <a:t>Only step specifying behavior;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>
                    <a:solidFill>
                      <a:srgbClr val="FF0000"/>
                    </a:solidFill>
                  </a:defRPr>
                </a:pPr>
                <a:r>
                  <a:t>Rest are implementation. But </a:t>
                </a:r>
                <a:br/>
                <a:r>
                  <a:t>BDD specifies behavior, </a:t>
                </a:r>
                <a:br/>
                <a:r>
                  <a:t>not implementation!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omain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Domain Language</a:t>
            </a:r>
          </a:p>
        </p:txBody>
      </p:sp>
      <p:sp>
        <p:nvSpPr>
          <p:cNvPr id="290" name="Declarative as if making domain language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Declarative as if making domain language</a:t>
            </a:r>
          </a:p>
          <a:p>
            <a:pPr/>
            <a:r>
              <a:t>Uses terms and concept of app</a:t>
            </a:r>
          </a:p>
          <a:p>
            <a:pPr/>
            <a:r>
              <a:t>Informal language</a:t>
            </a:r>
          </a:p>
          <a:p>
            <a:pPr/>
            <a:r>
              <a:t>Declarative steps describe the state app should be in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Imperative: sequence of steps to change current state into desired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cumber: Big 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Cucumber: Big Idea</a:t>
            </a:r>
          </a:p>
        </p:txBody>
      </p:sp>
      <p:sp>
        <p:nvSpPr>
          <p:cNvPr id="159" name="Tests from customer-friendly user stories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Tests from customer-friendly user stories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Acceptance: ensure satisfied customer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Integration: ensure interfaces between modules consistent assumptions, communicate correctly. </a:t>
            </a:r>
          </a:p>
          <a:p>
            <a:pPr/>
            <a:r>
              <a:t>Cucumber meets halfway between customer and developer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User stories not code, so clear to customer and can be used to reach agreement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Also not completely freeform, so can connect to real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Declarative Scen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Example Declarative Scenario</a:t>
            </a:r>
          </a:p>
        </p:txBody>
      </p:sp>
      <p:sp>
        <p:nvSpPr>
          <p:cNvPr id="293" name="Feature: movies when added should appear in movie list…"/>
          <p:cNvSpPr txBox="1"/>
          <p:nvPr>
            <p:ph type="body" idx="1"/>
          </p:nvPr>
        </p:nvSpPr>
        <p:spPr>
          <a:xfrm>
            <a:off x="1200640" y="1761064"/>
            <a:ext cx="8534401" cy="4619693"/>
          </a:xfrm>
          <a:prstGeom prst="rect">
            <a:avLst/>
          </a:prstGeom>
        </p:spPr>
        <p:txBody>
          <a:bodyPr numCol="2" spcCol="38100"/>
          <a:lstStyle/>
          <a:p>
            <a:pPr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Feature: movies when added should appear in movie list</a:t>
            </a:r>
          </a:p>
          <a:p>
            <a:pPr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Scenario: view movie list after adding movie (declarative and DRY)</a:t>
            </a:r>
          </a:p>
          <a:p>
            <a:pPr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	Given I have added "Zorro" with rating "PG-13"</a:t>
            </a:r>
          </a:p>
          <a:p>
            <a:pPr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	And   I have added "Apocalypse Now" with rating "R"</a:t>
            </a:r>
          </a:p>
          <a:p>
            <a:pPr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	Then I should see "Apocalypse Now" before "Zorro" on the Rotten Potatoes home page</a:t>
            </a:r>
          </a:p>
        </p:txBody>
      </p:sp>
      <p:sp>
        <p:nvSpPr>
          <p:cNvPr id="294" name="3 steps vs. 15 steps: 2 to set up test,…"/>
          <p:cNvSpPr txBox="1"/>
          <p:nvPr/>
        </p:nvSpPr>
        <p:spPr>
          <a:xfrm>
            <a:off x="6377065" y="1900360"/>
            <a:ext cx="4191001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3 steps vs. 15 steps:</a:t>
            </a:r>
            <a:br/>
            <a:r>
              <a:t>2 to set up test,</a:t>
            </a:r>
          </a:p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1 for behavior</a:t>
            </a:r>
          </a:p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Declarative scenarios focus attention on feature being described and tested vs. steps needed to set up test</a:t>
            </a:r>
          </a:p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What about new step definitions?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ample User 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Example User Story</a:t>
            </a:r>
          </a:p>
        </p:txBody>
      </p:sp>
      <p:sp>
        <p:nvSpPr>
          <p:cNvPr id="164" name="Feature: User can manually add movie…"/>
          <p:cNvSpPr txBox="1"/>
          <p:nvPr>
            <p:ph type="body" idx="4294967295"/>
          </p:nvPr>
        </p:nvSpPr>
        <p:spPr>
          <a:xfrm>
            <a:off x="2133600" y="1846263"/>
            <a:ext cx="10058400" cy="40227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Feature: User can manually add movie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Scenario: Add a movie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Given I am on the RottenPotatoes home page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When I follow "Add new movie"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Create New Movie page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When I fill in "Title" with "Men In Black"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And I select "PG-13" from "Rating"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And I press "Save Changes"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Then I should be on the RottenPotatoes home page</a:t>
            </a:r>
          </a:p>
          <a:p>
            <a:pPr>
              <a:lnSpc>
                <a:spcPct val="72000"/>
              </a:lnSpc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 And I should see "Men In Black"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097278" y="2822357"/>
            <a:ext cx="8001001" cy="3561529"/>
            <a:chOff x="0" y="0"/>
            <a:chExt cx="8001000" cy="3561527"/>
          </a:xfrm>
        </p:grpSpPr>
        <p:sp>
          <p:nvSpPr>
            <p:cNvPr id="165" name="Rectangle"/>
            <p:cNvSpPr/>
            <p:nvPr/>
          </p:nvSpPr>
          <p:spPr>
            <a:xfrm>
              <a:off x="0" y="0"/>
              <a:ext cx="8001000" cy="312420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3 to 8 Steps / Scenario"/>
            <p:cNvSpPr txBox="1"/>
            <p:nvPr/>
          </p:nvSpPr>
          <p:spPr>
            <a:xfrm>
              <a:off x="3048000" y="3124459"/>
              <a:ext cx="3187859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3 to 8 Steps / Scenario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1097278" y="2451834"/>
            <a:ext cx="7223834" cy="437069"/>
            <a:chOff x="0" y="0"/>
            <a:chExt cx="7223832" cy="437068"/>
          </a:xfrm>
        </p:grpSpPr>
        <p:sp>
          <p:nvSpPr>
            <p:cNvPr id="168" name="≥1 Scenarios / Feature"/>
            <p:cNvSpPr txBox="1"/>
            <p:nvPr/>
          </p:nvSpPr>
          <p:spPr>
            <a:xfrm>
              <a:off x="4038355" y="0"/>
              <a:ext cx="318547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≥1 Scenarios / Feature</a:t>
              </a:r>
            </a:p>
          </p:txBody>
        </p:sp>
        <p:sp>
          <p:nvSpPr>
            <p:cNvPr id="169" name="Rectangle"/>
            <p:cNvSpPr/>
            <p:nvPr/>
          </p:nvSpPr>
          <p:spPr>
            <a:xfrm>
              <a:off x="0" y="76200"/>
              <a:ext cx="3962400" cy="30480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264356" y="1758760"/>
            <a:ext cx="8321675" cy="437069"/>
            <a:chOff x="0" y="0"/>
            <a:chExt cx="8321674" cy="437068"/>
          </a:xfrm>
        </p:grpSpPr>
        <p:sp>
          <p:nvSpPr>
            <p:cNvPr id="171" name="1 Feature"/>
            <p:cNvSpPr txBox="1"/>
            <p:nvPr/>
          </p:nvSpPr>
          <p:spPr>
            <a:xfrm>
              <a:off x="5715388" y="0"/>
              <a:ext cx="2606287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1 Feature</a:t>
              </a:r>
            </a:p>
          </p:txBody>
        </p:sp>
        <p:sp>
          <p:nvSpPr>
            <p:cNvPr id="172" name="Rectangle"/>
            <p:cNvSpPr/>
            <p:nvPr/>
          </p:nvSpPr>
          <p:spPr>
            <a:xfrm>
              <a:off x="0" y="76200"/>
              <a:ext cx="5638801" cy="30480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67" grpId="3"/>
      <p:bldP build="whole" bldLvl="1" animBg="1" rev="0" advAuto="0" spid="17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cumber User Story, Feature, and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Cucumber User Story, Feature, and Steps</a:t>
            </a:r>
          </a:p>
        </p:txBody>
      </p:sp>
      <p:sp>
        <p:nvSpPr>
          <p:cNvPr id="178" name="User story: typically maps to one feature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User story: typically maps to one feature </a:t>
            </a:r>
          </a:p>
          <a:p>
            <a:pPr/>
            <a:r>
              <a:t>Feature: ≥1 scenarios that show different ways a feature is used 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Keywords Feature and Scenario identify respective components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both happy path  and sad path scenarios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Scenario: typically 3 - 8 steps</a:t>
            </a:r>
          </a:p>
          <a:p>
            <a:pPr/>
            <a:r>
              <a:t>Step definitions: Ruby code to test steps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features/step_definitions/*_steps.rb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5 Step Key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5 Step Keywords</a:t>
            </a:r>
          </a:p>
        </p:txBody>
      </p:sp>
      <p:sp>
        <p:nvSpPr>
          <p:cNvPr id="181" name="Given steps represent state of world before event: preconditions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Given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steps represent state of world before event: preconditions 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When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steps represent event 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lvl="1" marL="384047" indent="-182879">
              <a:spcBef>
                <a:spcPts val="400"/>
              </a:spcBef>
              <a:defRPr sz="1800"/>
            </a:pPr>
            <a:r>
              <a:t>ex: simulate user pushing a button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Then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steps represent expected postconditions; check if true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/>
            <a: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And</a:t>
            </a:r>
            <a:r>
              <a:t> and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But</a:t>
            </a:r>
            <a:r>
              <a:t> extend previous step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These are all aliases for same method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eps =&gt; Step Definitions via Regular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Steps =&gt; Step Definitions via Regular Expressions</a:t>
            </a:r>
          </a:p>
        </p:txBody>
      </p:sp>
      <p:sp>
        <p:nvSpPr>
          <p:cNvPr id="186" name="Regexes match English phrases in steps of scenarios to step definitions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Regexes match English phrases in steps of scenarios to step definitions</a:t>
            </a:r>
          </a:p>
          <a:p>
            <a:pPr/>
            <a:r>
              <a:t>Given /^(?:|I )am on (.+)$/</a:t>
            </a:r>
          </a:p>
          <a:p>
            <a:pPr/>
            <a:r>
              <a:t>“</a:t>
            </a:r>
            <a:r>
              <a:t>I am on the Rotten Potatoes home page</a:t>
            </a:r>
            <a:r>
              <a:t>”</a:t>
            </a:r>
          </a:p>
          <a:p>
            <a:pPr/>
            <a:r>
              <a:t>Step definitions (Ruby code) likely use captured string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“</a:t>
            </a:r>
            <a:r>
              <a:t>the Rotten Potatoes home page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ake User to try Scenario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Fake User to try Scenarios?</a:t>
            </a:r>
          </a:p>
        </p:txBody>
      </p:sp>
      <p:sp>
        <p:nvSpPr>
          <p:cNvPr id="191" name="Tool that pretends to be user to follow scenarios of user story…"/>
          <p:cNvSpPr txBox="1"/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Tool that pretends to be user to follow scenarios of user story</a:t>
            </a:r>
          </a:p>
          <a:p>
            <a:pPr/>
            <a:r>
              <a:t>Capybara simulates browser</a:t>
            </a:r>
          </a:p>
          <a:p>
            <a:pPr lvl="1"/>
            <a:r>
              <a:t>Can interact with app to receive pages</a:t>
            </a:r>
          </a:p>
          <a:p>
            <a:pPr lvl="1"/>
            <a:r>
              <a:t>Parse the HTML</a:t>
            </a:r>
          </a:p>
          <a:p>
            <a:pPr lvl="1"/>
            <a:r>
              <a:t>Submit forms as a user would</a:t>
            </a:r>
          </a:p>
        </p:txBody>
      </p:sp>
      <p:pic>
        <p:nvPicPr>
          <p:cNvPr id="192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rcRect l="26973" t="0" r="3441" b="0"/>
          <a:stretch>
            <a:fillRect/>
          </a:stretch>
        </p:blipFill>
        <p:spPr>
          <a:xfrm>
            <a:off x="7772399" y="2667000"/>
            <a:ext cx="2624139" cy="2320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om Red to Gre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From Red to Green</a:t>
            </a:r>
          </a:p>
        </p:txBody>
      </p:sp>
      <p:sp>
        <p:nvSpPr>
          <p:cNvPr id="197" name="cucumber filename to run one feature, rake cucumber runs 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cucumber filename</a:t>
            </a:r>
            <a:r>
              <a:t> to run one feature,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rake cucumber</a:t>
            </a:r>
            <a:r>
              <a:t> runs all</a:t>
            </a:r>
          </a:p>
          <a:p>
            <a:pPr/>
            <a:r>
              <a:rPr>
                <a:solidFill>
                  <a:srgbClr val="009051"/>
                </a:solidFill>
              </a:rPr>
              <a:t>Green</a:t>
            </a:r>
            <a:r>
              <a:t> for passing steps</a:t>
            </a:r>
          </a:p>
          <a:p>
            <a:pPr/>
            <a:r>
              <a:rPr>
                <a:solidFill>
                  <a:srgbClr val="FFFB00"/>
                </a:solidFill>
              </a:rPr>
              <a:t>Yellow</a:t>
            </a:r>
            <a:r>
              <a:t> for not yet implemented</a:t>
            </a:r>
          </a:p>
          <a:p>
            <a:pPr/>
            <a:r>
              <a:rPr>
                <a:solidFill>
                  <a:srgbClr val="FF2600"/>
                </a:solidFill>
              </a:rPr>
              <a:t>Red</a:t>
            </a:r>
            <a:r>
              <a:t> for failing , any steps following are </a:t>
            </a:r>
            <a:r>
              <a:rPr>
                <a:solidFill>
                  <a:srgbClr val="0433FF"/>
                </a:solidFill>
              </a:rPr>
              <a:t>Blue</a:t>
            </a:r>
          </a:p>
          <a:p>
            <a:pPr/>
            <a:r>
              <a:t>Goal: Make all steps green to  pass</a:t>
            </a:r>
          </a:p>
        </p:txBody>
      </p:sp>
      <p:pic>
        <p:nvPicPr>
          <p:cNvPr id="198" name="Cuke2.WMF" descr="Cuke2.WM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4800" y="3352800"/>
            <a:ext cx="2481264" cy="144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