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AEC"/>
          </a:solidFill>
        </a:fill>
      </a:tcStyle>
    </a:wholeTbl>
    <a:band2H>
      <a:tcTxStyle b="def" i="def"/>
      <a:tcStyle>
        <a:tcBdr/>
        <a:fill>
          <a:solidFill>
            <a:srgbClr val="E7F5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Opinions vary on whether to test the views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Our position: views are user-facing, so use user stories to test =&gt; Cucumber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tests that exercise an external API, like this one, are particularly good examples of introducing seams.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Modify the .rspec file (in the app’s root directory)</a:t>
            </a:r>
          </a:p>
          <a:p>
            <a:pPr/>
            <a:r>
              <a:t>    -fd</a:t>
            </a:r>
          </a:p>
          <a:p>
            <a:pPr/>
            <a:r>
              <a:t>    --color</a:t>
            </a:r>
          </a:p>
          <a:p>
            <a:pPr/>
            <a:r>
              <a:t>    --require spec_helper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"/>
          <p:cNvSpPr/>
          <p:nvPr/>
        </p:nvSpPr>
        <p:spPr>
          <a:xfrm>
            <a:off x="1" y="6334316"/>
            <a:ext cx="12192001" cy="664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Line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Rectangle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8724900" y="412302"/>
            <a:ext cx="2628900" cy="575989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838200" y="412302"/>
            <a:ext cx="7734300" cy="57598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781800"/>
            <a:ext cx="12192000" cy="87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71200" y="0"/>
            <a:ext cx="1320800" cy="788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3.png" descr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71200" y="831850"/>
            <a:ext cx="1320800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Line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Rectangle"/>
          <p:cNvSpPr/>
          <p:nvPr>
            <p:ph type="body" sz="quarter" idx="13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Rectangle"/>
          <p:cNvSpPr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097280" y="5074920"/>
            <a:ext cx="1011364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Image"/>
          <p:cNvSpPr/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Line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67080" y="6520428"/>
            <a:ext cx="2454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st.github.com/armandofox/769b81a80f9e8d7dd4e8bfc838d3a275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rmandofox/f08084be00fa6d3996221149326a454b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rmandofox/d9181fe0bac3a29540a84c8076176025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rmandofox/0311b5b4bbb9f17060e7e0e2210ff6ab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rmandofox/872a96baf5073e45a578e8e78034a718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rmandofox/83dafc932ff16ea5709a" TargetMode="Externa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sting"/>
          <p:cNvSpPr txBox="1"/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Testing</a:t>
            </a:r>
          </a:p>
        </p:txBody>
      </p:sp>
      <p:sp>
        <p:nvSpPr>
          <p:cNvPr id="140" name="Test Driven Develop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Driven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o what's in rspec-rail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what's in rspec-rails?</a:t>
            </a:r>
          </a:p>
        </p:txBody>
      </p:sp>
      <p:sp>
        <p:nvSpPr>
          <p:cNvPr id="193" name="Additional methods mixed into RSpec to test Rails-specific th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methods mixed into RSpec to test Rails-specific things</a:t>
            </a:r>
          </a:p>
          <a:p>
            <a:pPr lvl="1"/>
            <a:r>
              <a:t>e.g. get, post, put, … for controllers</a:t>
            </a:r>
          </a:p>
          <a:p>
            <a:pPr lvl="1"/>
            <a:r>
              <a:t>response object for controllers</a:t>
            </a:r>
          </a:p>
          <a:p>
            <a:pPr/>
            <a:r>
              <a:t>Matchers to test Rails apps’ behaviors</a:t>
            </a:r>
          </a:p>
          <a:p>
            <a:pPr lvl="1"/>
            <a:r>
              <a:t>expect(response).to </a:t>
            </a:r>
            <a:br/>
            <a:r>
              <a:t>   render_template("movies/index")</a:t>
            </a:r>
          </a:p>
          <a:p>
            <a:pPr/>
            <a:r>
              <a:t>Support for creating various doubles needed to test non-toy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up</a:t>
            </a:r>
          </a:p>
        </p:txBody>
      </p:sp>
      <p:sp>
        <p:nvSpPr>
          <p:cNvPr id="196" name="Add gem 'themoviedb' outside of any group in the Gem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gem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'themoviedb' </a:t>
            </a:r>
            <a:r>
              <a:t>outside of any group in the Gemfile</a:t>
            </a:r>
          </a:p>
          <a:p>
            <a:pPr/>
            <a:r>
              <a:t>Add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'respec-rails'</a:t>
            </a:r>
            <a:r>
              <a:t> in the Gemfile : test block </a:t>
            </a:r>
          </a:p>
          <a:p>
            <a:pPr/>
            <a:r>
              <a:t> Run bundle install </a:t>
            </a:r>
          </a:p>
          <a:p>
            <a:pPr/>
            <a:r>
              <a:t>Set up files and directories by running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rails generate rspec:install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dd spec scaff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spec scaffold</a:t>
            </a:r>
          </a:p>
        </p:txBody>
      </p:sp>
      <p:sp>
        <p:nvSpPr>
          <p:cNvPr id="199" name="Add movies_controller_spec.rb to spec/controllers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</a:t>
            </a: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3" invalidUrl="" action="" tgtFrame="" tooltip="" history="1" highlightClick="0" endSnd="0"/>
              </a:rPr>
              <a:t>movies_controller_spec.rb</a:t>
            </a:r>
            <a:r>
              <a:t> to spec/controllers/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require 'rails_helper'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describe MoviesController do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describe 'searching TMDb' do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'calls the model method that performs TMDb search'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'selects the Search Results template for rendering'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'makes the TMDb search results available to that template'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mating the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Automating the process</a:t>
            </a:r>
          </a:p>
        </p:txBody>
      </p:sp>
      <p:sp>
        <p:nvSpPr>
          <p:cNvPr id="204" name="Modify the .rspec 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Modify the .rspec file</a:t>
            </a:r>
          </a:p>
          <a:p>
            <a:pPr/>
            <a:r>
              <a:t>Use Guard for auto-testing</a:t>
            </a:r>
          </a:p>
          <a:p>
            <a:pPr lvl="1"/>
            <a:r>
              <a:t>Add gem ‘guard-rspec’ to test group and run bundle install</a:t>
            </a:r>
          </a:p>
          <a:p>
            <a:pPr lvl="1"/>
            <a:r>
              <a:t> Run bundle exec guard init rspec to initialize guard file</a:t>
            </a:r>
          </a:p>
          <a:p>
            <a:pPr lvl="1"/>
            <a:r>
              <a:t>Run guard using bundle exec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he Code You Wish You H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Code You Wish You Had</a:t>
            </a:r>
          </a:p>
        </p:txBody>
      </p:sp>
      <p:sp>
        <p:nvSpPr>
          <p:cNvPr id="209" name="What should the controller method do that receives the search form?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What should the controller method do that receives the search form?</a:t>
            </a:r>
          </a:p>
          <a:p>
            <a:pPr lvl="1"/>
            <a:r>
              <a:t> call a method that will search TMDb for specified movie</a:t>
            </a:r>
          </a:p>
          <a:p>
            <a:pPr lvl="1"/>
            <a:r>
              <a:t> if match found: select (new) “Search Results” view to display match</a:t>
            </a:r>
          </a:p>
          <a:p>
            <a:pPr/>
            <a:r>
              <a:t> </a:t>
            </a:r>
            <a:r>
              <a:rPr>
                <a:solidFill>
                  <a:srgbClr val="A7A7A7"/>
                </a:solidFill>
              </a:rPr>
              <a:t>If no match found: redirect to home page with message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d-Green-Refa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Red-Green-Refactor</a:t>
            </a:r>
          </a:p>
        </p:txBody>
      </p:sp>
      <p:sp>
        <p:nvSpPr>
          <p:cNvPr id="212" name="Write the 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the test</a:t>
            </a:r>
          </a:p>
          <a:p>
            <a:pPr/>
            <a:r>
              <a:t>Red: let it fail</a:t>
            </a:r>
          </a:p>
          <a:p>
            <a:pPr/>
            <a:r>
              <a:t>Green: write the simplest code that passes the test</a:t>
            </a:r>
          </a:p>
          <a:p>
            <a:pPr/>
            <a:r>
              <a:t>Refactor: try to prettify or optimize the code</a:t>
            </a:r>
          </a:p>
          <a:p>
            <a:pPr/>
            <a:r>
              <a:t>Repeat until all behaviors needed to pass a scenario step are 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hat model metho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What model method?</a:t>
            </a:r>
          </a:p>
        </p:txBody>
      </p:sp>
      <p:sp>
        <p:nvSpPr>
          <p:cNvPr id="215" name="Calling TMDb is responsibility of the model... but no model method exists to do this yet!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Calling TMDb is responsibility of the model... but no model method exists to do this yet!</a:t>
            </a:r>
          </a:p>
          <a:p>
            <a:pPr/>
            <a:r>
              <a:t>No problem...we</a:t>
            </a:r>
            <a:r>
              <a:t>’</a:t>
            </a:r>
            <a:r>
              <a:t>ll "fake" the call to the code we wish we had (</a:t>
            </a:r>
            <a:r>
              <a:t>“</a:t>
            </a:r>
            <a:r>
              <a:t>CWWWH</a:t>
            </a:r>
            <a:r>
              <a:t>”</a:t>
            </a:r>
            <a:r>
              <a:t>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Movie.find_in_tmdb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Game plan: 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Simulate POSTing search form to controller action.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Check that controller action tries to call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Movie.find_in_tmdb</a:t>
            </a:r>
            <a:r>
              <a:t> with data from submitted form.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The test will fail (</a:t>
            </a:r>
            <a:r>
              <a:rPr>
                <a:solidFill>
                  <a:srgbClr val="FF0000"/>
                </a:solidFill>
              </a:rPr>
              <a:t>red</a:t>
            </a:r>
            <a:r>
              <a:t>), because the (empty) controller method doesn't call find_in_tmdb.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Fix controller action to make 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vise the spe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Revise the spec</a:t>
            </a:r>
          </a:p>
        </p:txBody>
      </p:sp>
      <p:sp>
        <p:nvSpPr>
          <p:cNvPr id="218" name="Modify movies_controller_spec.r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9552" indent="-79552" defTabSz="795527">
              <a:spcBef>
                <a:spcPts val="1000"/>
              </a:spcBef>
              <a:defRPr sz="2001"/>
            </a:pPr>
            <a:r>
              <a:t>Modify </a:t>
            </a: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movies_controller_spec.rb</a:t>
            </a:r>
          </a:p>
          <a:p>
            <a:pPr marL="79552" indent="-79552" defTabSz="795527">
              <a:spcBef>
                <a:spcPts val="1000"/>
              </a:spcBef>
              <a:defRPr sz="1740"/>
            </a:p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require 'rails_helper'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describe MoviesController do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describe 'searching TMDb' do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'calls the model method that performs TMDb search' do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post :search_tmdb, {:search_terms =&gt; 'hardware'}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end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'selects the Search Results template for rendering'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'makes the TMDb search results available to that template'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  <a:endParaRPr sz="2088">
              <a:latin typeface="Arial"/>
              <a:ea typeface="Arial"/>
              <a:cs typeface="Arial"/>
              <a:sym typeface="Arial"/>
            </a:endParaRPr>
          </a:p>
          <a:p>
            <a:pPr marL="0" indent="0" defTabSz="795527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7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DD for the Controller action: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TDD for the Controller action: Setup</a:t>
            </a:r>
          </a:p>
        </p:txBody>
      </p:sp>
      <p:sp>
        <p:nvSpPr>
          <p:cNvPr id="221" name="Add a route to config/routes.rb # Route that posts 'Search TMDb' form post '/movies/search_tmdb'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Add a route to config/routes.rb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# Route that posts 'Search TMDb' form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post '/movies/search_tmdb'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384047" indent="-182879">
              <a:spcBef>
                <a:spcPts val="400"/>
              </a:spcBef>
              <a:defRPr sz="1800"/>
            </a:pPr>
            <a:r>
              <a:t>Convention over configuration will map this to MoviesController#search_tmdb</a:t>
            </a:r>
          </a:p>
          <a:p>
            <a:pPr/>
            <a:r>
              <a:t>Create an empty view: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app/views/movies/search_tmdb.html.haml</a:t>
            </a:r>
          </a:p>
          <a:p>
            <a:pPr/>
            <a:r>
              <a:t>Replace fake </a:t>
            </a:r>
            <a:r>
              <a:t>“</a:t>
            </a:r>
            <a:r>
              <a:t>hardwired</a:t>
            </a:r>
            <a:r>
              <a:t>”</a:t>
            </a:r>
            <a:r>
              <a:t> method in movies_controller.rb  with empty method: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def search_tmdb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vised Spe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Revised Spec </a:t>
            </a:r>
          </a:p>
        </p:txBody>
      </p:sp>
      <p:sp>
        <p:nvSpPr>
          <p:cNvPr id="224" name="Let’s pretend we have a model method that we could pass a string  and get back a collection of Movie objects based on TMDb search results: movie_controller_spec.r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039" indent="-85039" defTabSz="850391">
              <a:spcBef>
                <a:spcPts val="1100"/>
              </a:spcBef>
              <a:defRPr sz="1860"/>
            </a:pPr>
            <a:r>
              <a:t>Let’s pretend we have a model method that we could pass a string  and get back a collection of Movie objects based on TMDb search results: </a:t>
            </a: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movie_controller_spec.rb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require 'rails_helper'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describe MoviesController do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describe 'searching TMDb' do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it 'calls the model method that performs TMDb search' do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fake_results = [double('movie1'), double('movie2')]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expect(Movie).to receive(:find_in_tmdb).with('hardware').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and_return(fake_results)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post :search_tmdb, {:search_terms =&gt; 'hardware'}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end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it 'selects the Search Results template for rendering'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it 'makes the TMDb search results available to that template'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end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8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ntro to RSpec &amp; Unit Tests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100" sz="5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Intro to RSpec &amp; Unit Tests </a:t>
            </a:r>
          </a:p>
        </p:txBody>
      </p:sp>
      <p:sp>
        <p:nvSpPr>
          <p:cNvPr id="143" name="Engineering Software as a Service §8.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Engineering Software as a Service §8.1</a:t>
            </a:r>
          </a:p>
        </p:txBody>
      </p:sp>
      <p:sp>
        <p:nvSpPr>
          <p:cNvPr id="144" name="© 2013 Armando Fox &amp; David Patterson, all rights reserved"/>
          <p:cNvSpPr txBox="1"/>
          <p:nvPr/>
        </p:nvSpPr>
        <p:spPr>
          <a:xfrm>
            <a:off x="4297679" y="6481567"/>
            <a:ext cx="36576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© 2013 Armando Fox &amp; David Patterson, all rights reserved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Seams</a:t>
            </a:r>
          </a:p>
        </p:txBody>
      </p:sp>
      <p:sp>
        <p:nvSpPr>
          <p:cNvPr id="227" name="A place where you can change app's behavior without changing source code. (Michael Feathers, Working Effectively With Legacy Code)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A place where you can change app's behavior without changing source code.</a:t>
            </a:r>
            <a:br/>
            <a:r>
              <a:t>(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Michael Feathers, Working Effectively With Legacy Code</a:t>
            </a:r>
            <a:r>
              <a:t>)</a:t>
            </a:r>
          </a:p>
          <a:p>
            <a:pPr/>
            <a:r>
              <a:t>Useful for testing: isolate behavior of some code from that of other code it depends on.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expect…to receive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uses Ruby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’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s open classes to create a seam for isolating controller action from behavior of (possibly buggy) </a:t>
            </a:r>
            <a:r>
              <a:t>Movie.find_in_tmdb</a:t>
            </a:r>
          </a:p>
          <a:p>
            <a:pPr/>
            <a:r>
              <a:t>Rspec resets all mocks and stubs after each example (keep tests Independent)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ock/dou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Mock/double</a:t>
            </a:r>
          </a:p>
        </p:txBody>
      </p:sp>
      <p:sp>
        <p:nvSpPr>
          <p:cNvPr id="230" name="double: a “stunt double” object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double: a “stunt double” object</a:t>
            </a:r>
          </a:p>
          <a:p>
            <a:pPr lvl="1"/>
            <a:r>
              <a:t>verify if a value got propagated correctly</a:t>
            </a:r>
          </a:p>
          <a:p>
            <a:pPr lvl="1"/>
            <a:r>
              <a:t>need a “placeholder” value for code to work, even though test doesn’t depend on that value</a:t>
            </a:r>
          </a:p>
          <a:p>
            <a:pPr lvl="1"/>
            <a:r>
              <a:t>can even stub individual methods on a double:</a:t>
            </a:r>
          </a:p>
          <a:p>
            <a:pPr lvl="1"/>
            <a:r>
              <a:t>m=double('movie1',:title=&gt;'Rambo')</a:t>
            </a:r>
          </a:p>
          <a:p>
            <a:pPr/>
          </a:p>
          <a:p>
            <a:pPr/>
            <a:r>
              <a:t>Goal: like all seams, enables just enough functionality to test some specific behavior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How to make this spec gree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How to make this spec green?</a:t>
            </a:r>
          </a:p>
        </p:txBody>
      </p:sp>
      <p:sp>
        <p:nvSpPr>
          <p:cNvPr id="233" name="Expectation says controller action should call Movie.find_in_tmdb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Expectation says controller action should call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Movie.find_in_tmdb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So, let</a:t>
            </a:r>
            <a:r>
              <a:t>’</a:t>
            </a:r>
            <a:r>
              <a:t>s call it!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search_tmdb</a:t>
            </a:r>
            <a:br/>
            <a:r>
              <a:t>  @movies = Movie.find_in_tmdb(params[:search_terms])</a:t>
            </a:r>
            <a:br/>
            <a:r>
              <a:t>end</a:t>
            </a:r>
          </a:p>
          <a:p>
            <a:pPr/>
            <a:r>
              <a:t>The spec has driven the creation of the controller method to pass the test.</a:t>
            </a:r>
          </a:p>
          <a:p>
            <a:pPr/>
            <a:r>
              <a:t>Also need to add this method to the movie.rb</a:t>
            </a:r>
          </a:p>
          <a:p>
            <a:pPr/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def self.find_in_tmdb(string)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end</a:t>
            </a:r>
          </a:p>
          <a:p>
            <a:pPr/>
            <a:r>
              <a:t>Preview: But shouldn't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find_in_tmdb</a:t>
            </a:r>
            <a:r>
              <a:t> return something?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he Code You Wish You H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Code You Wish You Had</a:t>
            </a:r>
          </a:p>
        </p:txBody>
      </p:sp>
      <p:sp>
        <p:nvSpPr>
          <p:cNvPr id="236" name="What should the controller method do that receives the search form?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should the </a:t>
            </a:r>
            <a:r>
              <a:rPr i="1"/>
              <a:t>controller method </a:t>
            </a:r>
            <a:r>
              <a:t>do that receives the search form?</a:t>
            </a:r>
          </a:p>
          <a:p>
            <a:pPr>
              <a:buFontTx/>
              <a:buAutoNum type="arabicPeriod" startAt="1"/>
              <a:defRPr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call a method that will search TMDb for specified movie</a:t>
            </a:r>
          </a:p>
          <a:p>
            <a:pPr>
              <a:buFontTx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 if match found: select (new) </a:t>
            </a:r>
            <a:r>
              <a:t>“</a:t>
            </a:r>
            <a:r>
              <a:t>Search Results</a:t>
            </a:r>
            <a:r>
              <a:t>”</a:t>
            </a:r>
            <a:r>
              <a:t> view to display match</a:t>
            </a:r>
          </a:p>
          <a:p>
            <a:pPr>
              <a:buFontTx/>
              <a:buAutoNum type="arabicPeriod" startAt="1"/>
              <a:defRPr>
                <a:solidFill>
                  <a:srgbClr val="D9E0E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If no match found: redirect to home page with message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vised Spec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Revised Spec 4</a:t>
            </a:r>
          </a:p>
        </p:txBody>
      </p:sp>
      <p:sp>
        <p:nvSpPr>
          <p:cNvPr id="239" name="require 'rails_helper'…"/>
          <p:cNvSpPr txBox="1"/>
          <p:nvPr>
            <p:ph type="body" idx="1"/>
          </p:nvPr>
        </p:nvSpPr>
        <p:spPr>
          <a:xfrm>
            <a:off x="1097280" y="1845734"/>
            <a:ext cx="10058401" cy="4450353"/>
          </a:xfrm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require 'rails_helper'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describe MoviesController do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describe 'searching TMDb' do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'calls the model method that performs TMDb search' do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fake_results = [double('movie1'), double('movie2')]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expect(Movie).to receive(:find_in_tmdb).with('hardware').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and_return(fake_results)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post :search_tmdb, {:search_terms =&gt; 'hardware'}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end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FF0000"/>
                </a:solidFill>
              </a:rPr>
              <a:t> it 'selects the Search Results template for rendering' do</a:t>
            </a:r>
            <a:endParaRPr>
              <a:solidFill>
                <a:srgbClr val="FF0000"/>
              </a:solidFill>
            </a:endParaRP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fake_results = [double('Movie'), double('Movie')]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Movie.stub(:find_in_tmdb).and_return(fake_results)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post :search_tmdb, {:search_terms =&gt; 'hardware'}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512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expect(response).to render_template('search_tmdb')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end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it 'makes the TMDb search results available to that template'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marL="0" indent="0" defTabSz="768095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12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RY-ing 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DRY-ing OUT</a:t>
            </a:r>
          </a:p>
        </p:txBody>
      </p:sp>
      <p:sp>
        <p:nvSpPr>
          <p:cNvPr id="242" name="require 'rails_helper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require 'rails_helper'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describe MoviesController do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describe 'searching TMDb' do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before :each do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@fake_results = [double('movie1'), double('movie2')]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end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it 'calls the model method that performs TMDb search' do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expect(Movie).to receive(:find_in_tmdb).with('hardware').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and_return(@fake_results)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post :search_tmdb, {:search_terms =&gt; 'hardware'}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end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it 'selects the Search Results template for rendering' do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allow(Movie).to receive(:find_in_tmdb).and_return(</a:t>
            </a:r>
            <a:r>
              <a:rPr>
                <a:solidFill>
                  <a:srgbClr val="FF2600"/>
                </a:solidFill>
              </a:rPr>
              <a:t>@</a:t>
            </a:r>
            <a:r>
              <a:t>fake_results)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post :search_tmdb, {:search_terms =&gt; 'hardware'}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expect(response).to render_template('search_tmdb')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end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it 'makes the TMDb search results available to that template'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11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ast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Test</a:t>
            </a:r>
          </a:p>
        </p:txBody>
      </p:sp>
      <p:sp>
        <p:nvSpPr>
          <p:cNvPr id="245" name="Check that the TMDb search results will be made available to the response 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that the TMDb search results will be made available to the response view</a:t>
            </a:r>
          </a:p>
          <a:p>
            <a:pPr/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movies_controller_spec6</a:t>
            </a:r>
          </a:p>
          <a:p>
            <a:pPr/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 'makes the TMDb search results available to that template' do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allow(Movie).to receive(:find_in_tmdb).and_return(@fake_results)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post :search_tmdb, {:search_terms =&gt; 'hardware'}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expect(assigns(:movies)).to eq(@fake_results)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ixtures and Factories"/>
          <p:cNvSpPr txBox="1"/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/>
          <a:p>
            <a:pPr/>
            <a:r>
              <a:t>Fixtures and Factories</a:t>
            </a:r>
          </a:p>
        </p:txBody>
      </p:sp>
      <p:sp>
        <p:nvSpPr>
          <p:cNvPr id="248" name="Engineering Software as a Service §8.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Software as a Service §8.5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When you need the real t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you need the real thing</a:t>
            </a:r>
          </a:p>
        </p:txBody>
      </p:sp>
      <p:sp>
        <p:nvSpPr>
          <p:cNvPr id="251" name="fake_movie = double('Movie'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fake_movie = double('Movie')</a:t>
            </a:r>
          </a:p>
          <a:p>
            <a:pPr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allow(fake_movie).to receive(:title).and_return('Casablanca')</a:t>
            </a:r>
          </a:p>
          <a:p>
            <a:pPr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allow(fake_movie).to receive(:rating).and_return('PG')</a:t>
            </a:r>
          </a:p>
          <a:p>
            <a:pPr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expect(fake_movie.name_with_rating).to eq 'Casablanca (PG)'</a:t>
            </a:r>
          </a:p>
          <a:p>
            <a:pPr>
              <a:buSzTx/>
              <a:buNone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Where to get a real object: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Fixture: statically preload some known data into database tables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Factory: create only what you need per-test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ix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Fixtures</a:t>
            </a:r>
          </a:p>
        </p:txBody>
      </p:sp>
      <p:sp>
        <p:nvSpPr>
          <p:cNvPr id="254" name="Database wiped and reloaded with fixtures before each spe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Database wiped and reloaded with fixtures before </a:t>
            </a:r>
            <a:r>
              <a:rPr i="1"/>
              <a:t>each spec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Pros/uses</a:t>
            </a:r>
          </a:p>
          <a:p>
            <a:pPr lvl="1" marL="384047" indent="-182879">
              <a:spcBef>
                <a:spcPts val="4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truly static data, e.g. configuration info that never changes</a:t>
            </a:r>
          </a:p>
          <a:p>
            <a:pPr lvl="1" marL="384047" indent="-182879">
              <a:spcBef>
                <a:spcPts val="4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easy to see all test data in one place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Cons/reasons not to use</a:t>
            </a:r>
          </a:p>
          <a:p>
            <a:pPr lvl="1" marL="384047" indent="-182879">
              <a:spcBef>
                <a:spcPts val="4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may introduce dependency on fixture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sting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Today</a:t>
            </a:r>
          </a:p>
        </p:txBody>
      </p:sp>
      <p:sp>
        <p:nvSpPr>
          <p:cNvPr id="147" name="Befor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Before</a:t>
            </a:r>
          </a:p>
          <a:p>
            <a:pPr lvl="1"/>
            <a:r>
              <a:t>developers finish code, some ad-hoc testing </a:t>
            </a:r>
          </a:p>
          <a:p>
            <a:pPr lvl="1"/>
            <a:r>
              <a:t>“toss over the wall to Quality Assurance [QA]”</a:t>
            </a:r>
          </a:p>
          <a:p>
            <a:pPr lvl="1"/>
            <a:r>
              <a:t>QA people manually poke at software </a:t>
            </a:r>
          </a:p>
          <a:p>
            <a:pPr/>
            <a:r>
              <a:t>Today/Agile </a:t>
            </a:r>
          </a:p>
          <a:p>
            <a:pPr lvl="1"/>
            <a:r>
              <a:t> testing is part of every Agile iteration</a:t>
            </a:r>
          </a:p>
          <a:p>
            <a:pPr lvl="1"/>
            <a:r>
              <a:t>developers responsible for testing own code</a:t>
            </a:r>
          </a:p>
          <a:p>
            <a:pPr lvl="1"/>
            <a:r>
              <a:t>testing tools &amp; processes highly automated; </a:t>
            </a:r>
          </a:p>
          <a:p>
            <a:pPr lvl="1"/>
            <a:r>
              <a:t>QA/testing group improves testability &amp; tools </a:t>
            </a:r>
          </a:p>
        </p:txBody>
      </p:sp>
      <p:sp>
        <p:nvSpPr>
          <p:cNvPr id="148" name="Group"/>
          <p:cNvSpPr/>
          <p:nvPr/>
        </p:nvSpPr>
        <p:spPr>
          <a:xfrm>
            <a:off x="7232524" y="2500421"/>
            <a:ext cx="4264551" cy="1450758"/>
          </a:xfrm>
          <a:prstGeom prst="rect">
            <a:avLst/>
          </a:prstGeom>
          <a:solidFill>
            <a:schemeClr val="accent2"/>
          </a:solidFill>
          <a:ln w="15875">
            <a:solidFill>
              <a:srgbClr val="1C6090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Software Quality is the result of a good process, rather than the responsibility of one specific group.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p" bldLvl="1" animBg="1" rev="0" advAuto="0" spid="14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# in spec/fixtures/movies.yml…"/>
          <p:cNvSpPr txBox="1"/>
          <p:nvPr/>
        </p:nvSpPr>
        <p:spPr>
          <a:xfrm>
            <a:off x="1200150" y="1755565"/>
            <a:ext cx="8839200" cy="2894966"/>
          </a:xfrm>
          <a:prstGeom prst="rect">
            <a:avLst/>
          </a:prstGeom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# in spec/fixtures/</a:t>
            </a:r>
            <a:r>
              <a:rPr>
                <a:solidFill>
                  <a:srgbClr val="FF0000"/>
                </a:solidFill>
              </a:rPr>
              <a:t>movies.yml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b="1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milk_movie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id: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title: Milk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rating: 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release_date: 2008-11-26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documentary_movie: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id: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title: Food, Inc.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release_date: 2008-09-07</a:t>
            </a:r>
          </a:p>
        </p:txBody>
      </p:sp>
      <p:sp>
        <p:nvSpPr>
          <p:cNvPr id="257" name="Fixtures—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Fixtures—example</a:t>
            </a:r>
          </a:p>
        </p:txBody>
      </p:sp>
      <p:sp>
        <p:nvSpPr>
          <p:cNvPr id="258" name="fixtures :movies…"/>
          <p:cNvSpPr txBox="1"/>
          <p:nvPr/>
        </p:nvSpPr>
        <p:spPr>
          <a:xfrm>
            <a:off x="1200150" y="4642623"/>
            <a:ext cx="8839200" cy="1777366"/>
          </a:xfrm>
          <a:prstGeom prst="rect">
            <a:avLst/>
          </a:prstGeom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fixtures </a:t>
            </a:r>
            <a:r>
              <a:rPr>
                <a:solidFill>
                  <a:srgbClr val="FF0000"/>
                </a:solidFill>
              </a:rPr>
              <a:t>:movies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it 'finds movie by title' do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 movie = </a:t>
            </a:r>
            <a:r>
              <a:rPr>
                <a:solidFill>
                  <a:srgbClr val="FF0000"/>
                </a:solidFill>
              </a:rPr>
              <a:t>movies</a:t>
            </a:r>
            <a:r>
              <a:t>(</a:t>
            </a:r>
            <a:r>
              <a:rPr b="1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rPr>
              <a:t>:milk_movie</a:t>
            </a:r>
            <a: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#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ac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Factories</a:t>
            </a:r>
          </a:p>
        </p:txBody>
      </p:sp>
      <p:sp>
        <p:nvSpPr>
          <p:cNvPr id="261" name="Set up “helpers” to quickly create objects with default attributes, as needed per-test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Set up “helpers” to quickly create objects with default attributes, as needed per-test</a:t>
            </a:r>
          </a:p>
          <a:p>
            <a:pPr/>
            <a:r>
              <a:t>Pros/uses:</a:t>
            </a:r>
          </a:p>
          <a:p>
            <a:pPr lvl="1"/>
            <a:r>
              <a:t>Keep tests Independent: unaffected by presence of objects they don’t care about</a:t>
            </a:r>
          </a:p>
          <a:p>
            <a:pPr/>
            <a:r>
              <a:t>Cons/reasons not to use:</a:t>
            </a:r>
          </a:p>
          <a:p>
            <a:pPr lvl="1"/>
            <a:r>
              <a:t>Complex relationships may be hard to set up (but may indicate too-tight coupling in code!)</a:t>
            </a:r>
          </a:p>
          <a:p>
            <a:pPr/>
            <a:r>
              <a:t>Gem: FactoryGirl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DD for the Model and Stubbing the Internet"/>
          <p:cNvSpPr txBox="1"/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/>
          <a:p>
            <a:pPr/>
            <a:r>
              <a:t>TDD for the Model</a:t>
            </a:r>
            <a:br/>
            <a:r>
              <a:t>and Stubbing the Internet</a:t>
            </a:r>
          </a:p>
        </p:txBody>
      </p:sp>
      <p:sp>
        <p:nvSpPr>
          <p:cNvPr id="266" name="Engineering Software as a Service §8.6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Software as a Service §8.6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tubbing the Inter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Stubbing the Internet</a:t>
            </a:r>
          </a:p>
        </p:txBody>
      </p:sp>
      <p:sp>
        <p:nvSpPr>
          <p:cNvPr id="269" name="movie_spec1.rb (in spec/models/movie_spec.rb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movie_spec1.rb</a:t>
            </a:r>
            <a:r>
              <a:t> (in spec/models/movie_spec.rb)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require 'rails_helper'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describe Movie do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describe 'searching Tmdb by keyword' do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it 'calls Tmdb with title keywords' do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expect(Tmdb::Movie).to receive(:find).with('Inception')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Movie.find_in_tmdb('Inception')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end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Initi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implementation</a:t>
            </a:r>
          </a:p>
        </p:txBody>
      </p:sp>
      <p:sp>
        <p:nvSpPr>
          <p:cNvPr id="272" name="movie1.r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movie1.rb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Movie &lt; ActiveRecord::Base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def self.find_in_tmdb(string)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Tmdb::Movie.find(string)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  <a:p>
            <a:pPr marL="54863" indent="-54863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Explicit vs. implicit 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Explicit vs. implicit requirements</a:t>
            </a:r>
          </a:p>
        </p:txBody>
      </p:sp>
      <p:sp>
        <p:nvSpPr>
          <p:cNvPr id="275" name="find_in_tmdb should call TmdbRuby gem with title keywords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find_in_tmdb should call TmdbRuby gem with title keywords</a:t>
            </a:r>
          </a:p>
          <a:p>
            <a:pPr lvl="1"/>
            <a:r>
              <a:t>If we had no gem: It should directly submit a RESTful URI to remote TMDb site</a:t>
            </a:r>
          </a:p>
          <a:p>
            <a:pPr/>
            <a:r>
              <a:t>What if TmdbRuby gem signals error? (e.g. invalid API key)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DD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TDD Summary</a:t>
            </a:r>
          </a:p>
        </p:txBody>
      </p:sp>
      <p:sp>
        <p:nvSpPr>
          <p:cNvPr id="278" name="Red – Green – Refactor, and always have working cod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Red </a:t>
            </a:r>
            <a:r>
              <a:rPr>
                <a:solidFill>
                  <a:srgbClr val="404040"/>
                </a:solidFill>
              </a:rPr>
              <a:t>– </a:t>
            </a:r>
            <a:r>
              <a:rPr>
                <a:solidFill>
                  <a:srgbClr val="008000"/>
                </a:solidFill>
              </a:rPr>
              <a:t>Green </a:t>
            </a:r>
            <a:r>
              <a:rPr>
                <a:solidFill>
                  <a:srgbClr val="404040"/>
                </a:solidFill>
              </a:rPr>
              <a:t>– Refactor, and always have working code</a:t>
            </a:r>
            <a:endParaRPr>
              <a:solidFill>
                <a:srgbClr val="404040"/>
              </a:solidFill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Test </a:t>
            </a:r>
            <a:r>
              <a:rPr i="1"/>
              <a:t>one </a:t>
            </a:r>
            <a:r>
              <a:t>behavior at a time, using seams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Use </a:t>
            </a:r>
            <a:r>
              <a:rPr>
                <a:solidFill>
                  <a:srgbClr val="33339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it </a:t>
            </a:r>
            <a:r>
              <a:t>“</a:t>
            </a:r>
            <a:r>
              <a:t>placeholders</a:t>
            </a:r>
            <a:r>
              <a:t>”</a:t>
            </a:r>
            <a:r>
              <a:t> or </a:t>
            </a:r>
            <a:r>
              <a:rPr>
                <a:solidFill>
                  <a:srgbClr val="33339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pending</a:t>
            </a:r>
            <a:r>
              <a:t> to note tests you know you</a:t>
            </a:r>
            <a:r>
              <a:t>’</a:t>
            </a:r>
            <a:r>
              <a:t>ll need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Read and understand coverage reports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"Defense in depth": don't rely too heavily on any </a:t>
            </a:r>
            <a:r>
              <a:rPr i="1"/>
              <a:t>one </a:t>
            </a:r>
            <a:r>
              <a:t>kind of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overage, Unit vs. Integration Tests"/>
          <p:cNvSpPr txBox="1"/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pc="-100" sz="5400"/>
            </a:lvl1pPr>
          </a:lstStyle>
          <a:p>
            <a:pPr/>
            <a:r>
              <a:t>Coverage, Unit vs. Integration Tests </a:t>
            </a:r>
          </a:p>
        </p:txBody>
      </p:sp>
      <p:sp>
        <p:nvSpPr>
          <p:cNvPr id="281" name="Engineering Software as a Service §8.6–8.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Software as a Service §8.6–8.7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How much testing is enoug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How much testing is enough?</a:t>
            </a:r>
          </a:p>
        </p:txBody>
      </p:sp>
      <p:sp>
        <p:nvSpPr>
          <p:cNvPr id="284" name="Bad: “Until time to ship”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Bad: </a:t>
            </a:r>
            <a:r>
              <a:t>“</a:t>
            </a:r>
            <a:r>
              <a:t>Until time to ship</a:t>
            </a:r>
            <a:r>
              <a:t>”</a:t>
            </a:r>
          </a:p>
          <a:p>
            <a:pPr/>
            <a:r>
              <a:t>A bit better: (Lines of test) / (Lines of code)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 1.2–1.5 not unreasonable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often much higher for production systems</a:t>
            </a:r>
          </a:p>
          <a:p>
            <a:pPr/>
            <a:r>
              <a:t>Better question: </a:t>
            </a:r>
            <a:r>
              <a:t>“</a:t>
            </a:r>
            <a:r>
              <a:t>How thorough is my testing?</a:t>
            </a:r>
            <a:r>
              <a:t>”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Formal methods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Coverage measurement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ounded Rectangle"/>
          <p:cNvSpPr/>
          <p:nvPr/>
        </p:nvSpPr>
        <p:spPr>
          <a:xfrm>
            <a:off x="2006237" y="2755318"/>
            <a:ext cx="1219201" cy="30480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ACEE"/>
              </a:gs>
              <a:gs pos="34000">
                <a:srgbClr val="03ADED"/>
              </a:gs>
              <a:gs pos="70000">
                <a:srgbClr val="00B1F4"/>
              </a:gs>
              <a:gs pos="100000">
                <a:srgbClr val="12B1EE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9" name="Group"/>
          <p:cNvGrpSpPr/>
          <p:nvPr/>
        </p:nvGrpSpPr>
        <p:grpSpPr>
          <a:xfrm>
            <a:off x="1320437" y="2450518"/>
            <a:ext cx="1905001" cy="609601"/>
            <a:chOff x="0" y="0"/>
            <a:chExt cx="1905000" cy="609600"/>
          </a:xfrm>
        </p:grpSpPr>
        <p:sp>
          <p:nvSpPr>
            <p:cNvPr id="287" name="Rounded Rectangle"/>
            <p:cNvSpPr/>
            <p:nvPr/>
          </p:nvSpPr>
          <p:spPr>
            <a:xfrm>
              <a:off x="-1" y="-1"/>
              <a:ext cx="762001" cy="3048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ACEE"/>
                </a:gs>
                <a:gs pos="34000">
                  <a:srgbClr val="03ADED"/>
                </a:gs>
                <a:gs pos="70000">
                  <a:srgbClr val="00B1F4"/>
                </a:gs>
                <a:gs pos="100000">
                  <a:srgbClr val="12B1EE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Rounded Rectangle"/>
            <p:cNvSpPr/>
            <p:nvPr/>
          </p:nvSpPr>
          <p:spPr>
            <a:xfrm>
              <a:off x="228600" y="304800"/>
              <a:ext cx="1676400" cy="3048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ACEE"/>
                </a:gs>
                <a:gs pos="34000">
                  <a:srgbClr val="03ADED"/>
                </a:gs>
                <a:gs pos="70000">
                  <a:srgbClr val="00B1F4"/>
                </a:gs>
                <a:gs pos="100000">
                  <a:srgbClr val="12B1EE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1396637" y="3288718"/>
            <a:ext cx="1447801" cy="1371601"/>
            <a:chOff x="0" y="0"/>
            <a:chExt cx="1447800" cy="1371600"/>
          </a:xfrm>
        </p:grpSpPr>
        <p:sp>
          <p:nvSpPr>
            <p:cNvPr id="290" name="Rounded Rectangle"/>
            <p:cNvSpPr/>
            <p:nvPr/>
          </p:nvSpPr>
          <p:spPr>
            <a:xfrm>
              <a:off x="-1" y="-1"/>
              <a:ext cx="1143001" cy="3810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ACEE"/>
                </a:gs>
                <a:gs pos="34000">
                  <a:srgbClr val="03ADED"/>
                </a:gs>
                <a:gs pos="70000">
                  <a:srgbClr val="00B1F4"/>
                </a:gs>
                <a:gs pos="100000">
                  <a:srgbClr val="12B1EE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Rounded Rectangle"/>
            <p:cNvSpPr/>
            <p:nvPr/>
          </p:nvSpPr>
          <p:spPr>
            <a:xfrm>
              <a:off x="304800" y="990600"/>
              <a:ext cx="1143000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ACEE"/>
                </a:gs>
                <a:gs pos="34000">
                  <a:srgbClr val="03ADED"/>
                </a:gs>
                <a:gs pos="70000">
                  <a:srgbClr val="00B1F4"/>
                </a:gs>
                <a:gs pos="100000">
                  <a:srgbClr val="12B1EE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3" name="Measuring Coverage—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Coverage—Basics</a:t>
            </a:r>
          </a:p>
        </p:txBody>
      </p:sp>
      <p:sp>
        <p:nvSpPr>
          <p:cNvPr id="294" name="class MyClas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class MyClass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def foo(x,y,z)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if x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 if (y &amp;&amp; z) then bar(0) end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else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 bar(1)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end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end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def bar(x) ; @w = x ; end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end</a:t>
            </a:r>
          </a:p>
        </p:txBody>
      </p:sp>
      <p:sp>
        <p:nvSpPr>
          <p:cNvPr id="295" name="S0: every method called…"/>
          <p:cNvSpPr txBox="1"/>
          <p:nvPr/>
        </p:nvSpPr>
        <p:spPr>
          <a:xfrm>
            <a:off x="5989663" y="2066269"/>
            <a:ext cx="5251942" cy="3582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1439" indent="-91439">
              <a:lnSpc>
                <a:spcPct val="81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S0: every method called</a:t>
            </a:r>
          </a:p>
          <a:p>
            <a:pPr marL="91439" indent="-91439">
              <a:lnSpc>
                <a:spcPct val="81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S1: every method </a:t>
            </a:r>
            <a:r>
              <a:rPr i="1"/>
              <a:t>from every call site</a:t>
            </a:r>
            <a:endParaRPr i="1"/>
          </a:p>
          <a:p>
            <a:pPr marL="91439" indent="-91439">
              <a:lnSpc>
                <a:spcPct val="81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C0: every statement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◦"/>
              <a:defRPr sz="2000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Ruby SimpleCov gem</a:t>
            </a:r>
            <a:endParaRPr sz="1800"/>
          </a:p>
          <a:p>
            <a:pPr marL="91439" indent="-91439">
              <a:lnSpc>
                <a:spcPct val="81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C1: every branch in both directions</a:t>
            </a:r>
          </a:p>
          <a:p>
            <a:pPr marL="91439" indent="-91439">
              <a:lnSpc>
                <a:spcPct val="81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C1+decision coverage: every </a:t>
            </a:r>
            <a:r>
              <a:rPr i="1"/>
              <a:t>subexpression </a:t>
            </a:r>
            <a:r>
              <a:t>in conditional</a:t>
            </a:r>
          </a:p>
          <a:p>
            <a:pPr marL="91439" indent="-91439">
              <a:lnSpc>
                <a:spcPct val="81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C2: every path (difficult, and disagreement on how valuable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3"/>
      <p:bldP build="whole" bldLvl="1" animBg="1" rev="0" advAuto="0" spid="292" grpId="1"/>
      <p:bldP build="whole" bldLvl="1" animBg="1" rev="0" advAuto="0" spid="28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DD+TDD: The Big Pi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BDD+TDD: The Big Picture</a:t>
            </a:r>
          </a:p>
        </p:txBody>
      </p:sp>
      <p:sp>
        <p:nvSpPr>
          <p:cNvPr id="151" name="Behavior-driven design (BDD)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Behavior-driven design (BDD)</a:t>
            </a:r>
          </a:p>
          <a:p>
            <a:pPr lvl="1"/>
            <a:r>
              <a:t>develop user stories (the features you wish you had) to describe how app will work</a:t>
            </a:r>
          </a:p>
          <a:p>
            <a:pPr lvl="1"/>
            <a:r>
              <a:t>via Cucumber, user stories become acceptance tests and integration tests</a:t>
            </a:r>
          </a:p>
          <a:p>
            <a:pPr/>
            <a:r>
              <a:t>Test-driven development (TDD)</a:t>
            </a:r>
          </a:p>
          <a:p>
            <a:pPr lvl="1"/>
            <a:r>
              <a:t>step definitions for new story, may require new code to be written</a:t>
            </a:r>
          </a:p>
          <a:p>
            <a:pPr lvl="1"/>
            <a:r>
              <a:t>TDD says: write unit and functional tests for that code first, before the code itself</a:t>
            </a:r>
          </a:p>
          <a:p>
            <a:pPr lvl="1"/>
            <a:r>
              <a:t>that is: write tests for the code you wish you had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What kinds of tes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What kinds of tests?</a:t>
            </a:r>
          </a:p>
        </p:txBody>
      </p:sp>
      <p:sp>
        <p:nvSpPr>
          <p:cNvPr id="298" name="Unit (one method/class)…"/>
          <p:cNvSpPr txBox="1"/>
          <p:nvPr>
            <p:ph type="body" sz="half" idx="1"/>
          </p:nvPr>
        </p:nvSpPr>
        <p:spPr>
          <a:xfrm>
            <a:off x="1020535" y="1873726"/>
            <a:ext cx="4114801" cy="47545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Unit (one method/class)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Functional or module (a few methods/classes)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Integration/system</a:t>
            </a:r>
          </a:p>
        </p:txBody>
      </p:sp>
      <p:sp>
        <p:nvSpPr>
          <p:cNvPr id="299" name="Shape"/>
          <p:cNvSpPr/>
          <p:nvPr/>
        </p:nvSpPr>
        <p:spPr>
          <a:xfrm>
            <a:off x="5334000" y="1735137"/>
            <a:ext cx="1600200" cy="474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35"/>
                </a:moveTo>
                <a:lnTo>
                  <a:pt x="10800" y="0"/>
                </a:lnTo>
                <a:lnTo>
                  <a:pt x="21600" y="3335"/>
                </a:lnTo>
                <a:lnTo>
                  <a:pt x="16200" y="3335"/>
                </a:lnTo>
                <a:lnTo>
                  <a:pt x="16200" y="18265"/>
                </a:lnTo>
                <a:lnTo>
                  <a:pt x="21600" y="18265"/>
                </a:lnTo>
                <a:lnTo>
                  <a:pt x="10800" y="21600"/>
                </a:lnTo>
                <a:lnTo>
                  <a:pt x="0" y="18265"/>
                </a:lnTo>
                <a:lnTo>
                  <a:pt x="5400" y="18265"/>
                </a:lnTo>
                <a:lnTo>
                  <a:pt x="5400" y="3335"/>
                </a:lnTo>
                <a:close/>
              </a:path>
            </a:pathLst>
          </a:custGeom>
          <a:gradFill>
            <a:gsLst>
              <a:gs pos="0">
                <a:srgbClr val="189CCE"/>
              </a:gs>
              <a:gs pos="100000">
                <a:srgbClr val="AEDDFF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0" name="e.g. model specs"/>
          <p:cNvSpPr txBox="1"/>
          <p:nvPr/>
        </p:nvSpPr>
        <p:spPr>
          <a:xfrm>
            <a:off x="5327637" y="1807028"/>
            <a:ext cx="161292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33339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e.g. model specs</a:t>
            </a:r>
          </a:p>
        </p:txBody>
      </p:sp>
      <p:sp>
        <p:nvSpPr>
          <p:cNvPr id="301" name="eg,con-troller…"/>
          <p:cNvSpPr txBox="1"/>
          <p:nvPr/>
        </p:nvSpPr>
        <p:spPr>
          <a:xfrm>
            <a:off x="5486400" y="3200400"/>
            <a:ext cx="161292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solidFill>
                  <a:srgbClr val="3333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eg,con-troller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algn="ctr">
              <a:defRPr sz="2000">
                <a:solidFill>
                  <a:srgbClr val="3333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specs</a:t>
            </a:r>
          </a:p>
        </p:txBody>
      </p:sp>
      <p:sp>
        <p:nvSpPr>
          <p:cNvPr id="302" name="e.g. Cuke…"/>
          <p:cNvSpPr txBox="1"/>
          <p:nvPr/>
        </p:nvSpPr>
        <p:spPr>
          <a:xfrm>
            <a:off x="5572224" y="5029201"/>
            <a:ext cx="1209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solidFill>
                  <a:srgbClr val="3333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e.g. Cuke</a:t>
            </a:r>
          </a:p>
          <a:p>
            <a:pPr algn="ctr">
              <a:defRPr sz="2000">
                <a:solidFill>
                  <a:srgbClr val="3333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scena-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algn="ctr">
              <a:defRPr sz="2000">
                <a:solidFill>
                  <a:srgbClr val="3333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rios</a:t>
            </a:r>
          </a:p>
        </p:txBody>
      </p:sp>
      <p:sp>
        <p:nvSpPr>
          <p:cNvPr id="303" name="Runs fast…"/>
          <p:cNvSpPr txBox="1"/>
          <p:nvPr/>
        </p:nvSpPr>
        <p:spPr>
          <a:xfrm>
            <a:off x="6814456" y="1629410"/>
            <a:ext cx="2514601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Runs fast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Runs slow</a:t>
            </a:r>
          </a:p>
        </p:txBody>
      </p:sp>
      <p:sp>
        <p:nvSpPr>
          <p:cNvPr id="304" name="Fine resolution…"/>
          <p:cNvSpPr txBox="1"/>
          <p:nvPr/>
        </p:nvSpPr>
        <p:spPr>
          <a:xfrm>
            <a:off x="6781800" y="1811338"/>
            <a:ext cx="3276600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Fine resolution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Coarse resolution</a:t>
            </a:r>
          </a:p>
        </p:txBody>
      </p:sp>
      <p:sp>
        <p:nvSpPr>
          <p:cNvPr id="305" name="High coverage…"/>
          <p:cNvSpPr txBox="1"/>
          <p:nvPr/>
        </p:nvSpPr>
        <p:spPr>
          <a:xfrm>
            <a:off x="9201150" y="1813560"/>
            <a:ext cx="2514600" cy="451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High coverage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r">
              <a:defRPr b="1" sz="2400">
                <a:solidFill>
                  <a:srgbClr val="008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Low coverage</a:t>
            </a:r>
          </a:p>
        </p:txBody>
      </p:sp>
      <p:sp>
        <p:nvSpPr>
          <p:cNvPr id="306" name="Many mocks;…"/>
          <p:cNvSpPr txBox="1"/>
          <p:nvPr/>
        </p:nvSpPr>
        <p:spPr>
          <a:xfrm>
            <a:off x="6803571" y="2218848"/>
            <a:ext cx="4191001" cy="377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  <a:r>
              <a:t>Many mocks;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  <a:r>
              <a:t>Doesn</a:t>
            </a:r>
            <a:r>
              <a:t>’</a:t>
            </a:r>
            <a:r>
              <a:t>t test interfaces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  <a:r>
              <a:t>Few mocks;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 b="1" sz="2400">
                <a:latin typeface="+mj-lt"/>
                <a:ea typeface="+mj-ea"/>
                <a:cs typeface="+mj-cs"/>
                <a:sym typeface="Helvetica"/>
              </a:defRPr>
            </a:pPr>
            <a:r>
              <a:t>tests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3"/>
      <p:bldP build="whole" bldLvl="1" animBg="1" rev="0" advAuto="0" spid="303" grpId="1"/>
      <p:bldP build="whole" bldLvl="1" animBg="1" rev="0" advAuto="0" spid="306" grpId="4"/>
      <p:bldP build="whole" bldLvl="1" animBg="1" rev="0" advAuto="0" spid="304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W Testing: P&amp;D vs. Ag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 Testing: P&amp;D vs. Agile</a:t>
            </a:r>
          </a:p>
        </p:txBody>
      </p:sp>
      <p:pic>
        <p:nvPicPr>
          <p:cNvPr id="309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962" y="1927225"/>
            <a:ext cx="10058401" cy="386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cumber &amp; RSpe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Cucumber &amp; RSpec</a:t>
            </a:r>
          </a:p>
        </p:txBody>
      </p:sp>
      <p:sp>
        <p:nvSpPr>
          <p:cNvPr id="154" name="Cucumber describes behavior via features and scenarios (behavior driven design)…"/>
          <p:cNvSpPr txBox="1"/>
          <p:nvPr>
            <p:ph type="body" sz="half" idx="1"/>
          </p:nvPr>
        </p:nvSpPr>
        <p:spPr>
          <a:xfrm>
            <a:off x="1097279" y="1845734"/>
            <a:ext cx="4937762" cy="4023360"/>
          </a:xfrm>
          <a:prstGeom prst="rect">
            <a:avLst/>
          </a:prstGeom>
        </p:spPr>
        <p:txBody>
          <a:bodyPr/>
          <a:lstStyle/>
          <a:p>
            <a:pPr/>
            <a:r>
              <a:t>Cucumber describes behavior via features and scenarios (behavior driven design)</a:t>
            </a:r>
          </a:p>
          <a:p>
            <a:pPr/>
            <a:r>
              <a:t>RSpec tests individual modules that contribute to those behaviors (test driven development)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7155180" y="1777291"/>
            <a:ext cx="3200401" cy="914401"/>
            <a:chOff x="0" y="0"/>
            <a:chExt cx="3200400" cy="914400"/>
          </a:xfrm>
        </p:grpSpPr>
        <p:sp>
          <p:nvSpPr>
            <p:cNvPr id="155" name="Rounded Rectangle"/>
            <p:cNvSpPr/>
            <p:nvPr/>
          </p:nvSpPr>
          <p:spPr>
            <a:xfrm>
              <a:off x="0" y="0"/>
              <a:ext cx="3200400" cy="9144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Failing (red) Cucumber step"/>
            <p:cNvSpPr txBox="1"/>
            <p:nvPr/>
          </p:nvSpPr>
          <p:spPr>
            <a:xfrm>
              <a:off x="44637" y="271779"/>
              <a:ext cx="31111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Failing (red) Cucumber step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6697980" y="3162300"/>
            <a:ext cx="4114801" cy="533400"/>
            <a:chOff x="0" y="0"/>
            <a:chExt cx="4114800" cy="533400"/>
          </a:xfrm>
        </p:grpSpPr>
        <p:sp>
          <p:nvSpPr>
            <p:cNvPr id="158" name="Rounded Rectangle"/>
            <p:cNvSpPr/>
            <p:nvPr/>
          </p:nvSpPr>
          <p:spPr>
            <a:xfrm>
              <a:off x="0" y="0"/>
              <a:ext cx="4114800" cy="5334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Failing (red) RSpec test"/>
            <p:cNvSpPr txBox="1"/>
            <p:nvPr/>
          </p:nvSpPr>
          <p:spPr>
            <a:xfrm>
              <a:off x="26037" y="81280"/>
              <a:ext cx="4062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Failing (red) RSpec test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6697980" y="4443035"/>
            <a:ext cx="4114801" cy="533401"/>
            <a:chOff x="0" y="0"/>
            <a:chExt cx="4114800" cy="533400"/>
          </a:xfrm>
        </p:grpSpPr>
        <p:sp>
          <p:nvSpPr>
            <p:cNvPr id="161" name="Rounded Rectangle"/>
            <p:cNvSpPr/>
            <p:nvPr/>
          </p:nvSpPr>
          <p:spPr>
            <a:xfrm>
              <a:off x="0" y="0"/>
              <a:ext cx="4114800" cy="5334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Passing (green) RSpec test"/>
            <p:cNvSpPr txBox="1"/>
            <p:nvPr/>
          </p:nvSpPr>
          <p:spPr>
            <a:xfrm>
              <a:off x="26037" y="81280"/>
              <a:ext cx="4062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Passing (green) RSpec test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7155180" y="5361912"/>
            <a:ext cx="3200401" cy="914401"/>
            <a:chOff x="0" y="0"/>
            <a:chExt cx="3200400" cy="914400"/>
          </a:xfrm>
        </p:grpSpPr>
        <p:sp>
          <p:nvSpPr>
            <p:cNvPr id="164" name="Rounded Rectangle"/>
            <p:cNvSpPr/>
            <p:nvPr/>
          </p:nvSpPr>
          <p:spPr>
            <a:xfrm>
              <a:off x="0" y="0"/>
              <a:ext cx="3200400" cy="9144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Passing (green) Cucumber step"/>
            <p:cNvSpPr txBox="1"/>
            <p:nvPr/>
          </p:nvSpPr>
          <p:spPr>
            <a:xfrm>
              <a:off x="44637" y="132080"/>
              <a:ext cx="311112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Passing (green) Cucumber step</a:t>
              </a:r>
            </a:p>
          </p:txBody>
        </p:sp>
      </p:grpSp>
      <p:sp>
        <p:nvSpPr>
          <p:cNvPr id="172" name="Connection Line"/>
          <p:cNvSpPr/>
          <p:nvPr/>
        </p:nvSpPr>
        <p:spPr>
          <a:xfrm>
            <a:off x="10361930" y="2233929"/>
            <a:ext cx="1391920" cy="358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3" name="Connection Line"/>
          <p:cNvSpPr/>
          <p:nvPr/>
        </p:nvSpPr>
        <p:spPr>
          <a:xfrm>
            <a:off x="10791190" y="3364230"/>
            <a:ext cx="537210" cy="1344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4" name="Connection Line"/>
          <p:cNvSpPr/>
          <p:nvPr/>
        </p:nvSpPr>
        <p:spPr>
          <a:xfrm>
            <a:off x="8755380" y="2698041"/>
            <a:ext cx="1" cy="457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5" name="Connection Line"/>
          <p:cNvSpPr/>
          <p:nvPr/>
        </p:nvSpPr>
        <p:spPr>
          <a:xfrm>
            <a:off x="8755380" y="3702050"/>
            <a:ext cx="1" cy="734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" name="Connection Line"/>
          <p:cNvSpPr/>
          <p:nvPr/>
        </p:nvSpPr>
        <p:spPr>
          <a:xfrm>
            <a:off x="8755380" y="4982785"/>
            <a:ext cx="1" cy="372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Unit tests should be FIR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tests should be FIRST</a:t>
            </a:r>
          </a:p>
        </p:txBody>
      </p:sp>
      <p:sp>
        <p:nvSpPr>
          <p:cNvPr id="179" name="Fast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Fast</a:t>
            </a:r>
          </a:p>
          <a:p>
            <a:pPr/>
            <a:r>
              <a:t>Independent</a:t>
            </a:r>
          </a:p>
          <a:p>
            <a:pPr/>
            <a:r>
              <a:t>Repeatable</a:t>
            </a:r>
          </a:p>
          <a:p>
            <a:pPr/>
            <a:r>
              <a:t>Self-checking</a:t>
            </a:r>
          </a:p>
          <a:p>
            <a:pPr/>
            <a:r>
              <a:t>Timely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Using RSpec for T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RSpec for TDD</a:t>
            </a:r>
          </a:p>
        </p:txBody>
      </p:sp>
      <p:sp>
        <p:nvSpPr>
          <p:cNvPr id="182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xample: calling TMD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calling TMDb</a:t>
            </a:r>
          </a:p>
        </p:txBody>
      </p:sp>
      <p:sp>
        <p:nvSpPr>
          <p:cNvPr id="185" name="New RottenPotatoes feature: add movie using info from TMDb (vs. typing i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RottenPotatoes feature: add movie using info from TMDb (vs. typing in)</a:t>
            </a:r>
          </a:p>
          <a:p>
            <a:pPr/>
            <a:r>
              <a:t>How should user story steps behave?</a:t>
            </a:r>
          </a:p>
          <a:p>
            <a:pPr/>
          </a:p>
          <a:p>
            <a:pPr/>
            <a:r>
              <a:t>When I fill in "Search Terms" with "Inception"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And I press "Search TMDb"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rPr>
                <a:solidFill>
                  <a:srgbClr val="000000"/>
                </a:solidFill>
              </a:rPr>
              <a:t>Then I expect to be on the RottenPotatoes homepage</a:t>
            </a:r>
            <a:endParaRPr>
              <a:solidFill>
                <a:srgbClr val="000000"/>
              </a:solidFill>
            </a:endParaRPr>
          </a:p>
          <a:p>
            <a:pPr/>
          </a:p>
          <a:p>
            <a:pPr/>
            <a:r>
              <a:t> Remember : adding new feature ==  new route+new controller method+new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Spec: a Domain-Specific Language for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RSpec: a Domain-Specific Language for testing</a:t>
            </a:r>
          </a:p>
        </p:txBody>
      </p:sp>
      <p:sp>
        <p:nvSpPr>
          <p:cNvPr id="188" name="DSL: small programming language that simplifies one task at expense of generality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DSL: small programming language that simplifies one task at expense of generality</a:t>
            </a:r>
          </a:p>
          <a:p>
            <a:pPr lvl="1"/>
            <a:r>
              <a:t>examples so far: migrations, regexes, SQL</a:t>
            </a:r>
          </a:p>
          <a:p>
            <a:pPr/>
            <a:r>
              <a:t>RSpec tests are called specs or examples</a:t>
            </a:r>
          </a:p>
          <a:p>
            <a:pPr/>
            <a:r>
              <a:t>Run the tests in one file: rspec filename</a:t>
            </a:r>
          </a:p>
          <a:p>
            <a:pPr lvl="1"/>
            <a:r>
              <a:t>Red failing, Green passing, Yellow pending</a:t>
            </a:r>
          </a:p>
          <a:p>
            <a:pPr/>
            <a:r>
              <a:t>Much better: running  guard/autotest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