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ph type="sldImg"/>
          </p:nvPr>
        </p:nvSpPr>
        <p:spPr>
          <a:xfrm>
            <a:off x="1143000" y="685800"/>
            <a:ext cx="4572000" cy="3429000"/>
          </a:xfrm>
          <a:prstGeom prst="rect">
            <a:avLst/>
          </a:prstGeom>
        </p:spPr>
        <p:txBody>
          <a:bodyPr/>
          <a:lstStyle/>
          <a:p>
            <a:pPr/>
          </a:p>
        </p:txBody>
      </p:sp>
      <p:sp>
        <p:nvSpPr>
          <p:cNvPr id="265" name="Shape 2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defRPr>
                <a:latin typeface="Arial"/>
                <a:ea typeface="Arial"/>
                <a:cs typeface="Arial"/>
                <a:sym typeface="Arial"/>
              </a:defRPr>
            </a:pPr>
            <a:r>
              <a:t>Turing Award winner Brian Kernighan, co-inventor of the C language</a:t>
            </a:r>
          </a:p>
          <a:p>
            <a:pPr>
              <a:defRPr>
                <a:latin typeface="Arial"/>
                <a:ea typeface="Arial"/>
                <a:cs typeface="Arial"/>
                <a:sym typeface="Arial"/>
              </a:defRPr>
            </a:pPr>
            <a:r>
              <a:t>Turing Award winner Edsger Dijkstra, "father of object-oriented programming"</a:t>
            </a:r>
          </a:p>
          <a:p>
            <a:pPr>
              <a:defRPr>
                <a:latin typeface="Arial"/>
                <a:ea typeface="Arial"/>
                <a:cs typeface="Arial"/>
                <a:sym typeface="Arial"/>
              </a:defRPr>
            </a:pPr>
            <a:r>
              <a:t>Seen in bathrooms at Google Inc. as part of "Testing on the Toilet" program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r>
              <a:t>Start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a:r>
              <a:t>start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2" name="Shape 1182"/>
          <p:cNvSpPr/>
          <p:nvPr>
            <p:ph type="sldImg"/>
          </p:nvPr>
        </p:nvSpPr>
        <p:spPr>
          <a:prstGeom prst="rect">
            <a:avLst/>
          </a:prstGeom>
        </p:spPr>
        <p:txBody>
          <a:bodyPr/>
          <a:lstStyle/>
          <a:p>
            <a:pPr/>
          </a:p>
        </p:txBody>
      </p:sp>
      <p:sp>
        <p:nvSpPr>
          <p:cNvPr id="1183" name="Shape 1183"/>
          <p:cNvSpPr/>
          <p:nvPr>
            <p:ph type="body" sz="quarter" idx="1"/>
          </p:nvPr>
        </p:nvSpPr>
        <p:spPr>
          <a:prstGeom prst="rect">
            <a:avLst/>
          </a:prstGeom>
        </p:spPr>
        <p:txBody>
          <a:bodyPr/>
          <a:lstStyle/>
          <a:p>
            <a:pPr/>
            <a:r>
              <a:t>Start here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4"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5"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6" name="Title Text"/>
          <p:cNvSpPr txBox="1"/>
          <p:nvPr>
            <p:ph type="title"/>
          </p:nvPr>
        </p:nvSpPr>
        <p:spPr>
          <a:xfrm>
            <a:off x="822960" y="758951"/>
            <a:ext cx="7543801" cy="3566161"/>
          </a:xfrm>
          <a:prstGeom prst="rect">
            <a:avLst/>
          </a:prstGeom>
        </p:spPr>
        <p:txBody>
          <a:bodyPr/>
          <a:lstStyle>
            <a:lvl1pPr>
              <a:defRPr sz="8000">
                <a:solidFill>
                  <a:srgbClr val="262626"/>
                </a:solidFill>
              </a:defRPr>
            </a:lvl1pPr>
          </a:lstStyle>
          <a:p>
            <a:pPr/>
            <a:r>
              <a:t>Title Text</a:t>
            </a:r>
          </a:p>
        </p:txBody>
      </p:sp>
      <p:sp>
        <p:nvSpPr>
          <p:cNvPr id="17" name="Body Level One…"/>
          <p:cNvSpPr txBox="1"/>
          <p:nvPr>
            <p:ph type="body" sz="quarter" idx="1"/>
          </p:nvPr>
        </p:nvSpPr>
        <p:spPr>
          <a:xfrm>
            <a:off x="825038" y="4455621"/>
            <a:ext cx="7543801" cy="1143001"/>
          </a:xfrm>
          <a:prstGeom prst="rect">
            <a:avLst/>
          </a:prstGeom>
        </p:spPr>
        <p:txBody>
          <a:bodyPr lIns="45719" tIns="45719" rIns="45719" bIns="45719"/>
          <a:lstStyle>
            <a:lvl1pPr marL="0" indent="0">
              <a:buClrTx/>
              <a:buSzTx/>
              <a:buFontTx/>
              <a:buNone/>
              <a:defRPr cap="all" spc="200" sz="2400">
                <a:solidFill>
                  <a:srgbClr val="335B74"/>
                </a:solidFill>
                <a:latin typeface="Calibri Light"/>
                <a:ea typeface="Calibri Light"/>
                <a:cs typeface="Calibri Light"/>
                <a:sym typeface="Calibri Light"/>
              </a:defRPr>
            </a:lvl1pPr>
            <a:lvl2pPr marL="0" indent="457200">
              <a:buClrTx/>
              <a:buSzTx/>
              <a:buFontTx/>
              <a:buNone/>
              <a:defRPr cap="all" spc="200" sz="2400">
                <a:solidFill>
                  <a:srgbClr val="335B74"/>
                </a:solidFill>
                <a:latin typeface="Calibri Light"/>
                <a:ea typeface="Calibri Light"/>
                <a:cs typeface="Calibri Light"/>
                <a:sym typeface="Calibri Light"/>
              </a:defRPr>
            </a:lvl2pPr>
            <a:lvl3pPr marL="0" indent="914400">
              <a:buClrTx/>
              <a:buSzTx/>
              <a:buFontTx/>
              <a:buNone/>
              <a:defRPr cap="all" spc="200" sz="2400">
                <a:solidFill>
                  <a:srgbClr val="335B74"/>
                </a:solidFill>
                <a:latin typeface="Calibri Light"/>
                <a:ea typeface="Calibri Light"/>
                <a:cs typeface="Calibri Light"/>
                <a:sym typeface="Calibri Light"/>
              </a:defRPr>
            </a:lvl3pPr>
            <a:lvl4pPr marL="0" indent="1371600">
              <a:buClrTx/>
              <a:buSzTx/>
              <a:buFontTx/>
              <a:buNone/>
              <a:defRPr cap="all" spc="200" sz="2400">
                <a:solidFill>
                  <a:srgbClr val="335B74"/>
                </a:solidFill>
                <a:latin typeface="Calibri Light"/>
                <a:ea typeface="Calibri Light"/>
                <a:cs typeface="Calibri Light"/>
                <a:sym typeface="Calibri Light"/>
              </a:defRPr>
            </a:lvl4pPr>
            <a:lvl5pPr marL="0" indent="1828800">
              <a:buClrTx/>
              <a:buSzTx/>
              <a:buFontTx/>
              <a:buNone/>
              <a:defRPr cap="all" spc="200" sz="2400">
                <a:solidFill>
                  <a:srgbClr val="335B74"/>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8" name="Line"/>
          <p:cNvSpPr/>
          <p:nvPr/>
        </p:nvSpPr>
        <p:spPr>
          <a:xfrm>
            <a:off x="905743" y="4343400"/>
            <a:ext cx="7406642" cy="0"/>
          </a:xfrm>
          <a:prstGeom prst="line">
            <a:avLst/>
          </a:prstGeom>
          <a:ln w="6350">
            <a:solidFill>
              <a:srgbClr val="808080"/>
            </a:solidFill>
          </a:ln>
        </p:spPr>
        <p:txBody>
          <a:bodyPr lIns="45719" rIns="45719"/>
          <a:lstStyle/>
          <a:p>
            <a:pPr/>
          </a:p>
        </p:txBody>
      </p:sp>
      <p:sp>
        <p:nvSpPr>
          <p:cNvPr id="19"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7" name="Title Text"/>
          <p:cNvSpPr txBox="1"/>
          <p:nvPr>
            <p:ph type="title"/>
          </p:nvPr>
        </p:nvSpPr>
        <p:spPr>
          <a:prstGeom prst="rect">
            <a:avLst/>
          </a:prstGeom>
        </p:spPr>
        <p:txBody>
          <a:bodyPr/>
          <a:lstStyle/>
          <a:p>
            <a:pPr/>
            <a:r>
              <a:t>Title Text</a:t>
            </a:r>
          </a:p>
        </p:txBody>
      </p:sp>
      <p:sp>
        <p:nvSpPr>
          <p:cNvPr id="108" name="Body Level One…"/>
          <p:cNvSpPr txBox="1"/>
          <p:nvPr>
            <p:ph type="body" idx="1"/>
          </p:nvPr>
        </p:nvSpPr>
        <p:spPr>
          <a:xfrm>
            <a:off x="822958" y="1845734"/>
            <a:ext cx="7543802"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16"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17"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18" name="Title Text"/>
          <p:cNvSpPr txBox="1"/>
          <p:nvPr>
            <p:ph type="title"/>
          </p:nvPr>
        </p:nvSpPr>
        <p:spPr>
          <a:xfrm>
            <a:off x="6543675" y="414778"/>
            <a:ext cx="1971675" cy="5757423"/>
          </a:xfrm>
          <a:prstGeom prst="rect">
            <a:avLst/>
          </a:prstGeom>
        </p:spPr>
        <p:txBody>
          <a:bodyPr/>
          <a:lstStyle/>
          <a:p>
            <a:pPr/>
            <a:r>
              <a:t>Title Text</a:t>
            </a:r>
          </a:p>
        </p:txBody>
      </p:sp>
      <p:sp>
        <p:nvSpPr>
          <p:cNvPr id="119" name="Body Level One…"/>
          <p:cNvSpPr txBox="1"/>
          <p:nvPr>
            <p:ph type="body" idx="1"/>
          </p:nvPr>
        </p:nvSpPr>
        <p:spPr>
          <a:xfrm>
            <a:off x="628650" y="414778"/>
            <a:ext cx="5800725" cy="57574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27" name="Rectangle"/>
          <p:cNvSpPr/>
          <p:nvPr/>
        </p:nvSpPr>
        <p:spPr>
          <a:xfrm>
            <a:off x="1" y="6400800"/>
            <a:ext cx="9144001" cy="457200"/>
          </a:xfrm>
          <a:prstGeom prst="rect">
            <a:avLst/>
          </a:prstGeom>
          <a:solidFill>
            <a:schemeClr val="accent2"/>
          </a:solidFill>
          <a:ln w="12700">
            <a:miter lim="400000"/>
          </a:ln>
        </p:spPr>
        <p:txBody>
          <a:bodyPr lIns="45719" rIns="45719"/>
          <a:lstStyle/>
          <a:p>
            <a:pPr/>
          </a:p>
        </p:txBody>
      </p:sp>
      <p:sp>
        <p:nvSpPr>
          <p:cNvPr id="128" name="Rectangle"/>
          <p:cNvSpPr/>
          <p:nvPr/>
        </p:nvSpPr>
        <p:spPr>
          <a:xfrm>
            <a:off x="1" y="6334316"/>
            <a:ext cx="9144001" cy="66485"/>
          </a:xfrm>
          <a:prstGeom prst="rect">
            <a:avLst/>
          </a:prstGeom>
          <a:solidFill>
            <a:schemeClr val="accent1"/>
          </a:solidFill>
          <a:ln w="12700">
            <a:miter lim="400000"/>
          </a:ln>
        </p:spPr>
        <p:txBody>
          <a:bodyPr lIns="45719" rIns="45719"/>
          <a:lstStyle/>
          <a:p>
            <a:pPr/>
          </a:p>
        </p:txBody>
      </p:sp>
      <p:sp>
        <p:nvSpPr>
          <p:cNvPr id="129" name="Title Text"/>
          <p:cNvSpPr txBox="1"/>
          <p:nvPr>
            <p:ph type="title"/>
          </p:nvPr>
        </p:nvSpPr>
        <p:spPr>
          <a:xfrm>
            <a:off x="822960" y="758951"/>
            <a:ext cx="7543801" cy="3566161"/>
          </a:xfrm>
          <a:prstGeom prst="rect">
            <a:avLst/>
          </a:prstGeom>
        </p:spPr>
        <p:txBody>
          <a:bodyPr/>
          <a:lstStyle>
            <a:lvl1pPr defTabSz="685800">
              <a:defRPr spc="-38" sz="6000">
                <a:solidFill>
                  <a:srgbClr val="262626"/>
                </a:solidFill>
              </a:defRPr>
            </a:lvl1pPr>
          </a:lstStyle>
          <a:p>
            <a:pPr/>
            <a:r>
              <a:t>Title Text</a:t>
            </a:r>
          </a:p>
        </p:txBody>
      </p:sp>
      <p:sp>
        <p:nvSpPr>
          <p:cNvPr id="130" name="Body Level One…"/>
          <p:cNvSpPr txBox="1"/>
          <p:nvPr>
            <p:ph type="body" sz="quarter" idx="1"/>
          </p:nvPr>
        </p:nvSpPr>
        <p:spPr>
          <a:xfrm>
            <a:off x="825038" y="4455621"/>
            <a:ext cx="7543801" cy="1143001"/>
          </a:xfrm>
          <a:prstGeom prst="rect">
            <a:avLst/>
          </a:prstGeom>
        </p:spPr>
        <p:txBody>
          <a:bodyPr lIns="45719" tIns="45719" rIns="45719" bIns="45719"/>
          <a:lstStyle>
            <a:lvl1pPr marL="0" indent="0" defTabSz="685800">
              <a:spcBef>
                <a:spcPts val="900"/>
              </a:spcBef>
              <a:buClrTx/>
              <a:buSzTx/>
              <a:buFontTx/>
              <a:buNone/>
              <a:defRPr cap="all" spc="150" sz="1800">
                <a:solidFill>
                  <a:srgbClr val="344068"/>
                </a:solidFill>
                <a:latin typeface="Calibri Light"/>
                <a:ea typeface="Calibri Light"/>
                <a:cs typeface="Calibri Light"/>
                <a:sym typeface="Calibri Light"/>
              </a:defRPr>
            </a:lvl1pPr>
            <a:lvl2pPr marL="0" indent="342900" defTabSz="685800">
              <a:spcBef>
                <a:spcPts val="900"/>
              </a:spcBef>
              <a:buClrTx/>
              <a:buSzTx/>
              <a:buFontTx/>
              <a:buNone/>
              <a:defRPr cap="all" spc="150" sz="1800">
                <a:solidFill>
                  <a:srgbClr val="344068"/>
                </a:solidFill>
                <a:latin typeface="Calibri Light"/>
                <a:ea typeface="Calibri Light"/>
                <a:cs typeface="Calibri Light"/>
                <a:sym typeface="Calibri Light"/>
              </a:defRPr>
            </a:lvl2pPr>
            <a:lvl3pPr marL="0" indent="685800" defTabSz="685800">
              <a:spcBef>
                <a:spcPts val="900"/>
              </a:spcBef>
              <a:buClrTx/>
              <a:buSzTx/>
              <a:buFontTx/>
              <a:buNone/>
              <a:defRPr cap="all" spc="150" sz="1800">
                <a:solidFill>
                  <a:srgbClr val="344068"/>
                </a:solidFill>
                <a:latin typeface="Calibri Light"/>
                <a:ea typeface="Calibri Light"/>
                <a:cs typeface="Calibri Light"/>
                <a:sym typeface="Calibri Light"/>
              </a:defRPr>
            </a:lvl3pPr>
            <a:lvl4pPr marL="0" indent="1028700" defTabSz="685800">
              <a:spcBef>
                <a:spcPts val="900"/>
              </a:spcBef>
              <a:buClrTx/>
              <a:buSzTx/>
              <a:buFontTx/>
              <a:buNone/>
              <a:defRPr cap="all" spc="150" sz="1800">
                <a:solidFill>
                  <a:srgbClr val="344068"/>
                </a:solidFill>
                <a:latin typeface="Calibri Light"/>
                <a:ea typeface="Calibri Light"/>
                <a:cs typeface="Calibri Light"/>
                <a:sym typeface="Calibri Light"/>
              </a:defRPr>
            </a:lvl4pPr>
            <a:lvl5pPr marL="0" indent="1371600" defTabSz="685800">
              <a:spcBef>
                <a:spcPts val="900"/>
              </a:spcBef>
              <a:buClrTx/>
              <a:buSzTx/>
              <a:buFontTx/>
              <a:buNone/>
              <a:defRPr cap="all" spc="150" sz="1800">
                <a:solidFill>
                  <a:srgbClr val="344068"/>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31" name="Line"/>
          <p:cNvSpPr/>
          <p:nvPr/>
        </p:nvSpPr>
        <p:spPr>
          <a:xfrm>
            <a:off x="905743" y="4343400"/>
            <a:ext cx="7406642" cy="0"/>
          </a:xfrm>
          <a:prstGeom prst="line">
            <a:avLst/>
          </a:prstGeom>
          <a:ln w="6350">
            <a:solidFill>
              <a:srgbClr val="808080"/>
            </a:solidFill>
          </a:ln>
        </p:spPr>
        <p:txBody>
          <a:bodyPr lIns="45719" rIns="45719"/>
          <a:lstStyle/>
          <a:p>
            <a:pPr/>
          </a:p>
        </p:txBody>
      </p:sp>
      <p:sp>
        <p:nvSpPr>
          <p:cNvPr id="132"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39"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40"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41" name="Line"/>
          <p:cNvSpPr/>
          <p:nvPr/>
        </p:nvSpPr>
        <p:spPr>
          <a:xfrm>
            <a:off x="895149" y="1737845"/>
            <a:ext cx="7475219" cy="1"/>
          </a:xfrm>
          <a:prstGeom prst="line">
            <a:avLst/>
          </a:prstGeom>
          <a:ln w="6350">
            <a:solidFill>
              <a:srgbClr val="808080"/>
            </a:solidFill>
          </a:ln>
        </p:spPr>
        <p:txBody>
          <a:bodyPr lIns="45719" rIns="45719"/>
          <a:lstStyle/>
          <a:p>
            <a:pPr/>
          </a:p>
        </p:txBody>
      </p:sp>
      <p:sp>
        <p:nvSpPr>
          <p:cNvPr id="142" name="Title Text"/>
          <p:cNvSpPr txBox="1"/>
          <p:nvPr>
            <p:ph type="title"/>
          </p:nvPr>
        </p:nvSpPr>
        <p:spPr>
          <a:prstGeom prst="rect">
            <a:avLst/>
          </a:prstGeom>
        </p:spPr>
        <p:txBody>
          <a:bodyPr/>
          <a:lstStyle>
            <a:lvl1pPr defTabSz="685800">
              <a:defRPr spc="-38" sz="3600"/>
            </a:lvl1pPr>
          </a:lstStyle>
          <a:p>
            <a:pPr/>
            <a:r>
              <a:t>Title Text</a:t>
            </a:r>
          </a:p>
        </p:txBody>
      </p:sp>
      <p:sp>
        <p:nvSpPr>
          <p:cNvPr id="143" name="Body Level One…"/>
          <p:cNvSpPr txBox="1"/>
          <p:nvPr>
            <p:ph type="body" idx="1"/>
          </p:nvPr>
        </p:nvSpPr>
        <p:spPr>
          <a:xfrm>
            <a:off x="822960" y="1845734"/>
            <a:ext cx="7543801" cy="4023360"/>
          </a:xfrm>
          <a:prstGeom prst="rect">
            <a:avLst/>
          </a:prstGeom>
        </p:spPr>
        <p:txBody>
          <a:bodyPr/>
          <a:lstStyle>
            <a:lvl1pPr marL="68580" indent="-68580" defTabSz="685800">
              <a:spcBef>
                <a:spcPts val="900"/>
              </a:spcBef>
              <a:defRPr sz="1500"/>
            </a:lvl1pPr>
            <a:lvl2pPr marL="309137" indent="-158261" defTabSz="685800">
              <a:spcBef>
                <a:spcPts val="900"/>
              </a:spcBef>
              <a:defRPr sz="1500"/>
            </a:lvl2pPr>
            <a:lvl3pPr marL="493775" indent="-205739" defTabSz="685800">
              <a:spcBef>
                <a:spcPts val="900"/>
              </a:spcBef>
              <a:defRPr sz="1500"/>
            </a:lvl3pPr>
            <a:lvl4pPr marL="630936" indent="-205740" defTabSz="685800">
              <a:spcBef>
                <a:spcPts val="900"/>
              </a:spcBef>
              <a:defRPr sz="1500"/>
            </a:lvl4pPr>
            <a:lvl5pPr marL="768096" indent="-205740" defTabSz="685800">
              <a:spcBef>
                <a:spcPts val="900"/>
              </a:spcBef>
              <a:defRPr sz="1500"/>
            </a:lvl5pPr>
          </a:lstStyle>
          <a:p>
            <a:pPr/>
            <a:r>
              <a:t>Body Level One</a:t>
            </a:r>
          </a:p>
          <a:p>
            <a:pPr lvl="1"/>
            <a:r>
              <a:t>Body Level Two</a:t>
            </a:r>
          </a:p>
          <a:p>
            <a:pPr lvl="2"/>
            <a:r>
              <a:t>Body Level Three</a:t>
            </a:r>
          </a:p>
          <a:p>
            <a:pPr lvl="3"/>
            <a:r>
              <a:t>Body Level Four</a:t>
            </a:r>
          </a:p>
          <a:p>
            <a:pPr lvl="4"/>
            <a:r>
              <a:t>Body Level Five</a:t>
            </a:r>
          </a:p>
        </p:txBody>
      </p:sp>
      <p:sp>
        <p:nvSpPr>
          <p:cNvPr id="144"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151"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52"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53" name="Title Text"/>
          <p:cNvSpPr txBox="1"/>
          <p:nvPr>
            <p:ph type="title"/>
          </p:nvPr>
        </p:nvSpPr>
        <p:spPr>
          <a:xfrm>
            <a:off x="822960" y="758951"/>
            <a:ext cx="7543801" cy="3566161"/>
          </a:xfrm>
          <a:prstGeom prst="rect">
            <a:avLst/>
          </a:prstGeom>
        </p:spPr>
        <p:txBody>
          <a:bodyPr/>
          <a:lstStyle>
            <a:lvl1pPr defTabSz="685800">
              <a:defRPr spc="-38" sz="6000">
                <a:solidFill>
                  <a:srgbClr val="262626"/>
                </a:solidFill>
              </a:defRPr>
            </a:lvl1pPr>
          </a:lstStyle>
          <a:p>
            <a:pPr/>
            <a:r>
              <a:t>Title Text</a:t>
            </a:r>
          </a:p>
        </p:txBody>
      </p:sp>
      <p:sp>
        <p:nvSpPr>
          <p:cNvPr id="154" name="Body Level One…"/>
          <p:cNvSpPr txBox="1"/>
          <p:nvPr>
            <p:ph type="body" sz="quarter" idx="1"/>
          </p:nvPr>
        </p:nvSpPr>
        <p:spPr>
          <a:xfrm>
            <a:off x="822960" y="4453128"/>
            <a:ext cx="7543801" cy="1143001"/>
          </a:xfrm>
          <a:prstGeom prst="rect">
            <a:avLst/>
          </a:prstGeom>
        </p:spPr>
        <p:txBody>
          <a:bodyPr lIns="45719" tIns="45719" rIns="45719" bIns="45719"/>
          <a:lstStyle>
            <a:lvl1pPr marL="0" indent="0" defTabSz="685800">
              <a:spcBef>
                <a:spcPts val="900"/>
              </a:spcBef>
              <a:buClrTx/>
              <a:buSzTx/>
              <a:buFontTx/>
              <a:buNone/>
              <a:defRPr cap="all" spc="150" sz="1800">
                <a:solidFill>
                  <a:srgbClr val="344068"/>
                </a:solidFill>
                <a:latin typeface="Calibri Light"/>
                <a:ea typeface="Calibri Light"/>
                <a:cs typeface="Calibri Light"/>
                <a:sym typeface="Calibri Light"/>
              </a:defRPr>
            </a:lvl1pPr>
            <a:lvl2pPr marL="0" indent="342900" defTabSz="685800">
              <a:spcBef>
                <a:spcPts val="900"/>
              </a:spcBef>
              <a:buClrTx/>
              <a:buSzTx/>
              <a:buFontTx/>
              <a:buNone/>
              <a:defRPr cap="all" spc="150" sz="1800">
                <a:solidFill>
                  <a:srgbClr val="344068"/>
                </a:solidFill>
                <a:latin typeface="Calibri Light"/>
                <a:ea typeface="Calibri Light"/>
                <a:cs typeface="Calibri Light"/>
                <a:sym typeface="Calibri Light"/>
              </a:defRPr>
            </a:lvl2pPr>
            <a:lvl3pPr marL="0" indent="685800" defTabSz="685800">
              <a:spcBef>
                <a:spcPts val="900"/>
              </a:spcBef>
              <a:buClrTx/>
              <a:buSzTx/>
              <a:buFontTx/>
              <a:buNone/>
              <a:defRPr cap="all" spc="150" sz="1800">
                <a:solidFill>
                  <a:srgbClr val="344068"/>
                </a:solidFill>
                <a:latin typeface="Calibri Light"/>
                <a:ea typeface="Calibri Light"/>
                <a:cs typeface="Calibri Light"/>
                <a:sym typeface="Calibri Light"/>
              </a:defRPr>
            </a:lvl3pPr>
            <a:lvl4pPr marL="0" indent="1028700" defTabSz="685800">
              <a:spcBef>
                <a:spcPts val="900"/>
              </a:spcBef>
              <a:buClrTx/>
              <a:buSzTx/>
              <a:buFontTx/>
              <a:buNone/>
              <a:defRPr cap="all" spc="150" sz="1800">
                <a:solidFill>
                  <a:srgbClr val="344068"/>
                </a:solidFill>
                <a:latin typeface="Calibri Light"/>
                <a:ea typeface="Calibri Light"/>
                <a:cs typeface="Calibri Light"/>
                <a:sym typeface="Calibri Light"/>
              </a:defRPr>
            </a:lvl4pPr>
            <a:lvl5pPr marL="0" indent="1371600" defTabSz="685800">
              <a:spcBef>
                <a:spcPts val="900"/>
              </a:spcBef>
              <a:buClrTx/>
              <a:buSzTx/>
              <a:buFontTx/>
              <a:buNone/>
              <a:defRPr cap="all" spc="150" sz="1800">
                <a:solidFill>
                  <a:srgbClr val="344068"/>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55" name="Line"/>
          <p:cNvSpPr/>
          <p:nvPr/>
        </p:nvSpPr>
        <p:spPr>
          <a:xfrm>
            <a:off x="905743" y="4343400"/>
            <a:ext cx="7406642" cy="0"/>
          </a:xfrm>
          <a:prstGeom prst="line">
            <a:avLst/>
          </a:prstGeom>
          <a:ln w="6350">
            <a:solidFill>
              <a:srgbClr val="808080"/>
            </a:solidFill>
          </a:ln>
        </p:spPr>
        <p:txBody>
          <a:bodyPr lIns="45719" rIns="45719"/>
          <a:lstStyle/>
          <a:p>
            <a:pPr/>
          </a:p>
        </p:txBody>
      </p:sp>
      <p:sp>
        <p:nvSpPr>
          <p:cNvPr id="156"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163"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64"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65" name="Line"/>
          <p:cNvSpPr/>
          <p:nvPr/>
        </p:nvSpPr>
        <p:spPr>
          <a:xfrm>
            <a:off x="895149" y="1737845"/>
            <a:ext cx="7475219" cy="1"/>
          </a:xfrm>
          <a:prstGeom prst="line">
            <a:avLst/>
          </a:prstGeom>
          <a:ln w="6350">
            <a:solidFill>
              <a:srgbClr val="808080"/>
            </a:solidFill>
          </a:ln>
        </p:spPr>
        <p:txBody>
          <a:bodyPr lIns="45719" rIns="45719"/>
          <a:lstStyle/>
          <a:p>
            <a:pPr/>
          </a:p>
        </p:txBody>
      </p:sp>
      <p:sp>
        <p:nvSpPr>
          <p:cNvPr id="166" name="Title Text"/>
          <p:cNvSpPr txBox="1"/>
          <p:nvPr>
            <p:ph type="title"/>
          </p:nvPr>
        </p:nvSpPr>
        <p:spPr>
          <a:prstGeom prst="rect">
            <a:avLst/>
          </a:prstGeom>
        </p:spPr>
        <p:txBody>
          <a:bodyPr/>
          <a:lstStyle>
            <a:lvl1pPr defTabSz="685800">
              <a:defRPr spc="-38" sz="3600"/>
            </a:lvl1pPr>
          </a:lstStyle>
          <a:p>
            <a:pPr/>
            <a:r>
              <a:t>Title Text</a:t>
            </a:r>
          </a:p>
        </p:txBody>
      </p:sp>
      <p:sp>
        <p:nvSpPr>
          <p:cNvPr id="167" name="Body Level One…"/>
          <p:cNvSpPr txBox="1"/>
          <p:nvPr>
            <p:ph type="body" sz="half" idx="1"/>
          </p:nvPr>
        </p:nvSpPr>
        <p:spPr>
          <a:xfrm>
            <a:off x="822960" y="1845735"/>
            <a:ext cx="3703321" cy="4023360"/>
          </a:xfrm>
          <a:prstGeom prst="rect">
            <a:avLst/>
          </a:prstGeom>
        </p:spPr>
        <p:txBody>
          <a:bodyPr/>
          <a:lstStyle>
            <a:lvl1pPr marL="68580" indent="-68580" defTabSz="685800">
              <a:spcBef>
                <a:spcPts val="900"/>
              </a:spcBef>
              <a:defRPr sz="1500"/>
            </a:lvl1pPr>
            <a:lvl2pPr marL="309137" indent="-158261" defTabSz="685800">
              <a:spcBef>
                <a:spcPts val="900"/>
              </a:spcBef>
              <a:defRPr sz="1500"/>
            </a:lvl2pPr>
            <a:lvl3pPr marL="493775" indent="-205739" defTabSz="685800">
              <a:spcBef>
                <a:spcPts val="900"/>
              </a:spcBef>
              <a:defRPr sz="1500"/>
            </a:lvl3pPr>
            <a:lvl4pPr marL="630936" indent="-205740" defTabSz="685800">
              <a:spcBef>
                <a:spcPts val="900"/>
              </a:spcBef>
              <a:defRPr sz="1500"/>
            </a:lvl4pPr>
            <a:lvl5pPr marL="768096" indent="-205740" defTabSz="685800">
              <a:spcBef>
                <a:spcPts val="900"/>
              </a:spcBef>
              <a:defRPr sz="1500"/>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175"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76"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77" name="Line"/>
          <p:cNvSpPr/>
          <p:nvPr/>
        </p:nvSpPr>
        <p:spPr>
          <a:xfrm>
            <a:off x="895149" y="1737845"/>
            <a:ext cx="7475219" cy="1"/>
          </a:xfrm>
          <a:prstGeom prst="line">
            <a:avLst/>
          </a:prstGeom>
          <a:ln w="6350">
            <a:solidFill>
              <a:srgbClr val="808080"/>
            </a:solidFill>
          </a:ln>
        </p:spPr>
        <p:txBody>
          <a:bodyPr lIns="45719" rIns="45719"/>
          <a:lstStyle/>
          <a:p>
            <a:pPr/>
          </a:p>
        </p:txBody>
      </p:sp>
      <p:sp>
        <p:nvSpPr>
          <p:cNvPr id="178" name="Title Text"/>
          <p:cNvSpPr txBox="1"/>
          <p:nvPr>
            <p:ph type="title"/>
          </p:nvPr>
        </p:nvSpPr>
        <p:spPr>
          <a:prstGeom prst="rect">
            <a:avLst/>
          </a:prstGeom>
        </p:spPr>
        <p:txBody>
          <a:bodyPr/>
          <a:lstStyle>
            <a:lvl1pPr defTabSz="685800">
              <a:defRPr spc="-38" sz="3600"/>
            </a:lvl1pPr>
          </a:lstStyle>
          <a:p>
            <a:pPr/>
            <a:r>
              <a:t>Title Text</a:t>
            </a:r>
          </a:p>
        </p:txBody>
      </p:sp>
      <p:sp>
        <p:nvSpPr>
          <p:cNvPr id="179" name="Body Level One…"/>
          <p:cNvSpPr txBox="1"/>
          <p:nvPr>
            <p:ph type="body" sz="quarter" idx="1"/>
          </p:nvPr>
        </p:nvSpPr>
        <p:spPr>
          <a:xfrm>
            <a:off x="822960" y="1846052"/>
            <a:ext cx="3703321" cy="736283"/>
          </a:xfrm>
          <a:prstGeom prst="rect">
            <a:avLst/>
          </a:prstGeom>
        </p:spPr>
        <p:txBody>
          <a:bodyPr lIns="45719" tIns="45719" rIns="45719" bIns="45719" anchor="ctr"/>
          <a:lstStyle>
            <a:lvl1pPr marL="0" indent="0" defTabSz="685800">
              <a:spcBef>
                <a:spcPts val="900"/>
              </a:spcBef>
              <a:buClrTx/>
              <a:buSzTx/>
              <a:buFontTx/>
              <a:buNone/>
              <a:defRPr cap="all" sz="1500">
                <a:solidFill>
                  <a:srgbClr val="344068"/>
                </a:solidFill>
              </a:defRPr>
            </a:lvl1pPr>
            <a:lvl2pPr marL="0" indent="342900" defTabSz="685800">
              <a:spcBef>
                <a:spcPts val="900"/>
              </a:spcBef>
              <a:buClrTx/>
              <a:buSzTx/>
              <a:buFontTx/>
              <a:buNone/>
              <a:defRPr cap="all" sz="1500">
                <a:solidFill>
                  <a:srgbClr val="344068"/>
                </a:solidFill>
              </a:defRPr>
            </a:lvl2pPr>
            <a:lvl3pPr marL="0" indent="685800" defTabSz="685800">
              <a:spcBef>
                <a:spcPts val="900"/>
              </a:spcBef>
              <a:buClrTx/>
              <a:buSzTx/>
              <a:buFontTx/>
              <a:buNone/>
              <a:defRPr cap="all" sz="1500">
                <a:solidFill>
                  <a:srgbClr val="344068"/>
                </a:solidFill>
              </a:defRPr>
            </a:lvl3pPr>
            <a:lvl4pPr marL="0" indent="1028700" defTabSz="685800">
              <a:spcBef>
                <a:spcPts val="900"/>
              </a:spcBef>
              <a:buClrTx/>
              <a:buSzTx/>
              <a:buFontTx/>
              <a:buNone/>
              <a:defRPr cap="all" sz="1500">
                <a:solidFill>
                  <a:srgbClr val="344068"/>
                </a:solidFill>
              </a:defRPr>
            </a:lvl4pPr>
            <a:lvl5pPr marL="0" indent="1371600" defTabSz="685800">
              <a:spcBef>
                <a:spcPts val="900"/>
              </a:spcBef>
              <a:buClrTx/>
              <a:buSzTx/>
              <a:buFontTx/>
              <a:buNone/>
              <a:defRPr cap="all" sz="1500">
                <a:solidFill>
                  <a:srgbClr val="344068"/>
                </a:solidFill>
              </a:defRPr>
            </a:lvl5pPr>
          </a:lstStyle>
          <a:p>
            <a:pPr/>
            <a:r>
              <a:t>Body Level One</a:t>
            </a:r>
          </a:p>
          <a:p>
            <a:pPr lvl="1"/>
            <a:r>
              <a:t>Body Level Two</a:t>
            </a:r>
          </a:p>
          <a:p>
            <a:pPr lvl="2"/>
            <a:r>
              <a:t>Body Level Three</a:t>
            </a:r>
          </a:p>
          <a:p>
            <a:pPr lvl="3"/>
            <a:r>
              <a:t>Body Level Four</a:t>
            </a:r>
          </a:p>
          <a:p>
            <a:pPr lvl="4"/>
            <a:r>
              <a:t>Body Level Five</a:t>
            </a:r>
          </a:p>
        </p:txBody>
      </p:sp>
      <p:sp>
        <p:nvSpPr>
          <p:cNvPr id="180" name="Rectangle"/>
          <p:cNvSpPr/>
          <p:nvPr>
            <p:ph type="body" sz="quarter" idx="13"/>
          </p:nvPr>
        </p:nvSpPr>
        <p:spPr>
          <a:xfrm>
            <a:off x="4663440" y="1846052"/>
            <a:ext cx="3703321" cy="736283"/>
          </a:xfrm>
          <a:prstGeom prst="rect">
            <a:avLst/>
          </a:prstGeom>
        </p:spPr>
        <p:txBody>
          <a:bodyPr lIns="45719" tIns="45719" rIns="45719" bIns="45719" anchor="ctr"/>
          <a:lstStyle/>
          <a:p>
            <a:pPr marL="0" indent="0" defTabSz="685800">
              <a:spcBef>
                <a:spcPts val="900"/>
              </a:spcBef>
              <a:buClrTx/>
              <a:buSzTx/>
              <a:buFontTx/>
              <a:buNone/>
              <a:defRPr cap="all" sz="1500">
                <a:solidFill>
                  <a:srgbClr val="344068"/>
                </a:solidFill>
              </a:defRPr>
            </a:pPr>
          </a:p>
        </p:txBody>
      </p:sp>
      <p:sp>
        <p:nvSpPr>
          <p:cNvPr id="181"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88"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189"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190" name="Line"/>
          <p:cNvSpPr/>
          <p:nvPr/>
        </p:nvSpPr>
        <p:spPr>
          <a:xfrm>
            <a:off x="895149" y="1737845"/>
            <a:ext cx="7475219" cy="1"/>
          </a:xfrm>
          <a:prstGeom prst="line">
            <a:avLst/>
          </a:prstGeom>
          <a:ln w="6350">
            <a:solidFill>
              <a:srgbClr val="808080"/>
            </a:solidFill>
          </a:ln>
        </p:spPr>
        <p:txBody>
          <a:bodyPr lIns="45719" rIns="45719"/>
          <a:lstStyle/>
          <a:p>
            <a:pPr/>
          </a:p>
        </p:txBody>
      </p:sp>
      <p:sp>
        <p:nvSpPr>
          <p:cNvPr id="191" name="Title Text"/>
          <p:cNvSpPr txBox="1"/>
          <p:nvPr>
            <p:ph type="title"/>
          </p:nvPr>
        </p:nvSpPr>
        <p:spPr>
          <a:prstGeom prst="rect">
            <a:avLst/>
          </a:prstGeom>
        </p:spPr>
        <p:txBody>
          <a:bodyPr/>
          <a:lstStyle>
            <a:lvl1pPr defTabSz="685800">
              <a:defRPr spc="-38" sz="3600"/>
            </a:lvl1pPr>
          </a:lstStyle>
          <a:p>
            <a:pPr/>
            <a:r>
              <a:t>Title Text</a:t>
            </a:r>
          </a:p>
        </p:txBody>
      </p:sp>
      <p:sp>
        <p:nvSpPr>
          <p:cNvPr id="192"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99"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200"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201"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208" name="Rectangle"/>
          <p:cNvSpPr/>
          <p:nvPr/>
        </p:nvSpPr>
        <p:spPr>
          <a:xfrm>
            <a:off x="12" y="0"/>
            <a:ext cx="3038095" cy="6858000"/>
          </a:xfrm>
          <a:prstGeom prst="rect">
            <a:avLst/>
          </a:prstGeom>
          <a:solidFill>
            <a:schemeClr val="accent2"/>
          </a:solidFill>
          <a:ln w="12700">
            <a:miter lim="400000"/>
          </a:ln>
        </p:spPr>
        <p:txBody>
          <a:bodyPr lIns="45719" rIns="45719"/>
          <a:lstStyle/>
          <a:p>
            <a:pPr/>
          </a:p>
        </p:txBody>
      </p:sp>
      <p:sp>
        <p:nvSpPr>
          <p:cNvPr id="209" name="Rectangle"/>
          <p:cNvSpPr/>
          <p:nvPr/>
        </p:nvSpPr>
        <p:spPr>
          <a:xfrm>
            <a:off x="3030053" y="0"/>
            <a:ext cx="48007" cy="6858000"/>
          </a:xfrm>
          <a:prstGeom prst="rect">
            <a:avLst/>
          </a:prstGeom>
          <a:solidFill>
            <a:schemeClr val="accent1"/>
          </a:solidFill>
          <a:ln w="12700">
            <a:miter lim="400000"/>
          </a:ln>
        </p:spPr>
        <p:txBody>
          <a:bodyPr lIns="45719" rIns="45719"/>
          <a:lstStyle/>
          <a:p>
            <a:pPr/>
          </a:p>
        </p:txBody>
      </p:sp>
      <p:sp>
        <p:nvSpPr>
          <p:cNvPr id="210" name="Title Text"/>
          <p:cNvSpPr txBox="1"/>
          <p:nvPr>
            <p:ph type="title"/>
          </p:nvPr>
        </p:nvSpPr>
        <p:spPr>
          <a:xfrm>
            <a:off x="342900" y="594359"/>
            <a:ext cx="2400300" cy="2286001"/>
          </a:xfrm>
          <a:prstGeom prst="rect">
            <a:avLst/>
          </a:prstGeom>
        </p:spPr>
        <p:txBody>
          <a:bodyPr/>
          <a:lstStyle>
            <a:lvl1pPr defTabSz="685800">
              <a:defRPr spc="-38" sz="2700">
                <a:solidFill>
                  <a:srgbClr val="FFFFFF"/>
                </a:solidFill>
              </a:defRPr>
            </a:lvl1pPr>
          </a:lstStyle>
          <a:p>
            <a:pPr/>
            <a:r>
              <a:t>Title Text</a:t>
            </a:r>
          </a:p>
        </p:txBody>
      </p:sp>
      <p:sp>
        <p:nvSpPr>
          <p:cNvPr id="211" name="Body Level One…"/>
          <p:cNvSpPr txBox="1"/>
          <p:nvPr>
            <p:ph type="body" idx="1"/>
          </p:nvPr>
        </p:nvSpPr>
        <p:spPr>
          <a:xfrm>
            <a:off x="3600450" y="731519"/>
            <a:ext cx="4869180" cy="5257801"/>
          </a:xfrm>
          <a:prstGeom prst="rect">
            <a:avLst/>
          </a:prstGeom>
        </p:spPr>
        <p:txBody>
          <a:bodyPr/>
          <a:lstStyle>
            <a:lvl1pPr marL="68580" indent="-68580" defTabSz="685800">
              <a:spcBef>
                <a:spcPts val="900"/>
              </a:spcBef>
              <a:defRPr sz="1500"/>
            </a:lvl1pPr>
            <a:lvl2pPr marL="309137" indent="-158261" defTabSz="685800">
              <a:spcBef>
                <a:spcPts val="900"/>
              </a:spcBef>
              <a:defRPr sz="1500"/>
            </a:lvl2pPr>
            <a:lvl3pPr marL="493775" indent="-205739" defTabSz="685800">
              <a:spcBef>
                <a:spcPts val="900"/>
              </a:spcBef>
              <a:defRPr sz="1500"/>
            </a:lvl3pPr>
            <a:lvl4pPr marL="630936" indent="-205740" defTabSz="685800">
              <a:spcBef>
                <a:spcPts val="900"/>
              </a:spcBef>
              <a:defRPr sz="1500"/>
            </a:lvl4pPr>
            <a:lvl5pPr marL="768096" indent="-205740" defTabSz="685800">
              <a:spcBef>
                <a:spcPts val="900"/>
              </a:spcBef>
              <a:defRPr sz="1500"/>
            </a:lvl5pPr>
          </a:lstStyle>
          <a:p>
            <a:pPr/>
            <a:r>
              <a:t>Body Level One</a:t>
            </a:r>
          </a:p>
          <a:p>
            <a:pPr lvl="1"/>
            <a:r>
              <a:t>Body Level Two</a:t>
            </a:r>
          </a:p>
          <a:p>
            <a:pPr lvl="2"/>
            <a:r>
              <a:t>Body Level Three</a:t>
            </a:r>
          </a:p>
          <a:p>
            <a:pPr lvl="3"/>
            <a:r>
              <a:t>Body Level Four</a:t>
            </a:r>
          </a:p>
          <a:p>
            <a:pPr lvl="4"/>
            <a:r>
              <a:t>Body Level Five</a:t>
            </a:r>
          </a:p>
        </p:txBody>
      </p:sp>
      <p:sp>
        <p:nvSpPr>
          <p:cNvPr id="212" name="Rectangle"/>
          <p:cNvSpPr/>
          <p:nvPr>
            <p:ph type="body" sz="quarter" idx="13"/>
          </p:nvPr>
        </p:nvSpPr>
        <p:spPr>
          <a:xfrm>
            <a:off x="342900" y="2926079"/>
            <a:ext cx="2400300" cy="3379125"/>
          </a:xfrm>
          <a:prstGeom prst="rect">
            <a:avLst/>
          </a:prstGeom>
        </p:spPr>
        <p:txBody>
          <a:bodyPr lIns="45719" tIns="45719" rIns="45719" bIns="45719"/>
          <a:lstStyle/>
          <a:p>
            <a:pPr marL="0" indent="0" defTabSz="685800">
              <a:spcBef>
                <a:spcPts val="900"/>
              </a:spcBef>
              <a:buClrTx/>
              <a:buSzTx/>
              <a:buFontTx/>
              <a:buNone/>
              <a:defRPr sz="1100">
                <a:solidFill>
                  <a:srgbClr val="FFFFFF"/>
                </a:solidFill>
              </a:defRPr>
            </a:pPr>
          </a:p>
        </p:txBody>
      </p:sp>
      <p:sp>
        <p:nvSpPr>
          <p:cNvPr id="213" name="Slide Number"/>
          <p:cNvSpPr txBox="1"/>
          <p:nvPr>
            <p:ph type="sldNum" sz="quarter" idx="2"/>
          </p:nvPr>
        </p:nvSpPr>
        <p:spPr>
          <a:xfrm>
            <a:off x="8206338" y="6545828"/>
            <a:ext cx="203025" cy="193041"/>
          </a:xfrm>
          <a:prstGeom prst="rect">
            <a:avLst/>
          </a:prstGeom>
        </p:spPr>
        <p:txBody>
          <a:bodyPr/>
          <a:lstStyle>
            <a:lvl1pPr>
              <a:defRPr sz="700">
                <a:solidFill>
                  <a:srgbClr val="34406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xfrm>
            <a:off x="822958" y="1845734"/>
            <a:ext cx="7543802"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220" name="Rectangle"/>
          <p:cNvSpPr/>
          <p:nvPr/>
        </p:nvSpPr>
        <p:spPr>
          <a:xfrm>
            <a:off x="0" y="4953000"/>
            <a:ext cx="9141619" cy="1905000"/>
          </a:xfrm>
          <a:prstGeom prst="rect">
            <a:avLst/>
          </a:prstGeom>
          <a:solidFill>
            <a:schemeClr val="accent2"/>
          </a:solidFill>
          <a:ln w="12700">
            <a:miter lim="400000"/>
          </a:ln>
        </p:spPr>
        <p:txBody>
          <a:bodyPr lIns="45719" rIns="45719"/>
          <a:lstStyle/>
          <a:p>
            <a:pPr/>
          </a:p>
        </p:txBody>
      </p:sp>
      <p:sp>
        <p:nvSpPr>
          <p:cNvPr id="221" name="Rectangle"/>
          <p:cNvSpPr/>
          <p:nvPr/>
        </p:nvSpPr>
        <p:spPr>
          <a:xfrm>
            <a:off x="12" y="4915075"/>
            <a:ext cx="9141619" cy="64009"/>
          </a:xfrm>
          <a:prstGeom prst="rect">
            <a:avLst/>
          </a:prstGeom>
          <a:solidFill>
            <a:schemeClr val="accent1"/>
          </a:solidFill>
          <a:ln w="12700">
            <a:miter lim="400000"/>
          </a:ln>
        </p:spPr>
        <p:txBody>
          <a:bodyPr lIns="45719" rIns="45719"/>
          <a:lstStyle/>
          <a:p>
            <a:pPr/>
          </a:p>
        </p:txBody>
      </p:sp>
      <p:sp>
        <p:nvSpPr>
          <p:cNvPr id="222" name="Title Text"/>
          <p:cNvSpPr txBox="1"/>
          <p:nvPr>
            <p:ph type="title"/>
          </p:nvPr>
        </p:nvSpPr>
        <p:spPr>
          <a:xfrm>
            <a:off x="822960" y="5074920"/>
            <a:ext cx="7585234" cy="822961"/>
          </a:xfrm>
          <a:prstGeom prst="rect">
            <a:avLst/>
          </a:prstGeom>
        </p:spPr>
        <p:txBody>
          <a:bodyPr lIns="0" tIns="0" rIns="0" bIns="0"/>
          <a:lstStyle>
            <a:lvl1pPr defTabSz="685800">
              <a:defRPr spc="-38" sz="2700">
                <a:solidFill>
                  <a:srgbClr val="FFFFFF"/>
                </a:solidFill>
              </a:defRPr>
            </a:lvl1pPr>
          </a:lstStyle>
          <a:p>
            <a:pPr/>
            <a:r>
              <a:t>Title Text</a:t>
            </a:r>
          </a:p>
        </p:txBody>
      </p:sp>
      <p:sp>
        <p:nvSpPr>
          <p:cNvPr id="223" name="Image"/>
          <p:cNvSpPr/>
          <p:nvPr>
            <p:ph type="pic" idx="13"/>
          </p:nvPr>
        </p:nvSpPr>
        <p:spPr>
          <a:xfrm>
            <a:off x="11" y="0"/>
            <a:ext cx="9143991" cy="4915076"/>
          </a:xfrm>
          <a:prstGeom prst="rect">
            <a:avLst/>
          </a:prstGeom>
        </p:spPr>
        <p:txBody>
          <a:bodyPr lIns="91439" tIns="45719" rIns="91439" bIns="45719">
            <a:noAutofit/>
          </a:bodyPr>
          <a:lstStyle/>
          <a:p>
            <a:pPr/>
          </a:p>
        </p:txBody>
      </p:sp>
      <p:sp>
        <p:nvSpPr>
          <p:cNvPr id="224" name="Body Level One…"/>
          <p:cNvSpPr txBox="1"/>
          <p:nvPr>
            <p:ph type="body" sz="quarter" idx="1"/>
          </p:nvPr>
        </p:nvSpPr>
        <p:spPr>
          <a:xfrm>
            <a:off x="822960" y="5907023"/>
            <a:ext cx="7584948" cy="594361"/>
          </a:xfrm>
          <a:prstGeom prst="rect">
            <a:avLst/>
          </a:prstGeom>
        </p:spPr>
        <p:txBody>
          <a:bodyPr/>
          <a:lstStyle>
            <a:lvl1pPr marL="0" indent="0" defTabSz="685800">
              <a:spcBef>
                <a:spcPts val="400"/>
              </a:spcBef>
              <a:buClrTx/>
              <a:buSzTx/>
              <a:buFontTx/>
              <a:buNone/>
              <a:defRPr sz="1100">
                <a:solidFill>
                  <a:srgbClr val="FFFFFF"/>
                </a:solidFill>
              </a:defRPr>
            </a:lvl1pPr>
            <a:lvl2pPr marL="0" indent="342900" defTabSz="685800">
              <a:spcBef>
                <a:spcPts val="400"/>
              </a:spcBef>
              <a:buClrTx/>
              <a:buSzTx/>
              <a:buFontTx/>
              <a:buNone/>
              <a:defRPr sz="1100">
                <a:solidFill>
                  <a:srgbClr val="FFFFFF"/>
                </a:solidFill>
              </a:defRPr>
            </a:lvl2pPr>
            <a:lvl3pPr marL="0" indent="685800" defTabSz="685800">
              <a:spcBef>
                <a:spcPts val="400"/>
              </a:spcBef>
              <a:buClrTx/>
              <a:buSzTx/>
              <a:buFontTx/>
              <a:buNone/>
              <a:defRPr sz="1100">
                <a:solidFill>
                  <a:srgbClr val="FFFFFF"/>
                </a:solidFill>
              </a:defRPr>
            </a:lvl3pPr>
            <a:lvl4pPr marL="0" indent="1028700" defTabSz="685800">
              <a:spcBef>
                <a:spcPts val="400"/>
              </a:spcBef>
              <a:buClrTx/>
              <a:buSzTx/>
              <a:buFontTx/>
              <a:buNone/>
              <a:defRPr sz="1100">
                <a:solidFill>
                  <a:srgbClr val="FFFFFF"/>
                </a:solidFill>
              </a:defRPr>
            </a:lvl4pPr>
            <a:lvl5pPr marL="0" indent="1371600" defTabSz="685800">
              <a:spcBef>
                <a:spcPts val="400"/>
              </a:spcBef>
              <a:buClrTx/>
              <a:buSzTx/>
              <a:buFontTx/>
              <a:buNone/>
              <a:defRPr sz="1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5"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232"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233"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234" name="Line"/>
          <p:cNvSpPr/>
          <p:nvPr/>
        </p:nvSpPr>
        <p:spPr>
          <a:xfrm>
            <a:off x="895149" y="1737845"/>
            <a:ext cx="7475219" cy="1"/>
          </a:xfrm>
          <a:prstGeom prst="line">
            <a:avLst/>
          </a:prstGeom>
          <a:ln w="6350">
            <a:solidFill>
              <a:srgbClr val="808080"/>
            </a:solidFill>
          </a:ln>
        </p:spPr>
        <p:txBody>
          <a:bodyPr lIns="45719" rIns="45719"/>
          <a:lstStyle/>
          <a:p>
            <a:pPr/>
          </a:p>
        </p:txBody>
      </p:sp>
      <p:sp>
        <p:nvSpPr>
          <p:cNvPr id="235" name="Title Text"/>
          <p:cNvSpPr txBox="1"/>
          <p:nvPr>
            <p:ph type="title"/>
          </p:nvPr>
        </p:nvSpPr>
        <p:spPr>
          <a:prstGeom prst="rect">
            <a:avLst/>
          </a:prstGeom>
        </p:spPr>
        <p:txBody>
          <a:bodyPr/>
          <a:lstStyle>
            <a:lvl1pPr defTabSz="685800">
              <a:defRPr spc="-38" sz="3600"/>
            </a:lvl1pPr>
          </a:lstStyle>
          <a:p>
            <a:pPr/>
            <a:r>
              <a:t>Title Text</a:t>
            </a:r>
          </a:p>
        </p:txBody>
      </p:sp>
      <p:sp>
        <p:nvSpPr>
          <p:cNvPr id="236" name="Body Level One…"/>
          <p:cNvSpPr txBox="1"/>
          <p:nvPr>
            <p:ph type="body" idx="1"/>
          </p:nvPr>
        </p:nvSpPr>
        <p:spPr>
          <a:xfrm>
            <a:off x="822960" y="1845734"/>
            <a:ext cx="7543801" cy="4023360"/>
          </a:xfrm>
          <a:prstGeom prst="rect">
            <a:avLst/>
          </a:prstGeom>
        </p:spPr>
        <p:txBody>
          <a:bodyPr/>
          <a:lstStyle>
            <a:lvl1pPr marL="68580" indent="-68580" defTabSz="685800">
              <a:spcBef>
                <a:spcPts val="900"/>
              </a:spcBef>
              <a:defRPr sz="1500"/>
            </a:lvl1pPr>
            <a:lvl2pPr marL="309137" indent="-158261" defTabSz="685800">
              <a:spcBef>
                <a:spcPts val="900"/>
              </a:spcBef>
              <a:defRPr sz="1500"/>
            </a:lvl2pPr>
            <a:lvl3pPr marL="493775" indent="-205739" defTabSz="685800">
              <a:spcBef>
                <a:spcPts val="900"/>
              </a:spcBef>
              <a:defRPr sz="1500"/>
            </a:lvl3pPr>
            <a:lvl4pPr marL="630936" indent="-205740" defTabSz="685800">
              <a:spcBef>
                <a:spcPts val="900"/>
              </a:spcBef>
              <a:defRPr sz="1500"/>
            </a:lvl4pPr>
            <a:lvl5pPr marL="768096" indent="-205740" defTabSz="685800">
              <a:spcBef>
                <a:spcPts val="900"/>
              </a:spcBef>
              <a:defRPr sz="1500"/>
            </a:lvl5pPr>
          </a:lstStyle>
          <a:p>
            <a:pPr/>
            <a:r>
              <a:t>Body Level One</a:t>
            </a:r>
          </a:p>
          <a:p>
            <a:pPr lvl="1"/>
            <a:r>
              <a:t>Body Level Two</a:t>
            </a:r>
          </a:p>
          <a:p>
            <a:pPr lvl="2"/>
            <a:r>
              <a:t>Body Level Three</a:t>
            </a:r>
          </a:p>
          <a:p>
            <a:pPr lvl="3"/>
            <a:r>
              <a:t>Body Level Four</a:t>
            </a:r>
          </a:p>
          <a:p>
            <a:pPr lvl="4"/>
            <a:r>
              <a:t>Body Level Five</a:t>
            </a:r>
          </a:p>
        </p:txBody>
      </p:sp>
      <p:sp>
        <p:nvSpPr>
          <p:cNvPr id="237"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244"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245"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246" name="Title Text"/>
          <p:cNvSpPr txBox="1"/>
          <p:nvPr>
            <p:ph type="title"/>
          </p:nvPr>
        </p:nvSpPr>
        <p:spPr>
          <a:xfrm>
            <a:off x="6543675" y="412302"/>
            <a:ext cx="1971675" cy="5759899"/>
          </a:xfrm>
          <a:prstGeom prst="rect">
            <a:avLst/>
          </a:prstGeom>
        </p:spPr>
        <p:txBody>
          <a:bodyPr/>
          <a:lstStyle>
            <a:lvl1pPr defTabSz="685800">
              <a:defRPr spc="-38" sz="3600"/>
            </a:lvl1pPr>
          </a:lstStyle>
          <a:p>
            <a:pPr/>
            <a:r>
              <a:t>Title Text</a:t>
            </a:r>
          </a:p>
        </p:txBody>
      </p:sp>
      <p:sp>
        <p:nvSpPr>
          <p:cNvPr id="247" name="Body Level One…"/>
          <p:cNvSpPr txBox="1"/>
          <p:nvPr>
            <p:ph type="body" idx="1"/>
          </p:nvPr>
        </p:nvSpPr>
        <p:spPr>
          <a:xfrm>
            <a:off x="628650" y="412302"/>
            <a:ext cx="5800725" cy="5759899"/>
          </a:xfrm>
          <a:prstGeom prst="rect">
            <a:avLst/>
          </a:prstGeom>
        </p:spPr>
        <p:txBody>
          <a:bodyPr/>
          <a:lstStyle>
            <a:lvl1pPr marL="68580" indent="-68580" defTabSz="685800">
              <a:spcBef>
                <a:spcPts val="900"/>
              </a:spcBef>
              <a:defRPr sz="1500"/>
            </a:lvl1pPr>
            <a:lvl2pPr marL="309137" indent="-158261" defTabSz="685800">
              <a:spcBef>
                <a:spcPts val="900"/>
              </a:spcBef>
              <a:defRPr sz="1500"/>
            </a:lvl2pPr>
            <a:lvl3pPr marL="493775" indent="-205739" defTabSz="685800">
              <a:spcBef>
                <a:spcPts val="900"/>
              </a:spcBef>
              <a:defRPr sz="1500"/>
            </a:lvl3pPr>
            <a:lvl4pPr marL="630936" indent="-205740" defTabSz="685800">
              <a:spcBef>
                <a:spcPts val="900"/>
              </a:spcBef>
              <a:defRPr sz="1500"/>
            </a:lvl4pPr>
            <a:lvl5pPr marL="768096" indent="-205740" defTabSz="685800">
              <a:spcBef>
                <a:spcPts val="900"/>
              </a:spcBef>
              <a:defRPr sz="1500"/>
            </a:lvl5pPr>
          </a:lstStyle>
          <a:p>
            <a:pPr/>
            <a:r>
              <a:t>Body Level One</a:t>
            </a:r>
          </a:p>
          <a:p>
            <a:pPr lvl="1"/>
            <a:r>
              <a:t>Body Level Two</a:t>
            </a:r>
          </a:p>
          <a:p>
            <a:pPr lvl="2"/>
            <a:r>
              <a:t>Body Level Three</a:t>
            </a:r>
          </a:p>
          <a:p>
            <a:pPr lvl="3"/>
            <a:r>
              <a:t>Body Level Four</a:t>
            </a:r>
          </a:p>
          <a:p>
            <a:pPr lvl="4"/>
            <a:r>
              <a:t>Body Level Five</a:t>
            </a:r>
          </a:p>
        </p:txBody>
      </p:sp>
      <p:sp>
        <p:nvSpPr>
          <p:cNvPr id="248"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pic>
        <p:nvPicPr>
          <p:cNvPr id="255" name="image2.png" descr="image2.png"/>
          <p:cNvPicPr>
            <a:picLocks noChangeAspect="1"/>
          </p:cNvPicPr>
          <p:nvPr/>
        </p:nvPicPr>
        <p:blipFill>
          <a:blip r:embed="rId2">
            <a:extLst/>
          </a:blip>
          <a:stretch>
            <a:fillRect/>
          </a:stretch>
        </p:blipFill>
        <p:spPr>
          <a:xfrm>
            <a:off x="0" y="6781802"/>
            <a:ext cx="9144000" cy="87314"/>
          </a:xfrm>
          <a:prstGeom prst="rect">
            <a:avLst/>
          </a:prstGeom>
          <a:ln w="12700">
            <a:miter lim="400000"/>
          </a:ln>
        </p:spPr>
      </p:pic>
      <p:pic>
        <p:nvPicPr>
          <p:cNvPr id="256" name="image3.png" descr="image3.png"/>
          <p:cNvPicPr>
            <a:picLocks noChangeAspect="1"/>
          </p:cNvPicPr>
          <p:nvPr/>
        </p:nvPicPr>
        <p:blipFill>
          <a:blip r:embed="rId3">
            <a:extLst/>
          </a:blip>
          <a:stretch>
            <a:fillRect/>
          </a:stretch>
        </p:blipFill>
        <p:spPr>
          <a:xfrm>
            <a:off x="8153400" y="0"/>
            <a:ext cx="990600" cy="788988"/>
          </a:xfrm>
          <a:prstGeom prst="rect">
            <a:avLst/>
          </a:prstGeom>
          <a:ln w="12700">
            <a:miter lim="400000"/>
          </a:ln>
        </p:spPr>
      </p:pic>
      <p:pic>
        <p:nvPicPr>
          <p:cNvPr id="257" name="image4.png" descr="image4.png"/>
          <p:cNvPicPr>
            <a:picLocks noChangeAspect="1"/>
          </p:cNvPicPr>
          <p:nvPr/>
        </p:nvPicPr>
        <p:blipFill>
          <a:blip r:embed="rId4">
            <a:extLst/>
          </a:blip>
          <a:stretch>
            <a:fillRect/>
          </a:stretch>
        </p:blipFill>
        <p:spPr>
          <a:xfrm>
            <a:off x="8153400" y="831850"/>
            <a:ext cx="990600" cy="412750"/>
          </a:xfrm>
          <a:prstGeom prst="rect">
            <a:avLst/>
          </a:prstGeom>
          <a:ln w="12700">
            <a:miter lim="400000"/>
          </a:ln>
        </p:spPr>
      </p:pic>
      <p:sp>
        <p:nvSpPr>
          <p:cNvPr id="258" name="Slide Number"/>
          <p:cNvSpPr txBox="1"/>
          <p:nvPr>
            <p:ph type="sldNum" sz="quarter" idx="2"/>
          </p:nvPr>
        </p:nvSpPr>
        <p:spPr>
          <a:xfrm>
            <a:off x="8206338" y="6545828"/>
            <a:ext cx="203025" cy="193041"/>
          </a:xfrm>
          <a:prstGeom prst="rect">
            <a:avLst/>
          </a:prstGeom>
        </p:spPr>
        <p:txBody>
          <a:bodyPr/>
          <a:lstStyle>
            <a:lvl1pPr>
              <a:defRPr sz="700">
                <a:solidFill>
                  <a:srgbClr val="FFFFFF"/>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35"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36"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37" name="Title Text"/>
          <p:cNvSpPr txBox="1"/>
          <p:nvPr>
            <p:ph type="title"/>
          </p:nvPr>
        </p:nvSpPr>
        <p:spPr>
          <a:xfrm>
            <a:off x="822960" y="758951"/>
            <a:ext cx="7543801" cy="3566161"/>
          </a:xfrm>
          <a:prstGeom prst="rect">
            <a:avLst/>
          </a:prstGeom>
        </p:spPr>
        <p:txBody>
          <a:bodyPr/>
          <a:lstStyle>
            <a:lvl1pPr>
              <a:defRPr sz="8000">
                <a:solidFill>
                  <a:srgbClr val="262626"/>
                </a:solidFill>
              </a:defRPr>
            </a:lvl1pPr>
          </a:lstStyle>
          <a:p>
            <a:pPr/>
            <a:r>
              <a:t>Title Text</a:t>
            </a:r>
          </a:p>
        </p:txBody>
      </p:sp>
      <p:sp>
        <p:nvSpPr>
          <p:cNvPr id="38" name="Body Level One…"/>
          <p:cNvSpPr txBox="1"/>
          <p:nvPr>
            <p:ph type="body" sz="quarter" idx="1"/>
          </p:nvPr>
        </p:nvSpPr>
        <p:spPr>
          <a:xfrm>
            <a:off x="822960" y="4453128"/>
            <a:ext cx="7543801" cy="1143001"/>
          </a:xfrm>
          <a:prstGeom prst="rect">
            <a:avLst/>
          </a:prstGeom>
        </p:spPr>
        <p:txBody>
          <a:bodyPr lIns="45719" tIns="45719" rIns="45719" bIns="45719"/>
          <a:lstStyle>
            <a:lvl1pPr marL="0" indent="0">
              <a:buClrTx/>
              <a:buSzTx/>
              <a:buFontTx/>
              <a:buNone/>
              <a:defRPr cap="all" spc="200" sz="2400">
                <a:solidFill>
                  <a:srgbClr val="335B74"/>
                </a:solidFill>
                <a:latin typeface="Calibri Light"/>
                <a:ea typeface="Calibri Light"/>
                <a:cs typeface="Calibri Light"/>
                <a:sym typeface="Calibri Light"/>
              </a:defRPr>
            </a:lvl1pPr>
            <a:lvl2pPr marL="0" indent="457200">
              <a:buClrTx/>
              <a:buSzTx/>
              <a:buFontTx/>
              <a:buNone/>
              <a:defRPr cap="all" spc="200" sz="2400">
                <a:solidFill>
                  <a:srgbClr val="335B74"/>
                </a:solidFill>
                <a:latin typeface="Calibri Light"/>
                <a:ea typeface="Calibri Light"/>
                <a:cs typeface="Calibri Light"/>
                <a:sym typeface="Calibri Light"/>
              </a:defRPr>
            </a:lvl2pPr>
            <a:lvl3pPr marL="0" indent="914400">
              <a:buClrTx/>
              <a:buSzTx/>
              <a:buFontTx/>
              <a:buNone/>
              <a:defRPr cap="all" spc="200" sz="2400">
                <a:solidFill>
                  <a:srgbClr val="335B74"/>
                </a:solidFill>
                <a:latin typeface="Calibri Light"/>
                <a:ea typeface="Calibri Light"/>
                <a:cs typeface="Calibri Light"/>
                <a:sym typeface="Calibri Light"/>
              </a:defRPr>
            </a:lvl3pPr>
            <a:lvl4pPr marL="0" indent="1371600">
              <a:buClrTx/>
              <a:buSzTx/>
              <a:buFontTx/>
              <a:buNone/>
              <a:defRPr cap="all" spc="200" sz="2400">
                <a:solidFill>
                  <a:srgbClr val="335B74"/>
                </a:solidFill>
                <a:latin typeface="Calibri Light"/>
                <a:ea typeface="Calibri Light"/>
                <a:cs typeface="Calibri Light"/>
                <a:sym typeface="Calibri Light"/>
              </a:defRPr>
            </a:lvl4pPr>
            <a:lvl5pPr marL="0" indent="1828800">
              <a:buClrTx/>
              <a:buSzTx/>
              <a:buFontTx/>
              <a:buNone/>
              <a:defRPr cap="all" spc="200" sz="2400">
                <a:solidFill>
                  <a:srgbClr val="335B74"/>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39" name="Line"/>
          <p:cNvSpPr/>
          <p:nvPr/>
        </p:nvSpPr>
        <p:spPr>
          <a:xfrm>
            <a:off x="905743" y="4343400"/>
            <a:ext cx="7406642" cy="0"/>
          </a:xfrm>
          <a:prstGeom prst="line">
            <a:avLst/>
          </a:prstGeom>
          <a:ln w="6350">
            <a:solidFill>
              <a:srgbClr val="808080"/>
            </a:solidFill>
          </a:ln>
        </p:spPr>
        <p:txBody>
          <a:bodyPr lIns="45719" rIns="45719"/>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822960" y="1845734"/>
            <a:ext cx="370332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quarter" idx="1"/>
          </p:nvPr>
        </p:nvSpPr>
        <p:spPr>
          <a:xfrm>
            <a:off x="822960" y="1846052"/>
            <a:ext cx="3703321" cy="736283"/>
          </a:xfrm>
          <a:prstGeom prst="rect">
            <a:avLst/>
          </a:prstGeom>
        </p:spPr>
        <p:txBody>
          <a:bodyPr lIns="45719" tIns="45719" rIns="45719" bIns="45719" anchor="ctr"/>
          <a:lstStyle>
            <a:lvl1pPr marL="0" indent="0">
              <a:buClrTx/>
              <a:buSzTx/>
              <a:buFontTx/>
              <a:buNone/>
              <a:defRPr cap="all">
                <a:solidFill>
                  <a:srgbClr val="335B74"/>
                </a:solidFill>
              </a:defRPr>
            </a:lvl1pPr>
            <a:lvl2pPr marL="0" indent="457200">
              <a:buClrTx/>
              <a:buSzTx/>
              <a:buFontTx/>
              <a:buNone/>
              <a:defRPr cap="all">
                <a:solidFill>
                  <a:srgbClr val="335B74"/>
                </a:solidFill>
              </a:defRPr>
            </a:lvl2pPr>
            <a:lvl3pPr marL="0" indent="914400">
              <a:buClrTx/>
              <a:buSzTx/>
              <a:buFontTx/>
              <a:buNone/>
              <a:defRPr cap="all">
                <a:solidFill>
                  <a:srgbClr val="335B74"/>
                </a:solidFill>
              </a:defRPr>
            </a:lvl3pPr>
            <a:lvl4pPr marL="0" indent="1371600">
              <a:buClrTx/>
              <a:buSzTx/>
              <a:buFontTx/>
              <a:buNone/>
              <a:defRPr cap="all">
                <a:solidFill>
                  <a:srgbClr val="335B74"/>
                </a:solidFill>
              </a:defRPr>
            </a:lvl4pPr>
            <a:lvl5pPr marL="0" indent="1828800">
              <a:buClrTx/>
              <a:buSzTx/>
              <a:buFontTx/>
              <a:buNone/>
              <a:defRPr cap="all">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Rectangle"/>
          <p:cNvSpPr/>
          <p:nvPr>
            <p:ph type="body" sz="quarter" idx="13"/>
          </p:nvPr>
        </p:nvSpPr>
        <p:spPr>
          <a:xfrm>
            <a:off x="4663440" y="1846052"/>
            <a:ext cx="3703321" cy="736283"/>
          </a:xfrm>
          <a:prstGeom prst="rect">
            <a:avLst/>
          </a:prstGeom>
        </p:spPr>
        <p:txBody>
          <a:bodyPr lIns="45719" tIns="45719" rIns="45719" bIns="45719" anchor="ctr"/>
          <a:lstStyle/>
          <a:p>
            <a:pPr marL="0" indent="0">
              <a:buClrTx/>
              <a:buSzTx/>
              <a:buFontTx/>
              <a:buNone/>
              <a:defRPr cap="all">
                <a:solidFill>
                  <a:srgbClr val="335B74"/>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74" name="Rectangle"/>
          <p:cNvSpPr/>
          <p:nvPr/>
        </p:nvSpPr>
        <p:spPr>
          <a:xfrm>
            <a:off x="2382" y="6400800"/>
            <a:ext cx="9141619" cy="457200"/>
          </a:xfrm>
          <a:prstGeom prst="rect">
            <a:avLst/>
          </a:prstGeom>
          <a:solidFill>
            <a:schemeClr val="accent2"/>
          </a:solidFill>
          <a:ln w="12700">
            <a:miter lim="400000"/>
          </a:ln>
        </p:spPr>
        <p:txBody>
          <a:bodyPr lIns="45719" rIns="45719"/>
          <a:lstStyle/>
          <a:p>
            <a:pPr/>
          </a:p>
        </p:txBody>
      </p:sp>
      <p:sp>
        <p:nvSpPr>
          <p:cNvPr id="75" name="Rectangle"/>
          <p:cNvSpPr/>
          <p:nvPr/>
        </p:nvSpPr>
        <p:spPr>
          <a:xfrm>
            <a:off x="12" y="6334316"/>
            <a:ext cx="9141619" cy="64009"/>
          </a:xfrm>
          <a:prstGeom prst="rect">
            <a:avLst/>
          </a:prstGeom>
          <a:solidFill>
            <a:schemeClr val="accent1"/>
          </a:solidFill>
          <a:ln w="12700">
            <a:miter lim="400000"/>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83" name="Rectangle"/>
          <p:cNvSpPr/>
          <p:nvPr/>
        </p:nvSpPr>
        <p:spPr>
          <a:xfrm>
            <a:off x="12" y="0"/>
            <a:ext cx="3038095" cy="6858000"/>
          </a:xfrm>
          <a:prstGeom prst="rect">
            <a:avLst/>
          </a:prstGeom>
          <a:solidFill>
            <a:schemeClr val="accent2"/>
          </a:solidFill>
          <a:ln w="12700">
            <a:miter lim="400000"/>
          </a:ln>
        </p:spPr>
        <p:txBody>
          <a:bodyPr lIns="45719" rIns="45719"/>
          <a:lstStyle/>
          <a:p>
            <a:pPr/>
          </a:p>
        </p:txBody>
      </p:sp>
      <p:sp>
        <p:nvSpPr>
          <p:cNvPr id="84" name="Rectangle"/>
          <p:cNvSpPr/>
          <p:nvPr/>
        </p:nvSpPr>
        <p:spPr>
          <a:xfrm>
            <a:off x="3030053" y="0"/>
            <a:ext cx="48007" cy="6858000"/>
          </a:xfrm>
          <a:prstGeom prst="rect">
            <a:avLst/>
          </a:prstGeom>
          <a:solidFill>
            <a:schemeClr val="accent1"/>
          </a:solidFill>
          <a:ln w="12700">
            <a:miter lim="400000"/>
          </a:ln>
        </p:spPr>
        <p:txBody>
          <a:bodyPr lIns="45719" rIns="45719"/>
          <a:lstStyle/>
          <a:p>
            <a:pPr/>
          </a:p>
        </p:txBody>
      </p:sp>
      <p:sp>
        <p:nvSpPr>
          <p:cNvPr id="85" name="Title Text"/>
          <p:cNvSpPr txBox="1"/>
          <p:nvPr>
            <p:ph type="title"/>
          </p:nvPr>
        </p:nvSpPr>
        <p:spPr>
          <a:xfrm>
            <a:off x="342900" y="594359"/>
            <a:ext cx="2400300" cy="2286001"/>
          </a:xfrm>
          <a:prstGeom prst="rect">
            <a:avLst/>
          </a:prstGeom>
        </p:spPr>
        <p:txBody>
          <a:bodyPr/>
          <a:lstStyle>
            <a:lvl1pPr>
              <a:defRPr sz="3600">
                <a:solidFill>
                  <a:srgbClr val="FFFFFF"/>
                </a:solidFill>
              </a:defRPr>
            </a:lvl1pPr>
          </a:lstStyle>
          <a:p>
            <a:pPr/>
            <a:r>
              <a:t>Title Text</a:t>
            </a:r>
          </a:p>
        </p:txBody>
      </p:sp>
      <p:sp>
        <p:nvSpPr>
          <p:cNvPr id="86" name="Body Level One…"/>
          <p:cNvSpPr txBox="1"/>
          <p:nvPr>
            <p:ph type="body" idx="1"/>
          </p:nvPr>
        </p:nvSpPr>
        <p:spPr>
          <a:xfrm>
            <a:off x="3460236" y="731519"/>
            <a:ext cx="5009394" cy="5257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Rectangle"/>
          <p:cNvSpPr/>
          <p:nvPr>
            <p:ph type="body" sz="quarter" idx="13"/>
          </p:nvPr>
        </p:nvSpPr>
        <p:spPr>
          <a:xfrm>
            <a:off x="342900" y="2926079"/>
            <a:ext cx="2400300" cy="3379125"/>
          </a:xfrm>
          <a:prstGeom prst="rect">
            <a:avLst/>
          </a:prstGeom>
        </p:spPr>
        <p:txBody>
          <a:bodyPr lIns="45719" tIns="45719" rIns="45719" bIns="45719"/>
          <a:lstStyle/>
          <a:p>
            <a:pPr marL="0" indent="0">
              <a:buClrTx/>
              <a:buSzTx/>
              <a:buFontTx/>
              <a:buNone/>
              <a:defRPr sz="1500">
                <a:solidFill>
                  <a:srgbClr val="FFFFFF"/>
                </a:solidFill>
              </a:defRPr>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95" name="Rectangle"/>
          <p:cNvSpPr/>
          <p:nvPr/>
        </p:nvSpPr>
        <p:spPr>
          <a:xfrm>
            <a:off x="0" y="4953000"/>
            <a:ext cx="9141619" cy="1905000"/>
          </a:xfrm>
          <a:prstGeom prst="rect">
            <a:avLst/>
          </a:prstGeom>
          <a:solidFill>
            <a:schemeClr val="accent2"/>
          </a:solidFill>
          <a:ln w="12700">
            <a:miter lim="400000"/>
          </a:ln>
        </p:spPr>
        <p:txBody>
          <a:bodyPr lIns="45719" rIns="45719"/>
          <a:lstStyle/>
          <a:p>
            <a:pPr/>
          </a:p>
        </p:txBody>
      </p:sp>
      <p:sp>
        <p:nvSpPr>
          <p:cNvPr id="96" name="Rectangle"/>
          <p:cNvSpPr/>
          <p:nvPr/>
        </p:nvSpPr>
        <p:spPr>
          <a:xfrm>
            <a:off x="12" y="4915075"/>
            <a:ext cx="9141619" cy="64009"/>
          </a:xfrm>
          <a:prstGeom prst="rect">
            <a:avLst/>
          </a:prstGeom>
          <a:solidFill>
            <a:schemeClr val="accent1"/>
          </a:solidFill>
          <a:ln w="12700">
            <a:miter lim="400000"/>
          </a:ln>
        </p:spPr>
        <p:txBody>
          <a:bodyPr lIns="45719" rIns="45719"/>
          <a:lstStyle/>
          <a:p>
            <a:pPr/>
          </a:p>
        </p:txBody>
      </p:sp>
      <p:sp>
        <p:nvSpPr>
          <p:cNvPr id="97" name="Title Text"/>
          <p:cNvSpPr txBox="1"/>
          <p:nvPr>
            <p:ph type="title"/>
          </p:nvPr>
        </p:nvSpPr>
        <p:spPr>
          <a:xfrm>
            <a:off x="822960" y="5074920"/>
            <a:ext cx="7589520" cy="822961"/>
          </a:xfrm>
          <a:prstGeom prst="rect">
            <a:avLst/>
          </a:prstGeom>
        </p:spPr>
        <p:txBody>
          <a:bodyPr lIns="0" tIns="0" rIns="0" bIns="0"/>
          <a:lstStyle>
            <a:lvl1pPr>
              <a:defRPr sz="3600">
                <a:solidFill>
                  <a:srgbClr val="FFFFFF"/>
                </a:solidFill>
              </a:defRPr>
            </a:lvl1pPr>
          </a:lstStyle>
          <a:p>
            <a:pPr/>
            <a:r>
              <a:t>Title Text</a:t>
            </a:r>
          </a:p>
        </p:txBody>
      </p:sp>
      <p:sp>
        <p:nvSpPr>
          <p:cNvPr id="98" name="Image"/>
          <p:cNvSpPr/>
          <p:nvPr>
            <p:ph type="pic" idx="13"/>
          </p:nvPr>
        </p:nvSpPr>
        <p:spPr>
          <a:xfrm>
            <a:off x="11" y="0"/>
            <a:ext cx="9143991" cy="4915076"/>
          </a:xfrm>
          <a:prstGeom prst="rect">
            <a:avLst/>
          </a:prstGeom>
        </p:spPr>
        <p:txBody>
          <a:bodyPr lIns="91439" tIns="45719" rIns="91439" bIns="45719">
            <a:noAutofit/>
          </a:bodyPr>
          <a:lstStyle/>
          <a:p>
            <a:pPr/>
          </a:p>
        </p:txBody>
      </p:sp>
      <p:sp>
        <p:nvSpPr>
          <p:cNvPr id="99" name="Body Level One…"/>
          <p:cNvSpPr txBox="1"/>
          <p:nvPr>
            <p:ph type="body" sz="quarter" idx="1"/>
          </p:nvPr>
        </p:nvSpPr>
        <p:spPr>
          <a:xfrm>
            <a:off x="822958" y="5907023"/>
            <a:ext cx="7589521"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0" y="6400800"/>
            <a:ext cx="9144001" cy="457200"/>
          </a:xfrm>
          <a:prstGeom prst="rect">
            <a:avLst/>
          </a:prstGeom>
          <a:solidFill>
            <a:schemeClr val="accent2"/>
          </a:solidFill>
          <a:ln w="12700">
            <a:miter lim="400000"/>
          </a:ln>
        </p:spPr>
        <p:txBody>
          <a:bodyPr lIns="45719" rIns="45719"/>
          <a:lstStyle/>
          <a:p>
            <a:pPr/>
          </a:p>
        </p:txBody>
      </p:sp>
      <p:sp>
        <p:nvSpPr>
          <p:cNvPr id="3" name="Rectangle"/>
          <p:cNvSpPr/>
          <p:nvPr/>
        </p:nvSpPr>
        <p:spPr>
          <a:xfrm>
            <a:off x="0" y="6334314"/>
            <a:ext cx="9144001" cy="66000"/>
          </a:xfrm>
          <a:prstGeom prst="rect">
            <a:avLst/>
          </a:prstGeom>
          <a:solidFill>
            <a:schemeClr val="accent1"/>
          </a:solidFill>
          <a:ln w="12700">
            <a:miter lim="400000"/>
          </a:ln>
        </p:spPr>
        <p:txBody>
          <a:bodyPr lIns="45719" rIns="45719"/>
          <a:lstStyle/>
          <a:p>
            <a:pPr/>
          </a:p>
        </p:txBody>
      </p:sp>
      <p:sp>
        <p:nvSpPr>
          <p:cNvPr id="4" name="Line"/>
          <p:cNvSpPr/>
          <p:nvPr/>
        </p:nvSpPr>
        <p:spPr>
          <a:xfrm>
            <a:off x="895149" y="1737845"/>
            <a:ext cx="7475219" cy="1"/>
          </a:xfrm>
          <a:prstGeom prst="line">
            <a:avLst/>
          </a:prstGeom>
          <a:ln w="6350">
            <a:solidFill>
              <a:srgbClr val="808080"/>
            </a:solidFill>
          </a:ln>
        </p:spPr>
        <p:txBody>
          <a:bodyPr lIns="45719" rIns="45719"/>
          <a:lstStyle/>
          <a:p>
            <a:pPr/>
          </a:p>
        </p:txBody>
      </p:sp>
      <p:sp>
        <p:nvSpPr>
          <p:cNvPr id="5" name="Title Text"/>
          <p:cNvSpPr txBox="1"/>
          <p:nvPr>
            <p:ph type="title"/>
          </p:nvPr>
        </p:nvSpPr>
        <p:spPr>
          <a:xfrm>
            <a:off x="822960" y="286603"/>
            <a:ext cx="7543801" cy="145075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163959" y="6528855"/>
            <a:ext cx="245404" cy="226986"/>
          </a:xfrm>
          <a:prstGeom prst="rect">
            <a:avLst/>
          </a:prstGeom>
          <a:ln w="12700">
            <a:miter lim="400000"/>
          </a:ln>
        </p:spPr>
        <p:txBody>
          <a:bodyPr wrap="none" lIns="45719" rIns="45719" anchor="ctr">
            <a:spAutoFit/>
          </a:bodyPr>
          <a:lstStyle>
            <a:lvl1pPr algn="r">
              <a:defRPr sz="1000">
                <a:solidFill>
                  <a:srgbClr val="D1282E"/>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ln>
            <a:noFill/>
          </a:ln>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Calibri"/>
        <a:buChar char=" "/>
        <a:tabLst/>
        <a:defRPr b="0" baseline="0" cap="none" i="0" spc="0" strike="noStrike" sz="2000" u="none">
          <a:ln>
            <a:noFill/>
          </a:ln>
          <a:solidFill>
            <a:srgbClr val="404040"/>
          </a:solidFill>
          <a:uFillTx/>
          <a:latin typeface="+mj-lt"/>
          <a:ea typeface="+mj-ea"/>
          <a:cs typeface="+mj-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ln>
            <a:noFill/>
          </a:ln>
          <a:solidFill>
            <a:srgbClr val="40404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Quality Control"/>
          <p:cNvSpPr txBox="1"/>
          <p:nvPr>
            <p:ph type="ctrTitle"/>
          </p:nvPr>
        </p:nvSpPr>
        <p:spPr>
          <a:xfrm>
            <a:off x="822960" y="758951"/>
            <a:ext cx="7543801" cy="3566161"/>
          </a:xfrm>
          <a:prstGeom prst="rect">
            <a:avLst/>
          </a:prstGeom>
        </p:spPr>
        <p:txBody>
          <a:bodyPr/>
          <a:lstStyle>
            <a:lvl1pPr>
              <a:defRPr spc="-100" sz="6000"/>
            </a:lvl1pPr>
          </a:lstStyle>
          <a:p>
            <a:pPr/>
            <a:r>
              <a:t>Quality Control</a:t>
            </a:r>
          </a:p>
        </p:txBody>
      </p:sp>
      <p:sp>
        <p:nvSpPr>
          <p:cNvPr id="268" name="Plan and Document Approach"/>
          <p:cNvSpPr txBox="1"/>
          <p:nvPr>
            <p:ph type="subTitle" sz="quarter" idx="1"/>
          </p:nvPr>
        </p:nvSpPr>
        <p:spPr>
          <a:prstGeom prst="rect">
            <a:avLst/>
          </a:prstGeom>
        </p:spPr>
        <p:txBody>
          <a:bodyPr/>
          <a:lstStyle/>
          <a:p>
            <a:pPr/>
            <a:r>
              <a:t>Plan and Document Approach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Quiz Question 3"/>
          <p:cNvSpPr txBox="1"/>
          <p:nvPr>
            <p:ph type="title"/>
          </p:nvPr>
        </p:nvSpPr>
        <p:spPr>
          <a:prstGeom prst="rect">
            <a:avLst/>
          </a:prstGeom>
        </p:spPr>
        <p:txBody>
          <a:bodyPr/>
          <a:lstStyle>
            <a:lvl1pPr>
              <a:defRPr spc="-100"/>
            </a:lvl1pPr>
          </a:lstStyle>
          <a:p>
            <a:pPr/>
            <a:r>
              <a:t>Quiz Question 3</a:t>
            </a:r>
          </a:p>
        </p:txBody>
      </p:sp>
      <p:sp>
        <p:nvSpPr>
          <p:cNvPr id="295" name="These are tests to show whether the software operates as the customer intended.…"/>
          <p:cNvSpPr txBox="1"/>
          <p:nvPr>
            <p:ph type="body" idx="1"/>
          </p:nvPr>
        </p:nvSpPr>
        <p:spPr>
          <a:xfrm>
            <a:off x="822959" y="1845734"/>
            <a:ext cx="7543801" cy="4023360"/>
          </a:xfrm>
          <a:prstGeom prst="rect">
            <a:avLst/>
          </a:prstGeom>
        </p:spPr>
        <p:txBody>
          <a:bodyPr/>
          <a:lstStyle/>
          <a:p>
            <a:pPr>
              <a:defRPr>
                <a:solidFill>
                  <a:srgbClr val="000000"/>
                </a:solidFill>
              </a:defRPr>
            </a:pPr>
            <a:r>
              <a:t>These are tests to show whether the software operates as the customer intended.</a:t>
            </a:r>
          </a:p>
          <a:p>
            <a:pPr lvl="1" marL="685800" indent="-342900">
              <a:spcBef>
                <a:spcPts val="400"/>
              </a:spcBef>
              <a:buClr>
                <a:srgbClr val="000000"/>
              </a:buClr>
              <a:buFontTx/>
              <a:buAutoNum type="alphaUcPeriod" startAt="1"/>
              <a:defRPr sz="1800">
                <a:solidFill>
                  <a:srgbClr val="000000"/>
                </a:solidFill>
              </a:defRPr>
            </a:pPr>
            <a:r>
              <a:t>Defect tests</a:t>
            </a:r>
          </a:p>
          <a:p>
            <a:pPr lvl="1" marL="685800" indent="-342900">
              <a:spcBef>
                <a:spcPts val="400"/>
              </a:spcBef>
              <a:buClr>
                <a:srgbClr val="000000"/>
              </a:buClr>
              <a:buFontTx/>
              <a:buAutoNum type="alphaUcPeriod" startAt="1"/>
              <a:defRPr sz="1800">
                <a:solidFill>
                  <a:srgbClr val="000000"/>
                </a:solidFill>
              </a:defRPr>
            </a:pPr>
            <a:r>
              <a:t>Validation tests</a:t>
            </a:r>
          </a:p>
          <a:p>
            <a:pPr lvl="1" marL="685800" indent="-342900">
              <a:spcBef>
                <a:spcPts val="400"/>
              </a:spcBef>
              <a:buClr>
                <a:srgbClr val="000000"/>
              </a:buClr>
              <a:buFontTx/>
              <a:buAutoNum type="alphaUcPeriod" startAt="1"/>
              <a:defRPr sz="1800">
                <a:solidFill>
                  <a:srgbClr val="000000"/>
                </a:solidFill>
              </a:defRPr>
            </a:pPr>
            <a:r>
              <a:t>Verification tests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Quiz Question 4"/>
          <p:cNvSpPr txBox="1"/>
          <p:nvPr>
            <p:ph type="title"/>
          </p:nvPr>
        </p:nvSpPr>
        <p:spPr>
          <a:prstGeom prst="rect">
            <a:avLst/>
          </a:prstGeom>
        </p:spPr>
        <p:txBody>
          <a:bodyPr/>
          <a:lstStyle>
            <a:lvl1pPr>
              <a:defRPr spc="-100"/>
            </a:lvl1pPr>
          </a:lstStyle>
          <a:p>
            <a:pPr/>
            <a:r>
              <a:t>Quiz Question 4</a:t>
            </a:r>
          </a:p>
        </p:txBody>
      </p:sp>
      <p:sp>
        <p:nvSpPr>
          <p:cNvPr id="298" name="Errors cause faults which may cause failures.…"/>
          <p:cNvSpPr txBox="1"/>
          <p:nvPr>
            <p:ph type="body" idx="1"/>
          </p:nvPr>
        </p:nvSpPr>
        <p:spPr>
          <a:xfrm>
            <a:off x="822959" y="1845734"/>
            <a:ext cx="7543801" cy="4023360"/>
          </a:xfrm>
          <a:prstGeom prst="rect">
            <a:avLst/>
          </a:prstGeom>
        </p:spPr>
        <p:txBody>
          <a:bodyPr/>
          <a:lstStyle/>
          <a:p>
            <a:pPr>
              <a:defRPr>
                <a:solidFill>
                  <a:srgbClr val="000000"/>
                </a:solidFill>
              </a:defRPr>
            </a:pPr>
            <a:r>
              <a:t>Errors cause faults which may cause failures.</a:t>
            </a:r>
          </a:p>
          <a:p>
            <a:pPr lvl="1" marL="651509" indent="-342900">
              <a:spcBef>
                <a:spcPts val="400"/>
              </a:spcBef>
              <a:buClr>
                <a:srgbClr val="000000"/>
              </a:buClr>
              <a:buFontTx/>
              <a:buAutoNum type="alphaUcPeriod" startAt="1"/>
              <a:defRPr sz="1800">
                <a:solidFill>
                  <a:srgbClr val="000000"/>
                </a:solidFill>
              </a:defRPr>
            </a:pPr>
            <a:r>
              <a:t>True</a:t>
            </a:r>
          </a:p>
          <a:p>
            <a:pPr lvl="1" marL="651509" indent="-342900">
              <a:spcBef>
                <a:spcPts val="400"/>
              </a:spcBef>
              <a:buClr>
                <a:srgbClr val="000000"/>
              </a:buClr>
              <a:buFontTx/>
              <a:buAutoNum type="alphaUcPeriod" startAt="1"/>
              <a:defRPr sz="1800">
                <a:solidFill>
                  <a:srgbClr val="000000"/>
                </a:solidFill>
              </a:defRPr>
            </a:pPr>
            <a:r>
              <a:t>False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Testing"/>
          <p:cNvSpPr txBox="1"/>
          <p:nvPr>
            <p:ph type="title"/>
          </p:nvPr>
        </p:nvSpPr>
        <p:spPr>
          <a:xfrm>
            <a:off x="822960" y="758951"/>
            <a:ext cx="7543801" cy="3566161"/>
          </a:xfrm>
          <a:prstGeom prst="rect">
            <a:avLst/>
          </a:prstGeom>
        </p:spPr>
        <p:txBody>
          <a:bodyPr/>
          <a:lstStyle>
            <a:lvl1pPr>
              <a:defRPr spc="-100" sz="5400"/>
            </a:lvl1pPr>
          </a:lstStyle>
          <a:p>
            <a:pPr/>
            <a:r>
              <a:t>Testing</a:t>
            </a:r>
          </a:p>
        </p:txBody>
      </p:sp>
      <p:sp>
        <p:nvSpPr>
          <p:cNvPr id="301"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3" name="debuggingsuckststingrocks.png" descr="debuggingsuckststingrocks.png"/>
          <p:cNvPicPr>
            <a:picLocks noChangeAspect="1"/>
          </p:cNvPicPr>
          <p:nvPr/>
        </p:nvPicPr>
        <p:blipFill>
          <a:blip r:embed="rId3">
            <a:extLst/>
          </a:blip>
          <a:stretch>
            <a:fillRect/>
          </a:stretch>
        </p:blipFill>
        <p:spPr>
          <a:xfrm>
            <a:off x="4483563" y="3728832"/>
            <a:ext cx="3184923" cy="1743076"/>
          </a:xfrm>
          <a:prstGeom prst="rect">
            <a:avLst/>
          </a:prstGeom>
          <a:ln w="12700">
            <a:miter lim="400000"/>
          </a:ln>
        </p:spPr>
      </p:pic>
      <p:grpSp>
        <p:nvGrpSpPr>
          <p:cNvPr id="308" name="Group"/>
          <p:cNvGrpSpPr/>
          <p:nvPr/>
        </p:nvGrpSpPr>
        <p:grpSpPr>
          <a:xfrm>
            <a:off x="380999" y="609599"/>
            <a:ext cx="3816814" cy="3357955"/>
            <a:chOff x="0" y="0"/>
            <a:chExt cx="3816812" cy="3357954"/>
          </a:xfrm>
        </p:grpSpPr>
        <p:pic>
          <p:nvPicPr>
            <p:cNvPr id="304" name="image6.png" descr="image6.png"/>
            <p:cNvPicPr>
              <a:picLocks noChangeAspect="1"/>
            </p:cNvPicPr>
            <p:nvPr/>
          </p:nvPicPr>
          <p:blipFill>
            <a:blip r:embed="rId4">
              <a:extLst/>
            </a:blip>
            <a:stretch>
              <a:fillRect/>
            </a:stretch>
          </p:blipFill>
          <p:spPr>
            <a:xfrm>
              <a:off x="2224946" y="1481528"/>
              <a:ext cx="1591867" cy="1876426"/>
            </a:xfrm>
            <a:prstGeom prst="rect">
              <a:avLst/>
            </a:prstGeom>
            <a:ln w="12700" cap="flat">
              <a:noFill/>
              <a:miter lim="400000"/>
            </a:ln>
            <a:effectLst/>
          </p:spPr>
        </p:pic>
        <p:grpSp>
          <p:nvGrpSpPr>
            <p:cNvPr id="307" name="Group"/>
            <p:cNvGrpSpPr/>
            <p:nvPr/>
          </p:nvGrpSpPr>
          <p:grpSpPr>
            <a:xfrm>
              <a:off x="-1" y="-1"/>
              <a:ext cx="2563658" cy="3196031"/>
              <a:chOff x="0" y="0"/>
              <a:chExt cx="2563656" cy="3196029"/>
            </a:xfrm>
          </p:grpSpPr>
          <p:sp>
            <p:nvSpPr>
              <p:cNvPr id="305" name="Shape"/>
              <p:cNvSpPr/>
              <p:nvPr/>
            </p:nvSpPr>
            <p:spPr>
              <a:xfrm>
                <a:off x="0" y="0"/>
                <a:ext cx="2563657" cy="3196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84"/>
                    </a:moveTo>
                    <a:cubicBezTo>
                      <a:pt x="0" y="978"/>
                      <a:pt x="1219" y="0"/>
                      <a:pt x="2723" y="0"/>
                    </a:cubicBezTo>
                    <a:lnTo>
                      <a:pt x="9531" y="0"/>
                    </a:lnTo>
                    <a:lnTo>
                      <a:pt x="13615" y="0"/>
                    </a:lnTo>
                    <a:cubicBezTo>
                      <a:pt x="15119" y="0"/>
                      <a:pt x="16339" y="978"/>
                      <a:pt x="16339" y="2184"/>
                    </a:cubicBezTo>
                    <a:lnTo>
                      <a:pt x="16339" y="12600"/>
                    </a:lnTo>
                    <a:lnTo>
                      <a:pt x="21600" y="14717"/>
                    </a:lnTo>
                    <a:lnTo>
                      <a:pt x="16339" y="18000"/>
                    </a:lnTo>
                    <a:lnTo>
                      <a:pt x="16339" y="19416"/>
                    </a:lnTo>
                    <a:cubicBezTo>
                      <a:pt x="16339" y="20622"/>
                      <a:pt x="15119" y="21600"/>
                      <a:pt x="13615" y="21600"/>
                    </a:cubicBezTo>
                    <a:lnTo>
                      <a:pt x="13616" y="21600"/>
                    </a:lnTo>
                    <a:lnTo>
                      <a:pt x="2723" y="21600"/>
                    </a:lnTo>
                    <a:cubicBezTo>
                      <a:pt x="1219" y="21600"/>
                      <a:pt x="0" y="20622"/>
                      <a:pt x="0" y="19416"/>
                    </a:cubicBezTo>
                    <a:lnTo>
                      <a:pt x="0" y="12600"/>
                    </a:lnTo>
                    <a:close/>
                  </a:path>
                </a:pathLst>
              </a:custGeom>
              <a:gradFill flip="none" rotWithShape="1">
                <a:gsLst>
                  <a:gs pos="0">
                    <a:srgbClr val="00ACEE"/>
                  </a:gs>
                  <a:gs pos="34000">
                    <a:srgbClr val="03ADED"/>
                  </a:gs>
                  <a:gs pos="70000">
                    <a:srgbClr val="00B1F4"/>
                  </a:gs>
                  <a:gs pos="100000">
                    <a:srgbClr val="12B1EE"/>
                  </a:gs>
                </a:gsLst>
                <a:path path="circle">
                  <a:fillToRect l="37721" t="-19636" r="62278" b="119636"/>
                </a:path>
              </a:gradFill>
              <a:ln w="12700" cap="flat">
                <a:solidFill>
                  <a:schemeClr val="accent1"/>
                </a:solidFill>
                <a:prstDash val="solid"/>
                <a:round/>
              </a:ln>
              <a:effectLst>
                <a:outerShdw sx="100000" sy="100000" kx="0" ky="0" algn="b" rotWithShape="0" blurRad="38100" dist="25400" dir="2700000">
                  <a:srgbClr val="000000">
                    <a:alpha val="60000"/>
                  </a:srgbClr>
                </a:outerShdw>
              </a:effectLst>
            </p:spPr>
            <p:txBody>
              <a:bodyPr wrap="square" lIns="45719" tIns="45719" rIns="45719" bIns="45719" numCol="1" anchor="ctr">
                <a:noAutofit/>
              </a:bodyPr>
              <a:lstStyle/>
              <a:p>
                <a:pPr>
                  <a:defRPr sz="1500">
                    <a:latin typeface="+mn-lt"/>
                    <a:ea typeface="+mn-ea"/>
                    <a:cs typeface="+mn-cs"/>
                    <a:sym typeface="Helvetica"/>
                  </a:defRPr>
                </a:pPr>
              </a:p>
            </p:txBody>
          </p:sp>
          <p:sp>
            <p:nvSpPr>
              <p:cNvPr id="306" name="Debugging is twice as hard as writing the code in the first place. Therefore, if you write the code as cleverly as possible, you are, by definition, not smart enough to debug it."/>
              <p:cNvSpPr txBox="1"/>
              <p:nvPr/>
            </p:nvSpPr>
            <p:spPr>
              <a:xfrm>
                <a:off x="94664" y="294994"/>
                <a:ext cx="1749869" cy="2606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500">
                    <a:latin typeface="+mn-lt"/>
                    <a:ea typeface="+mn-ea"/>
                    <a:cs typeface="+mn-cs"/>
                    <a:sym typeface="Helvetica"/>
                  </a:defRPr>
                </a:lvl1pPr>
              </a:lstStyle>
              <a:p>
                <a:pPr/>
                <a:r>
                  <a:t>Debugging is twice as hard as writing the code in the first place. Therefore, if you write the code as cleverly as possible, you are, by definition, not smart enough to debug it.</a:t>
                </a:r>
                <a:endParaRPr i="1"/>
              </a:p>
            </p:txBody>
          </p:sp>
        </p:grpSp>
      </p:grpSp>
      <p:grpSp>
        <p:nvGrpSpPr>
          <p:cNvPr id="317" name="Group"/>
          <p:cNvGrpSpPr/>
          <p:nvPr/>
        </p:nvGrpSpPr>
        <p:grpSpPr>
          <a:xfrm>
            <a:off x="5200448" y="838199"/>
            <a:ext cx="3029152" cy="2576906"/>
            <a:chOff x="0" y="0"/>
            <a:chExt cx="3029151" cy="2576904"/>
          </a:xfrm>
        </p:grpSpPr>
        <p:grpSp>
          <p:nvGrpSpPr>
            <p:cNvPr id="313" name="Group"/>
            <p:cNvGrpSpPr/>
            <p:nvPr/>
          </p:nvGrpSpPr>
          <p:grpSpPr>
            <a:xfrm>
              <a:off x="-1" y="-1"/>
              <a:ext cx="3029153" cy="2576906"/>
              <a:chOff x="0" y="0"/>
              <a:chExt cx="3029152" cy="2576904"/>
            </a:xfrm>
          </p:grpSpPr>
          <p:pic>
            <p:nvPicPr>
              <p:cNvPr id="309" name="image7.png" descr="image7.png"/>
              <p:cNvPicPr>
                <a:picLocks noChangeAspect="1"/>
              </p:cNvPicPr>
              <p:nvPr/>
            </p:nvPicPr>
            <p:blipFill>
              <a:blip r:embed="rId5">
                <a:extLst/>
              </a:blip>
              <a:stretch>
                <a:fillRect/>
              </a:stretch>
            </p:blipFill>
            <p:spPr>
              <a:xfrm>
                <a:off x="0" y="659208"/>
                <a:ext cx="1453994" cy="1917697"/>
              </a:xfrm>
              <a:prstGeom prst="rect">
                <a:avLst/>
              </a:prstGeom>
              <a:ln w="12700" cap="flat">
                <a:noFill/>
                <a:miter lim="400000"/>
              </a:ln>
              <a:effectLst/>
            </p:spPr>
          </p:pic>
          <p:grpSp>
            <p:nvGrpSpPr>
              <p:cNvPr id="312" name="Group"/>
              <p:cNvGrpSpPr/>
              <p:nvPr/>
            </p:nvGrpSpPr>
            <p:grpSpPr>
              <a:xfrm>
                <a:off x="1206756" y="-1"/>
                <a:ext cx="1822397" cy="1917698"/>
                <a:chOff x="0" y="0"/>
                <a:chExt cx="1822395" cy="1917696"/>
              </a:xfrm>
            </p:grpSpPr>
            <p:sp>
              <p:nvSpPr>
                <p:cNvPr id="310" name="Shape"/>
                <p:cNvSpPr/>
                <p:nvPr/>
              </p:nvSpPr>
              <p:spPr>
                <a:xfrm>
                  <a:off x="0" y="0"/>
                  <a:ext cx="1822396" cy="1917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30" y="2957"/>
                      </a:moveTo>
                      <a:cubicBezTo>
                        <a:pt x="2930" y="1324"/>
                        <a:pt x="4324" y="0"/>
                        <a:pt x="6042" y="0"/>
                      </a:cubicBezTo>
                      <a:lnTo>
                        <a:pt x="6042" y="0"/>
                      </a:lnTo>
                      <a:lnTo>
                        <a:pt x="18488" y="0"/>
                      </a:lnTo>
                      <a:cubicBezTo>
                        <a:pt x="20207" y="0"/>
                        <a:pt x="21600" y="1324"/>
                        <a:pt x="21600" y="2957"/>
                      </a:cubicBezTo>
                      <a:lnTo>
                        <a:pt x="21600" y="18643"/>
                      </a:lnTo>
                      <a:cubicBezTo>
                        <a:pt x="21600" y="20276"/>
                        <a:pt x="20207" y="21600"/>
                        <a:pt x="18488" y="21600"/>
                      </a:cubicBezTo>
                      <a:lnTo>
                        <a:pt x="6042" y="21600"/>
                      </a:lnTo>
                      <a:cubicBezTo>
                        <a:pt x="4324" y="21600"/>
                        <a:pt x="2930" y="20276"/>
                        <a:pt x="2930" y="18643"/>
                      </a:cubicBezTo>
                      <a:lnTo>
                        <a:pt x="2930" y="18000"/>
                      </a:lnTo>
                      <a:lnTo>
                        <a:pt x="0" y="18011"/>
                      </a:lnTo>
                      <a:lnTo>
                        <a:pt x="2930" y="12600"/>
                      </a:lnTo>
                      <a:close/>
                    </a:path>
                  </a:pathLst>
                </a:custGeom>
                <a:gradFill flip="none" rotWithShape="1">
                  <a:gsLst>
                    <a:gs pos="0">
                      <a:srgbClr val="00ACEE"/>
                    </a:gs>
                    <a:gs pos="34000">
                      <a:srgbClr val="03ADED"/>
                    </a:gs>
                    <a:gs pos="70000">
                      <a:srgbClr val="00B1F4"/>
                    </a:gs>
                    <a:gs pos="100000">
                      <a:srgbClr val="12B1EE"/>
                    </a:gs>
                  </a:gsLst>
                  <a:path path="circle">
                    <a:fillToRect l="37721" t="-19636" r="62278" b="119636"/>
                  </a:path>
                </a:gradFill>
                <a:ln w="12700" cap="flat">
                  <a:solidFill>
                    <a:schemeClr val="accent1"/>
                  </a:solidFill>
                  <a:prstDash val="solid"/>
                  <a:round/>
                </a:ln>
                <a:effectLst>
                  <a:outerShdw sx="100000" sy="100000" kx="0" ky="0" algn="b" rotWithShape="0" blurRad="38100" dist="25400" dir="2700000">
                    <a:srgbClr val="000000">
                      <a:alpha val="60000"/>
                    </a:srgbClr>
                  </a:outerShdw>
                </a:effectLst>
              </p:spPr>
              <p:txBody>
                <a:bodyPr wrap="square" lIns="45719" tIns="45719" rIns="45719" bIns="45719" numCol="1" anchor="ctr">
                  <a:noAutofit/>
                </a:bodyPr>
                <a:lstStyle/>
                <a:p>
                  <a:pPr>
                    <a:defRPr>
                      <a:solidFill>
                        <a:srgbClr val="FFFFFF"/>
                      </a:solidFill>
                    </a:defRPr>
                  </a:pPr>
                </a:p>
              </p:txBody>
            </p:sp>
            <p:sp>
              <p:nvSpPr>
                <p:cNvPr id="311" name="Testing can never demonstrate the _____ of errors in software, only their _______"/>
                <p:cNvSpPr txBox="1"/>
                <p:nvPr/>
              </p:nvSpPr>
              <p:spPr>
                <a:xfrm>
                  <a:off x="324129" y="113028"/>
                  <a:ext cx="1421374" cy="169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500">
                      <a:latin typeface="+mn-lt"/>
                      <a:ea typeface="+mn-ea"/>
                      <a:cs typeface="+mn-cs"/>
                      <a:sym typeface="Helvetica"/>
                    </a:defRPr>
                  </a:lvl1pPr>
                </a:lstStyle>
                <a:p>
                  <a:pPr/>
                  <a:r>
                    <a:t>Testing can never demonstrate the _____ of errors in software, only their _______ </a:t>
                  </a:r>
                </a:p>
              </p:txBody>
            </p:sp>
          </p:grpSp>
        </p:grpSp>
        <p:grpSp>
          <p:nvGrpSpPr>
            <p:cNvPr id="316" name="Group"/>
            <p:cNvGrpSpPr/>
            <p:nvPr/>
          </p:nvGrpSpPr>
          <p:grpSpPr>
            <a:xfrm>
              <a:off x="1878074" y="779063"/>
              <a:ext cx="1151078" cy="1001387"/>
              <a:chOff x="0" y="0"/>
              <a:chExt cx="1151077" cy="1001386"/>
            </a:xfrm>
          </p:grpSpPr>
          <p:sp>
            <p:nvSpPr>
              <p:cNvPr id="314" name="absence"/>
              <p:cNvSpPr txBox="1"/>
              <p:nvPr/>
            </p:nvSpPr>
            <p:spPr>
              <a:xfrm>
                <a:off x="0" y="0"/>
                <a:ext cx="1151078" cy="281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300">
                    <a:solidFill>
                      <a:srgbClr val="FF0000"/>
                    </a:solidFill>
                    <a:latin typeface="Arial Narrow"/>
                    <a:ea typeface="Arial Narrow"/>
                    <a:cs typeface="Arial Narrow"/>
                    <a:sym typeface="Arial Narrow"/>
                  </a:defRPr>
                </a:lvl1pPr>
              </a:lstStyle>
              <a:p>
                <a:pPr/>
                <a:r>
                  <a:t>absence</a:t>
                </a:r>
              </a:p>
            </p:txBody>
          </p:sp>
          <p:sp>
            <p:nvSpPr>
              <p:cNvPr id="315" name="presence"/>
              <p:cNvSpPr txBox="1"/>
              <p:nvPr/>
            </p:nvSpPr>
            <p:spPr>
              <a:xfrm>
                <a:off x="121166" y="719446"/>
                <a:ext cx="969329" cy="28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300">
                    <a:solidFill>
                      <a:srgbClr val="FF0000"/>
                    </a:solidFill>
                    <a:latin typeface="Arial Narrow"/>
                    <a:ea typeface="Arial Narrow"/>
                    <a:cs typeface="Arial Narrow"/>
                    <a:sym typeface="Arial Narrow"/>
                  </a:defRPr>
                </a:lvl1pPr>
              </a:lstStyle>
              <a:p>
                <a:pPr/>
                <a:r>
                  <a:t>presence</a:t>
                </a:r>
              </a:p>
            </p:txBody>
          </p:sp>
        </p:grpSp>
      </p:grpSp>
      <p:sp>
        <p:nvSpPr>
          <p:cNvPr id="318" name="© 2013 Armando Fox &amp; David Patterson, all rights reserved"/>
          <p:cNvSpPr txBox="1"/>
          <p:nvPr/>
        </p:nvSpPr>
        <p:spPr>
          <a:xfrm>
            <a:off x="2308859" y="6400800"/>
            <a:ext cx="4572001" cy="294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FFFFFF"/>
                </a:solidFill>
                <a:latin typeface="Arial Narrow"/>
                <a:ea typeface="Arial Narrow"/>
                <a:cs typeface="Arial Narrow"/>
                <a:sym typeface="Arial Narrow"/>
              </a:defRPr>
            </a:lvl1pPr>
          </a:lstStyle>
          <a:p>
            <a:pPr/>
            <a:r>
              <a:t>© 2013 Armando Fox &amp; David Patterson, all rights reserved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8" grpId="1"/>
      <p:bldP build="whole" bldLvl="1" animBg="1" rev="0" advAuto="0" spid="303" grpId="3"/>
      <p:bldP build="whole" bldLvl="1" animBg="1" rev="0" advAuto="0" spid="317"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Testing is Hard"/>
          <p:cNvSpPr txBox="1"/>
          <p:nvPr>
            <p:ph type="title"/>
          </p:nvPr>
        </p:nvSpPr>
        <p:spPr>
          <a:prstGeom prst="rect">
            <a:avLst/>
          </a:prstGeom>
        </p:spPr>
        <p:txBody>
          <a:bodyPr/>
          <a:lstStyle>
            <a:lvl1pPr>
              <a:defRPr spc="-100"/>
            </a:lvl1pPr>
          </a:lstStyle>
          <a:p>
            <a:pPr/>
            <a:r>
              <a:t>Testing is Hard</a:t>
            </a:r>
          </a:p>
        </p:txBody>
      </p:sp>
      <p:sp>
        <p:nvSpPr>
          <p:cNvPr id="323" name="Runs counter to the goals of other development activities…"/>
          <p:cNvSpPr txBox="1"/>
          <p:nvPr>
            <p:ph type="body" idx="1"/>
          </p:nvPr>
        </p:nvSpPr>
        <p:spPr>
          <a:xfrm>
            <a:off x="822959" y="1845734"/>
            <a:ext cx="7543801" cy="4023360"/>
          </a:xfrm>
          <a:prstGeom prst="rect">
            <a:avLst/>
          </a:prstGeom>
        </p:spPr>
        <p:txBody>
          <a:bodyPr/>
          <a:lstStyle/>
          <a:p>
            <a:pPr/>
            <a:r>
              <a:t>Runs counter to the goals of other development activities</a:t>
            </a:r>
          </a:p>
          <a:p>
            <a:pPr/>
            <a:r>
              <a:t>Can never completely prove the absence of errors</a:t>
            </a:r>
          </a:p>
          <a:p>
            <a:pPr/>
            <a:r>
              <a:t>Testing by itself does not improve software quality</a:t>
            </a:r>
          </a:p>
          <a:p>
            <a:pPr/>
            <a:r>
              <a:t>Requires you to assume that there are errors in your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3">
                                            <p:bg/>
                                          </p:spTgt>
                                        </p:tgtEl>
                                        <p:attrNameLst>
                                          <p:attrName>style.visibility</p:attrName>
                                        </p:attrNameLst>
                                      </p:cBhvr>
                                      <p:to>
                                        <p:strVal val="visible"/>
                                      </p:to>
                                    </p:set>
                                    <p:animEffect filter="dissolve" transition="in">
                                      <p:cBhvr>
                                        <p:cTn id="7" dur="500"/>
                                        <p:tgtEl>
                                          <p:spTgt spid="32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3">
                                            <p:txEl>
                                              <p:pRg st="0" end="0"/>
                                            </p:txEl>
                                          </p:spTgt>
                                        </p:tgtEl>
                                        <p:attrNameLst>
                                          <p:attrName>style.visibility</p:attrName>
                                        </p:attrNameLst>
                                      </p:cBhvr>
                                      <p:to>
                                        <p:strVal val="visible"/>
                                      </p:to>
                                    </p:set>
                                    <p:animEffect filter="dissolve" transition="in">
                                      <p:cBhvr>
                                        <p:cTn id="10" dur="500"/>
                                        <p:tgtEl>
                                          <p:spTgt spid="3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23">
                                            <p:txEl>
                                              <p:pRg st="1" end="1"/>
                                            </p:txEl>
                                          </p:spTgt>
                                        </p:tgtEl>
                                        <p:attrNameLst>
                                          <p:attrName>style.visibility</p:attrName>
                                        </p:attrNameLst>
                                      </p:cBhvr>
                                      <p:to>
                                        <p:strVal val="visible"/>
                                      </p:to>
                                    </p:set>
                                    <p:animEffect filter="dissolve" transition="in">
                                      <p:cBhvr>
                                        <p:cTn id="15" dur="500"/>
                                        <p:tgtEl>
                                          <p:spTgt spid="3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23">
                                            <p:txEl>
                                              <p:pRg st="2" end="2"/>
                                            </p:txEl>
                                          </p:spTgt>
                                        </p:tgtEl>
                                        <p:attrNameLst>
                                          <p:attrName>style.visibility</p:attrName>
                                        </p:attrNameLst>
                                      </p:cBhvr>
                                      <p:to>
                                        <p:strVal val="visible"/>
                                      </p:to>
                                    </p:set>
                                    <p:animEffect filter="dissolve" transition="in">
                                      <p:cBhvr>
                                        <p:cTn id="20" dur="500"/>
                                        <p:tgtEl>
                                          <p:spTgt spid="3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23">
                                            <p:txEl>
                                              <p:pRg st="3" end="3"/>
                                            </p:txEl>
                                          </p:spTgt>
                                        </p:tgtEl>
                                        <p:attrNameLst>
                                          <p:attrName>style.visibility</p:attrName>
                                        </p:attrNameLst>
                                      </p:cBhvr>
                                      <p:to>
                                        <p:strVal val="visible"/>
                                      </p:to>
                                    </p:set>
                                    <p:animEffect filter="dissolve" transition="in">
                                      <p:cBhvr>
                                        <p:cTn id="25" dur="500"/>
                                        <p:tgtEl>
                                          <p:spTgt spid="32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3"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Testing"/>
          <p:cNvSpPr txBox="1"/>
          <p:nvPr>
            <p:ph type="title"/>
          </p:nvPr>
        </p:nvSpPr>
        <p:spPr>
          <a:prstGeom prst="rect">
            <a:avLst/>
          </a:prstGeom>
        </p:spPr>
        <p:txBody>
          <a:bodyPr/>
          <a:lstStyle>
            <a:lvl1pPr>
              <a:defRPr spc="-100"/>
            </a:lvl1pPr>
          </a:lstStyle>
          <a:p>
            <a:pPr/>
            <a:r>
              <a:t>Testing</a:t>
            </a:r>
          </a:p>
        </p:txBody>
      </p:sp>
      <p:sp>
        <p:nvSpPr>
          <p:cNvPr id="326" name="Activity performed for…"/>
          <p:cNvSpPr txBox="1"/>
          <p:nvPr>
            <p:ph type="body" idx="1"/>
          </p:nvPr>
        </p:nvSpPr>
        <p:spPr>
          <a:xfrm>
            <a:off x="822959" y="1845734"/>
            <a:ext cx="7543801" cy="4023360"/>
          </a:xfrm>
          <a:prstGeom prst="rect">
            <a:avLst/>
          </a:prstGeom>
        </p:spPr>
        <p:txBody>
          <a:bodyPr/>
          <a:lstStyle/>
          <a:p>
            <a:pPr/>
            <a:r>
              <a:t>Activity performed for</a:t>
            </a:r>
          </a:p>
          <a:p>
            <a:pPr lvl="1" marL="384047" indent="-182879">
              <a:spcBef>
                <a:spcPts val="400"/>
              </a:spcBef>
              <a:defRPr sz="1800"/>
            </a:pPr>
            <a:r>
              <a:t>evaluating product quality</a:t>
            </a:r>
          </a:p>
          <a:p>
            <a:pPr lvl="1" marL="384047" indent="-182879">
              <a:spcBef>
                <a:spcPts val="400"/>
              </a:spcBef>
              <a:defRPr sz="1800"/>
            </a:pPr>
            <a:r>
              <a:t>improving products by identifying defects and having them fixed prior to software release</a:t>
            </a:r>
          </a:p>
          <a:p>
            <a:pPr/>
            <a:r>
              <a:t>Dynamic verification of program's behavior on a finite set of test cases selected from execution domain</a:t>
            </a:r>
          </a:p>
          <a:p>
            <a:pPr/>
            <a:r>
              <a:t>Testing cannot prove product works 100%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6">
                                            <p:bg/>
                                          </p:spTgt>
                                        </p:tgtEl>
                                        <p:attrNameLst>
                                          <p:attrName>style.visibility</p:attrName>
                                        </p:attrNameLst>
                                      </p:cBhvr>
                                      <p:to>
                                        <p:strVal val="visible"/>
                                      </p:to>
                                    </p:set>
                                    <p:animEffect filter="dissolve" transition="in">
                                      <p:cBhvr>
                                        <p:cTn id="7" dur="500"/>
                                        <p:tgtEl>
                                          <p:spTgt spid="32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6">
                                            <p:txEl>
                                              <p:pRg st="0" end="0"/>
                                            </p:txEl>
                                          </p:spTgt>
                                        </p:tgtEl>
                                        <p:attrNameLst>
                                          <p:attrName>style.visibility</p:attrName>
                                        </p:attrNameLst>
                                      </p:cBhvr>
                                      <p:to>
                                        <p:strVal val="visible"/>
                                      </p:to>
                                    </p:set>
                                    <p:animEffect filter="dissolve" transition="in">
                                      <p:cBhvr>
                                        <p:cTn id="10" dur="500"/>
                                        <p:tgtEl>
                                          <p:spTgt spid="326">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326">
                                            <p:txEl>
                                              <p:pRg st="1" end="1"/>
                                            </p:txEl>
                                          </p:spTgt>
                                        </p:tgtEl>
                                        <p:attrNameLst>
                                          <p:attrName>style.visibility</p:attrName>
                                        </p:attrNameLst>
                                      </p:cBhvr>
                                      <p:to>
                                        <p:strVal val="visible"/>
                                      </p:to>
                                    </p:set>
                                    <p:animEffect filter="dissolve" transition="in">
                                      <p:cBhvr>
                                        <p:cTn id="13" dur="500"/>
                                        <p:tgtEl>
                                          <p:spTgt spid="326">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326">
                                            <p:txEl>
                                              <p:pRg st="2" end="2"/>
                                            </p:txEl>
                                          </p:spTgt>
                                        </p:tgtEl>
                                        <p:attrNameLst>
                                          <p:attrName>style.visibility</p:attrName>
                                        </p:attrNameLst>
                                      </p:cBhvr>
                                      <p:to>
                                        <p:strVal val="visible"/>
                                      </p:to>
                                    </p:set>
                                    <p:animEffect filter="dissolve" transition="in">
                                      <p:cBhvr>
                                        <p:cTn id="16" dur="500"/>
                                        <p:tgtEl>
                                          <p:spTgt spid="32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1" fill="hold">
                                  <p:stCondLst>
                                    <p:cond delay="0"/>
                                  </p:stCondLst>
                                  <p:iterate type="el" backwards="0">
                                    <p:tmAbs val="0"/>
                                  </p:iterate>
                                  <p:childTnLst>
                                    <p:set>
                                      <p:cBhvr>
                                        <p:cTn id="20" fill="hold"/>
                                        <p:tgtEl>
                                          <p:spTgt spid="326">
                                            <p:txEl>
                                              <p:pRg st="3" end="3"/>
                                            </p:txEl>
                                          </p:spTgt>
                                        </p:tgtEl>
                                        <p:attrNameLst>
                                          <p:attrName>style.visibility</p:attrName>
                                        </p:attrNameLst>
                                      </p:cBhvr>
                                      <p:to>
                                        <p:strVal val="visible"/>
                                      </p:to>
                                    </p:set>
                                    <p:animEffect filter="dissolve" transition="in">
                                      <p:cBhvr>
                                        <p:cTn id="21" dur="500"/>
                                        <p:tgtEl>
                                          <p:spTgt spid="3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1" fill="hold">
                                  <p:stCondLst>
                                    <p:cond delay="0"/>
                                  </p:stCondLst>
                                  <p:iterate type="el" backwards="0">
                                    <p:tmAbs val="0"/>
                                  </p:iterate>
                                  <p:childTnLst>
                                    <p:set>
                                      <p:cBhvr>
                                        <p:cTn id="25" fill="hold"/>
                                        <p:tgtEl>
                                          <p:spTgt spid="326">
                                            <p:txEl>
                                              <p:pRg st="4" end="4"/>
                                            </p:txEl>
                                          </p:spTgt>
                                        </p:tgtEl>
                                        <p:attrNameLst>
                                          <p:attrName>style.visibility</p:attrName>
                                        </p:attrNameLst>
                                      </p:cBhvr>
                                      <p:to>
                                        <p:strVal val="visible"/>
                                      </p:to>
                                    </p:set>
                                    <p:animEffect filter="dissolve" transition="in">
                                      <p:cBhvr>
                                        <p:cTn id="26" dur="500"/>
                                        <p:tgtEl>
                                          <p:spTgt spid="32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6"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tages of testing"/>
          <p:cNvSpPr txBox="1"/>
          <p:nvPr>
            <p:ph type="title"/>
          </p:nvPr>
        </p:nvSpPr>
        <p:spPr>
          <a:prstGeom prst="rect">
            <a:avLst/>
          </a:prstGeom>
        </p:spPr>
        <p:txBody>
          <a:bodyPr/>
          <a:lstStyle>
            <a:lvl1pPr>
              <a:defRPr spc="-100"/>
            </a:lvl1pPr>
          </a:lstStyle>
          <a:p>
            <a:pPr/>
            <a:r>
              <a:t>Stages of testing</a:t>
            </a:r>
          </a:p>
        </p:txBody>
      </p:sp>
      <p:sp>
        <p:nvSpPr>
          <p:cNvPr id="329" name="Development testing…"/>
          <p:cNvSpPr txBox="1"/>
          <p:nvPr>
            <p:ph type="body" idx="1"/>
          </p:nvPr>
        </p:nvSpPr>
        <p:spPr>
          <a:xfrm>
            <a:off x="822959" y="1845734"/>
            <a:ext cx="7543801" cy="4023360"/>
          </a:xfrm>
          <a:prstGeom prst="rect">
            <a:avLst/>
          </a:prstGeom>
        </p:spPr>
        <p:txBody>
          <a:bodyPr/>
          <a:lstStyle/>
          <a:p>
            <a:pPr/>
            <a:r>
              <a:t>Development testing</a:t>
            </a:r>
          </a:p>
          <a:p>
            <a:pPr/>
            <a:r>
              <a:t>Release testing</a:t>
            </a:r>
          </a:p>
          <a:p>
            <a:pPr/>
            <a:r>
              <a:t>User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9">
                                            <p:bg/>
                                          </p:spTgt>
                                        </p:tgtEl>
                                        <p:attrNameLst>
                                          <p:attrName>style.visibility</p:attrName>
                                        </p:attrNameLst>
                                      </p:cBhvr>
                                      <p:to>
                                        <p:strVal val="visible"/>
                                      </p:to>
                                    </p:set>
                                    <p:animEffect filter="dissolve" transition="in">
                                      <p:cBhvr>
                                        <p:cTn id="7" dur="500"/>
                                        <p:tgtEl>
                                          <p:spTgt spid="32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29">
                                            <p:txEl>
                                              <p:pRg st="0" end="0"/>
                                            </p:txEl>
                                          </p:spTgt>
                                        </p:tgtEl>
                                        <p:attrNameLst>
                                          <p:attrName>style.visibility</p:attrName>
                                        </p:attrNameLst>
                                      </p:cBhvr>
                                      <p:to>
                                        <p:strVal val="visible"/>
                                      </p:to>
                                    </p:set>
                                    <p:animEffect filter="dissolve" transition="in">
                                      <p:cBhvr>
                                        <p:cTn id="10" dur="500"/>
                                        <p:tgtEl>
                                          <p:spTgt spid="3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29">
                                            <p:txEl>
                                              <p:pRg st="1" end="1"/>
                                            </p:txEl>
                                          </p:spTgt>
                                        </p:tgtEl>
                                        <p:attrNameLst>
                                          <p:attrName>style.visibility</p:attrName>
                                        </p:attrNameLst>
                                      </p:cBhvr>
                                      <p:to>
                                        <p:strVal val="visible"/>
                                      </p:to>
                                    </p:set>
                                    <p:animEffect filter="dissolve" transition="in">
                                      <p:cBhvr>
                                        <p:cTn id="15" dur="500"/>
                                        <p:tgtEl>
                                          <p:spTgt spid="3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29">
                                            <p:txEl>
                                              <p:pRg st="2" end="2"/>
                                            </p:txEl>
                                          </p:spTgt>
                                        </p:tgtEl>
                                        <p:attrNameLst>
                                          <p:attrName>style.visibility</p:attrName>
                                        </p:attrNameLst>
                                      </p:cBhvr>
                                      <p:to>
                                        <p:strVal val="visible"/>
                                      </p:to>
                                    </p:set>
                                    <p:animEffect filter="dissolve" transition="in">
                                      <p:cBhvr>
                                        <p:cTn id="20" dur="500"/>
                                        <p:tgtEl>
                                          <p:spTgt spid="32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Development testing"/>
          <p:cNvSpPr txBox="1"/>
          <p:nvPr>
            <p:ph type="title"/>
          </p:nvPr>
        </p:nvSpPr>
        <p:spPr>
          <a:prstGeom prst="rect">
            <a:avLst/>
          </a:prstGeom>
        </p:spPr>
        <p:txBody>
          <a:bodyPr/>
          <a:lstStyle>
            <a:lvl1pPr>
              <a:defRPr spc="-100"/>
            </a:lvl1pPr>
          </a:lstStyle>
          <a:p>
            <a:pPr/>
            <a:r>
              <a:t>Development testing</a:t>
            </a:r>
          </a:p>
        </p:txBody>
      </p:sp>
      <p:sp>
        <p:nvSpPr>
          <p:cNvPr id="332" name="Development testing includes all testing activities that are carried out by the development team.…"/>
          <p:cNvSpPr txBox="1"/>
          <p:nvPr>
            <p:ph type="body" idx="1"/>
          </p:nvPr>
        </p:nvSpPr>
        <p:spPr>
          <a:xfrm>
            <a:off x="822959" y="1845734"/>
            <a:ext cx="7543801" cy="4023360"/>
          </a:xfrm>
          <a:prstGeom prst="rect">
            <a:avLst/>
          </a:prstGeom>
        </p:spPr>
        <p:txBody>
          <a:bodyPr/>
          <a:lstStyle/>
          <a:p>
            <a:pPr/>
            <a:r>
              <a:t>Development testing includes all testing activities that are carried out by the development team.</a:t>
            </a:r>
          </a:p>
          <a:p>
            <a:pPr/>
            <a:r>
              <a:t>Includes</a:t>
            </a:r>
          </a:p>
          <a:p>
            <a:pPr lvl="1" marL="384047" indent="-182879">
              <a:spcBef>
                <a:spcPts val="400"/>
              </a:spcBef>
              <a:defRPr sz="1800"/>
            </a:pPr>
            <a:r>
              <a:t>Unit testing</a:t>
            </a:r>
          </a:p>
          <a:p>
            <a:pPr lvl="1" marL="384047" indent="-182879">
              <a:spcBef>
                <a:spcPts val="400"/>
              </a:spcBef>
              <a:defRPr sz="1800"/>
            </a:pPr>
            <a:r>
              <a:t>Component testing</a:t>
            </a:r>
          </a:p>
          <a:p>
            <a:pPr lvl="1" marL="384047" indent="-182879">
              <a:spcBef>
                <a:spcPts val="400"/>
              </a:spcBef>
              <a:defRPr sz="1800"/>
            </a:pPr>
            <a:r>
              <a:t>System testing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2">
                                            <p:bg/>
                                          </p:spTgt>
                                        </p:tgtEl>
                                        <p:attrNameLst>
                                          <p:attrName>style.visibility</p:attrName>
                                        </p:attrNameLst>
                                      </p:cBhvr>
                                      <p:to>
                                        <p:strVal val="visible"/>
                                      </p:to>
                                    </p:set>
                                    <p:animEffect filter="dissolve" transition="in">
                                      <p:cBhvr>
                                        <p:cTn id="7" dur="500"/>
                                        <p:tgtEl>
                                          <p:spTgt spid="33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2">
                                            <p:txEl>
                                              <p:pRg st="0" end="0"/>
                                            </p:txEl>
                                          </p:spTgt>
                                        </p:tgtEl>
                                        <p:attrNameLst>
                                          <p:attrName>style.visibility</p:attrName>
                                        </p:attrNameLst>
                                      </p:cBhvr>
                                      <p:to>
                                        <p:strVal val="visible"/>
                                      </p:to>
                                    </p:set>
                                    <p:animEffect filter="dissolve" transition="in">
                                      <p:cBhvr>
                                        <p:cTn id="10" dur="500"/>
                                        <p:tgtEl>
                                          <p:spTgt spid="3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32">
                                            <p:txEl>
                                              <p:pRg st="1" end="1"/>
                                            </p:txEl>
                                          </p:spTgt>
                                        </p:tgtEl>
                                        <p:attrNameLst>
                                          <p:attrName>style.visibility</p:attrName>
                                        </p:attrNameLst>
                                      </p:cBhvr>
                                      <p:to>
                                        <p:strVal val="visible"/>
                                      </p:to>
                                    </p:set>
                                    <p:animEffect filter="dissolve" transition="in">
                                      <p:cBhvr>
                                        <p:cTn id="15" dur="500"/>
                                        <p:tgtEl>
                                          <p:spTgt spid="332">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332">
                                            <p:txEl>
                                              <p:pRg st="2" end="2"/>
                                            </p:txEl>
                                          </p:spTgt>
                                        </p:tgtEl>
                                        <p:attrNameLst>
                                          <p:attrName>style.visibility</p:attrName>
                                        </p:attrNameLst>
                                      </p:cBhvr>
                                      <p:to>
                                        <p:strVal val="visible"/>
                                      </p:to>
                                    </p:set>
                                    <p:animEffect filter="dissolve" transition="in">
                                      <p:cBhvr>
                                        <p:cTn id="18" dur="500"/>
                                        <p:tgtEl>
                                          <p:spTgt spid="332">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332">
                                            <p:txEl>
                                              <p:pRg st="3" end="3"/>
                                            </p:txEl>
                                          </p:spTgt>
                                        </p:tgtEl>
                                        <p:attrNameLst>
                                          <p:attrName>style.visibility</p:attrName>
                                        </p:attrNameLst>
                                      </p:cBhvr>
                                      <p:to>
                                        <p:strVal val="visible"/>
                                      </p:to>
                                    </p:set>
                                    <p:animEffect filter="dissolve" transition="in">
                                      <p:cBhvr>
                                        <p:cTn id="21" dur="500"/>
                                        <p:tgtEl>
                                          <p:spTgt spid="332">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332">
                                            <p:txEl>
                                              <p:pRg st="4" end="4"/>
                                            </p:txEl>
                                          </p:spTgt>
                                        </p:tgtEl>
                                        <p:attrNameLst>
                                          <p:attrName>style.visibility</p:attrName>
                                        </p:attrNameLst>
                                      </p:cBhvr>
                                      <p:to>
                                        <p:strVal val="visible"/>
                                      </p:to>
                                    </p:set>
                                    <p:animEffect filter="dissolve" transition="in">
                                      <p:cBhvr>
                                        <p:cTn id="24" dur="500"/>
                                        <p:tgtEl>
                                          <p:spTgt spid="33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2"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Writing Test Cases"/>
          <p:cNvSpPr txBox="1"/>
          <p:nvPr>
            <p:ph type="title"/>
          </p:nvPr>
        </p:nvSpPr>
        <p:spPr>
          <a:prstGeom prst="rect">
            <a:avLst/>
          </a:prstGeom>
        </p:spPr>
        <p:txBody>
          <a:bodyPr/>
          <a:lstStyle>
            <a:lvl1pPr>
              <a:defRPr spc="-100"/>
            </a:lvl1pPr>
          </a:lstStyle>
          <a:p>
            <a:pPr/>
            <a:r>
              <a:t>Writing Test Cases</a:t>
            </a:r>
          </a:p>
        </p:txBody>
      </p:sp>
      <p:sp>
        <p:nvSpPr>
          <p:cNvPr id="335" name="Write test cases before coding…"/>
          <p:cNvSpPr txBox="1"/>
          <p:nvPr>
            <p:ph type="body" idx="1"/>
          </p:nvPr>
        </p:nvSpPr>
        <p:spPr>
          <a:xfrm>
            <a:off x="822959" y="1845734"/>
            <a:ext cx="7543801" cy="4023360"/>
          </a:xfrm>
          <a:prstGeom prst="rect">
            <a:avLst/>
          </a:prstGeom>
        </p:spPr>
        <p:txBody>
          <a:bodyPr/>
          <a:lstStyle/>
          <a:p>
            <a:pPr/>
            <a:r>
              <a:t>Write test cases before coding</a:t>
            </a:r>
          </a:p>
          <a:p>
            <a:pPr/>
            <a:r>
              <a:t>Why?</a:t>
            </a:r>
          </a:p>
          <a:p>
            <a:pPr lvl="1" marL="384047" indent="-182879">
              <a:spcBef>
                <a:spcPts val="400"/>
              </a:spcBef>
              <a:defRPr sz="1800"/>
            </a:pPr>
            <a:r>
              <a:t>Doesn't take any more time</a:t>
            </a:r>
          </a:p>
          <a:p>
            <a:pPr lvl="1" marL="384047" indent="-182879">
              <a:spcBef>
                <a:spcPts val="400"/>
              </a:spcBef>
              <a:defRPr sz="1800"/>
            </a:pPr>
            <a:r>
              <a:t>Detect defects earlier and can correct them more easily</a:t>
            </a:r>
          </a:p>
          <a:p>
            <a:pPr lvl="1" marL="384047" indent="-182879">
              <a:spcBef>
                <a:spcPts val="400"/>
              </a:spcBef>
              <a:defRPr sz="1800"/>
            </a:pPr>
            <a:r>
              <a:t>Forces you to think about requirements and design before writing code</a:t>
            </a:r>
          </a:p>
          <a:p>
            <a:pPr lvl="1" marL="384047" indent="-182879">
              <a:spcBef>
                <a:spcPts val="400"/>
              </a:spcBef>
              <a:defRPr sz="1800"/>
            </a:pPr>
            <a:r>
              <a:t>Exposes requirements problems sooner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5">
                                            <p:bg/>
                                          </p:spTgt>
                                        </p:tgtEl>
                                        <p:attrNameLst>
                                          <p:attrName>style.visibility</p:attrName>
                                        </p:attrNameLst>
                                      </p:cBhvr>
                                      <p:to>
                                        <p:strVal val="visible"/>
                                      </p:to>
                                    </p:set>
                                    <p:animEffect filter="dissolve" transition="in">
                                      <p:cBhvr>
                                        <p:cTn id="7" dur="500"/>
                                        <p:tgtEl>
                                          <p:spTgt spid="33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5">
                                            <p:txEl>
                                              <p:pRg st="0" end="0"/>
                                            </p:txEl>
                                          </p:spTgt>
                                        </p:tgtEl>
                                        <p:attrNameLst>
                                          <p:attrName>style.visibility</p:attrName>
                                        </p:attrNameLst>
                                      </p:cBhvr>
                                      <p:to>
                                        <p:strVal val="visible"/>
                                      </p:to>
                                    </p:set>
                                    <p:animEffect filter="dissolve" transition="in">
                                      <p:cBhvr>
                                        <p:cTn id="10" dur="500"/>
                                        <p:tgtEl>
                                          <p:spTgt spid="3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35">
                                            <p:txEl>
                                              <p:pRg st="1" end="1"/>
                                            </p:txEl>
                                          </p:spTgt>
                                        </p:tgtEl>
                                        <p:attrNameLst>
                                          <p:attrName>style.visibility</p:attrName>
                                        </p:attrNameLst>
                                      </p:cBhvr>
                                      <p:to>
                                        <p:strVal val="visible"/>
                                      </p:to>
                                    </p:set>
                                    <p:animEffect filter="dissolve" transition="in">
                                      <p:cBhvr>
                                        <p:cTn id="15" dur="500"/>
                                        <p:tgtEl>
                                          <p:spTgt spid="335">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335">
                                            <p:txEl>
                                              <p:pRg st="2" end="2"/>
                                            </p:txEl>
                                          </p:spTgt>
                                        </p:tgtEl>
                                        <p:attrNameLst>
                                          <p:attrName>style.visibility</p:attrName>
                                        </p:attrNameLst>
                                      </p:cBhvr>
                                      <p:to>
                                        <p:strVal val="visible"/>
                                      </p:to>
                                    </p:set>
                                    <p:animEffect filter="dissolve" transition="in">
                                      <p:cBhvr>
                                        <p:cTn id="18" dur="500"/>
                                        <p:tgtEl>
                                          <p:spTgt spid="335">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335">
                                            <p:txEl>
                                              <p:pRg st="3" end="3"/>
                                            </p:txEl>
                                          </p:spTgt>
                                        </p:tgtEl>
                                        <p:attrNameLst>
                                          <p:attrName>style.visibility</p:attrName>
                                        </p:attrNameLst>
                                      </p:cBhvr>
                                      <p:to>
                                        <p:strVal val="visible"/>
                                      </p:to>
                                    </p:set>
                                    <p:animEffect filter="dissolve" transition="in">
                                      <p:cBhvr>
                                        <p:cTn id="21" dur="500"/>
                                        <p:tgtEl>
                                          <p:spTgt spid="335">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335">
                                            <p:txEl>
                                              <p:pRg st="4" end="4"/>
                                            </p:txEl>
                                          </p:spTgt>
                                        </p:tgtEl>
                                        <p:attrNameLst>
                                          <p:attrName>style.visibility</p:attrName>
                                        </p:attrNameLst>
                                      </p:cBhvr>
                                      <p:to>
                                        <p:strVal val="visible"/>
                                      </p:to>
                                    </p:set>
                                    <p:animEffect filter="dissolve" transition="in">
                                      <p:cBhvr>
                                        <p:cTn id="24" dur="500"/>
                                        <p:tgtEl>
                                          <p:spTgt spid="335">
                                            <p:txEl>
                                              <p:pRg st="4" end="4"/>
                                            </p:txEl>
                                          </p:spTgt>
                                        </p:tgtEl>
                                      </p:cBhvr>
                                    </p:animEffect>
                                  </p:childTnLst>
                                </p:cTn>
                              </p:par>
                              <p:par>
                                <p:cTn id="25" presetClass="entr" nodeType="withEffect" presetSubtype="0" presetID="9" grpId="1" fill="hold">
                                  <p:stCondLst>
                                    <p:cond delay="0"/>
                                  </p:stCondLst>
                                  <p:iterate type="el" backwards="0">
                                    <p:tmAbs val="0"/>
                                  </p:iterate>
                                  <p:childTnLst>
                                    <p:set>
                                      <p:cBhvr>
                                        <p:cTn id="26" fill="hold"/>
                                        <p:tgtEl>
                                          <p:spTgt spid="335">
                                            <p:txEl>
                                              <p:pRg st="5" end="5"/>
                                            </p:txEl>
                                          </p:spTgt>
                                        </p:tgtEl>
                                        <p:attrNameLst>
                                          <p:attrName>style.visibility</p:attrName>
                                        </p:attrNameLst>
                                      </p:cBhvr>
                                      <p:to>
                                        <p:strVal val="visible"/>
                                      </p:to>
                                    </p:set>
                                    <p:animEffect filter="dissolve" transition="in">
                                      <p:cBhvr>
                                        <p:cTn id="27" dur="500"/>
                                        <p:tgtEl>
                                          <p:spTgt spid="33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5"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Limitations of developer testing"/>
          <p:cNvSpPr txBox="1"/>
          <p:nvPr>
            <p:ph type="title"/>
          </p:nvPr>
        </p:nvSpPr>
        <p:spPr>
          <a:prstGeom prst="rect">
            <a:avLst/>
          </a:prstGeom>
        </p:spPr>
        <p:txBody>
          <a:bodyPr/>
          <a:lstStyle>
            <a:lvl1pPr>
              <a:defRPr spc="-100"/>
            </a:lvl1pPr>
          </a:lstStyle>
          <a:p>
            <a:pPr/>
            <a:r>
              <a:t>Limitations of developer testing</a:t>
            </a:r>
          </a:p>
        </p:txBody>
      </p:sp>
      <p:sp>
        <p:nvSpPr>
          <p:cNvPr id="338" name="Developers write &quot;clean tests&quot;…"/>
          <p:cNvSpPr txBox="1"/>
          <p:nvPr>
            <p:ph type="body" idx="1"/>
          </p:nvPr>
        </p:nvSpPr>
        <p:spPr>
          <a:xfrm>
            <a:off x="822959" y="1845734"/>
            <a:ext cx="7543801" cy="4023360"/>
          </a:xfrm>
          <a:prstGeom prst="rect">
            <a:avLst/>
          </a:prstGeom>
        </p:spPr>
        <p:txBody>
          <a:bodyPr/>
          <a:lstStyle/>
          <a:p>
            <a:pPr/>
            <a:r>
              <a:t>Developers write "clean tests"</a:t>
            </a:r>
          </a:p>
          <a:p>
            <a:pPr/>
            <a:r>
              <a:t>Developers have an optimistic view of testing</a:t>
            </a:r>
          </a:p>
          <a:p>
            <a:pPr/>
            <a:r>
              <a:t>Developers tend to skip more sophisticated kinds of test coverage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8">
                                            <p:bg/>
                                          </p:spTgt>
                                        </p:tgtEl>
                                        <p:attrNameLst>
                                          <p:attrName>style.visibility</p:attrName>
                                        </p:attrNameLst>
                                      </p:cBhvr>
                                      <p:to>
                                        <p:strVal val="visible"/>
                                      </p:to>
                                    </p:set>
                                    <p:animEffect filter="dissolve" transition="in">
                                      <p:cBhvr>
                                        <p:cTn id="7" dur="500"/>
                                        <p:tgtEl>
                                          <p:spTgt spid="33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8">
                                            <p:txEl>
                                              <p:pRg st="0" end="0"/>
                                            </p:txEl>
                                          </p:spTgt>
                                        </p:tgtEl>
                                        <p:attrNameLst>
                                          <p:attrName>style.visibility</p:attrName>
                                        </p:attrNameLst>
                                      </p:cBhvr>
                                      <p:to>
                                        <p:strVal val="visible"/>
                                      </p:to>
                                    </p:set>
                                    <p:animEffect filter="dissolve" transition="in">
                                      <p:cBhvr>
                                        <p:cTn id="10" dur="500"/>
                                        <p:tgtEl>
                                          <p:spTgt spid="3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38">
                                            <p:txEl>
                                              <p:pRg st="1" end="1"/>
                                            </p:txEl>
                                          </p:spTgt>
                                        </p:tgtEl>
                                        <p:attrNameLst>
                                          <p:attrName>style.visibility</p:attrName>
                                        </p:attrNameLst>
                                      </p:cBhvr>
                                      <p:to>
                                        <p:strVal val="visible"/>
                                      </p:to>
                                    </p:set>
                                    <p:animEffect filter="dissolve" transition="in">
                                      <p:cBhvr>
                                        <p:cTn id="15" dur="500"/>
                                        <p:tgtEl>
                                          <p:spTgt spid="3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38">
                                            <p:txEl>
                                              <p:pRg st="2" end="2"/>
                                            </p:txEl>
                                          </p:spTgt>
                                        </p:tgtEl>
                                        <p:attrNameLst>
                                          <p:attrName>style.visibility</p:attrName>
                                        </p:attrNameLst>
                                      </p:cBhvr>
                                      <p:to>
                                        <p:strVal val="visible"/>
                                      </p:to>
                                    </p:set>
                                    <p:animEffect filter="dissolve" transition="in">
                                      <p:cBhvr>
                                        <p:cTn id="20" dur="500"/>
                                        <p:tgtEl>
                                          <p:spTgt spid="33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8"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Introduction"/>
          <p:cNvSpPr txBox="1"/>
          <p:nvPr>
            <p:ph type="title"/>
          </p:nvPr>
        </p:nvSpPr>
        <p:spPr>
          <a:prstGeom prst="rect">
            <a:avLst/>
          </a:prstGeom>
        </p:spPr>
        <p:txBody>
          <a:bodyPr/>
          <a:lstStyle>
            <a:lvl1pPr>
              <a:defRPr spc="-100"/>
            </a:lvl1pPr>
          </a:lstStyle>
          <a:p>
            <a:pPr/>
            <a:r>
              <a:t>Introduction</a:t>
            </a:r>
          </a:p>
        </p:txBody>
      </p:sp>
      <p:sp>
        <p:nvSpPr>
          <p:cNvPr id="271" name="Quality Assurance (QA): activities designed to measure and improve quality in a product and the process…"/>
          <p:cNvSpPr txBox="1"/>
          <p:nvPr>
            <p:ph type="body" idx="1"/>
          </p:nvPr>
        </p:nvSpPr>
        <p:spPr>
          <a:xfrm>
            <a:off x="822959" y="1845734"/>
            <a:ext cx="7543801" cy="4023360"/>
          </a:xfrm>
          <a:prstGeom prst="rect">
            <a:avLst/>
          </a:prstGeom>
        </p:spPr>
        <p:txBody>
          <a:bodyPr/>
          <a:lstStyle/>
          <a:p>
            <a:pPr>
              <a:defRPr>
                <a:solidFill>
                  <a:srgbClr val="000000"/>
                </a:solidFill>
              </a:defRPr>
            </a:pPr>
            <a:r>
              <a:t>Quality Assurance (QA): </a:t>
            </a:r>
            <a:r>
              <a:rPr>
                <a:solidFill>
                  <a:srgbClr val="404040"/>
                </a:solidFill>
              </a:rPr>
              <a:t>activities designed to measure and improve quality in a product and the process</a:t>
            </a:r>
            <a:endParaRPr>
              <a:solidFill>
                <a:srgbClr val="404040"/>
              </a:solidFill>
            </a:endParaRPr>
          </a:p>
          <a:p>
            <a:pPr>
              <a:defRPr>
                <a:solidFill>
                  <a:srgbClr val="000000"/>
                </a:solidFill>
              </a:defRPr>
            </a:pPr>
            <a:r>
              <a:t>Quality control (QC): </a:t>
            </a:r>
            <a:r>
              <a:rPr>
                <a:solidFill>
                  <a:srgbClr val="404040"/>
                </a:solidFill>
              </a:rPr>
              <a:t>activities designed to validate and verify the quality of the product through detecting faults and fixing the defects</a:t>
            </a:r>
            <a:endParaRPr>
              <a:solidFill>
                <a:srgbClr val="404040"/>
              </a:solidFill>
            </a:endParaRPr>
          </a:p>
          <a:p>
            <a:pPr/>
            <a:r>
              <a:t>Need good techniques, process, tools and team</a:t>
            </a:r>
          </a:p>
          <a:p>
            <a:pPr/>
            <a:r>
              <a:t>Setting objectives</a:t>
            </a:r>
          </a:p>
          <a:p>
            <a:pPr/>
            <a:r>
              <a:t>Timing</a:t>
            </a:r>
          </a:p>
          <a:p>
            <a:pPr/>
            <a:r>
              <a:t>Costs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1">
                                            <p:bg/>
                                          </p:spTgt>
                                        </p:tgtEl>
                                        <p:attrNameLst>
                                          <p:attrName>style.visibility</p:attrName>
                                        </p:attrNameLst>
                                      </p:cBhvr>
                                      <p:to>
                                        <p:strVal val="visible"/>
                                      </p:to>
                                    </p:set>
                                    <p:animEffect filter="dissolve" transition="in">
                                      <p:cBhvr>
                                        <p:cTn id="7" dur="500"/>
                                        <p:tgtEl>
                                          <p:spTgt spid="27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71">
                                            <p:txEl>
                                              <p:pRg st="0" end="0"/>
                                            </p:txEl>
                                          </p:spTgt>
                                        </p:tgtEl>
                                        <p:attrNameLst>
                                          <p:attrName>style.visibility</p:attrName>
                                        </p:attrNameLst>
                                      </p:cBhvr>
                                      <p:to>
                                        <p:strVal val="visible"/>
                                      </p:to>
                                    </p:set>
                                    <p:animEffect filter="dissolve" transition="in">
                                      <p:cBhvr>
                                        <p:cTn id="10" dur="500"/>
                                        <p:tgtEl>
                                          <p:spTgt spid="2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71">
                                            <p:txEl>
                                              <p:pRg st="1" end="1"/>
                                            </p:txEl>
                                          </p:spTgt>
                                        </p:tgtEl>
                                        <p:attrNameLst>
                                          <p:attrName>style.visibility</p:attrName>
                                        </p:attrNameLst>
                                      </p:cBhvr>
                                      <p:to>
                                        <p:strVal val="visible"/>
                                      </p:to>
                                    </p:set>
                                    <p:animEffect filter="dissolve" transition="in">
                                      <p:cBhvr>
                                        <p:cTn id="15" dur="500"/>
                                        <p:tgtEl>
                                          <p:spTgt spid="2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71">
                                            <p:txEl>
                                              <p:pRg st="2" end="2"/>
                                            </p:txEl>
                                          </p:spTgt>
                                        </p:tgtEl>
                                        <p:attrNameLst>
                                          <p:attrName>style.visibility</p:attrName>
                                        </p:attrNameLst>
                                      </p:cBhvr>
                                      <p:to>
                                        <p:strVal val="visible"/>
                                      </p:to>
                                    </p:set>
                                    <p:animEffect filter="dissolve" transition="in">
                                      <p:cBhvr>
                                        <p:cTn id="20" dur="500"/>
                                        <p:tgtEl>
                                          <p:spTgt spid="2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271">
                                            <p:txEl>
                                              <p:pRg st="3" end="3"/>
                                            </p:txEl>
                                          </p:spTgt>
                                        </p:tgtEl>
                                        <p:attrNameLst>
                                          <p:attrName>style.visibility</p:attrName>
                                        </p:attrNameLst>
                                      </p:cBhvr>
                                      <p:to>
                                        <p:strVal val="visible"/>
                                      </p:to>
                                    </p:set>
                                    <p:animEffect filter="dissolve" transition="in">
                                      <p:cBhvr>
                                        <p:cTn id="25" dur="500"/>
                                        <p:tgtEl>
                                          <p:spTgt spid="2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271">
                                            <p:txEl>
                                              <p:pRg st="4" end="4"/>
                                            </p:txEl>
                                          </p:spTgt>
                                        </p:tgtEl>
                                        <p:attrNameLst>
                                          <p:attrName>style.visibility</p:attrName>
                                        </p:attrNameLst>
                                      </p:cBhvr>
                                      <p:to>
                                        <p:strVal val="visible"/>
                                      </p:to>
                                    </p:set>
                                    <p:animEffect filter="dissolve" transition="in">
                                      <p:cBhvr>
                                        <p:cTn id="30" dur="500"/>
                                        <p:tgtEl>
                                          <p:spTgt spid="27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271">
                                            <p:txEl>
                                              <p:pRg st="5" end="5"/>
                                            </p:txEl>
                                          </p:spTgt>
                                        </p:tgtEl>
                                        <p:attrNameLst>
                                          <p:attrName>style.visibility</p:attrName>
                                        </p:attrNameLst>
                                      </p:cBhvr>
                                      <p:to>
                                        <p:strVal val="visible"/>
                                      </p:to>
                                    </p:set>
                                    <p:animEffect filter="dissolve" transition="in">
                                      <p:cBhvr>
                                        <p:cTn id="35" dur="500"/>
                                        <p:tgtEl>
                                          <p:spTgt spid="27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71"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Quiz Question 5"/>
          <p:cNvSpPr txBox="1"/>
          <p:nvPr>
            <p:ph type="title"/>
          </p:nvPr>
        </p:nvSpPr>
        <p:spPr>
          <a:prstGeom prst="rect">
            <a:avLst/>
          </a:prstGeom>
        </p:spPr>
        <p:txBody>
          <a:bodyPr/>
          <a:lstStyle>
            <a:lvl1pPr>
              <a:defRPr spc="-100"/>
            </a:lvl1pPr>
          </a:lstStyle>
          <a:p>
            <a:pPr/>
            <a:r>
              <a:t>Quiz Question 5</a:t>
            </a:r>
          </a:p>
        </p:txBody>
      </p:sp>
      <p:sp>
        <p:nvSpPr>
          <p:cNvPr id="341" name="Testing can show both the presence and absence of errors…"/>
          <p:cNvSpPr txBox="1"/>
          <p:nvPr>
            <p:ph type="body" idx="1"/>
          </p:nvPr>
        </p:nvSpPr>
        <p:spPr>
          <a:xfrm>
            <a:off x="822959" y="1845734"/>
            <a:ext cx="7543801" cy="4023360"/>
          </a:xfrm>
          <a:prstGeom prst="rect">
            <a:avLst/>
          </a:prstGeom>
        </p:spPr>
        <p:txBody>
          <a:bodyPr/>
          <a:lstStyle/>
          <a:p>
            <a:pPr>
              <a:defRPr>
                <a:solidFill>
                  <a:srgbClr val="000000"/>
                </a:solidFill>
              </a:defRPr>
            </a:pPr>
            <a:r>
              <a:t>Testing can show both the presence and absence of errors</a:t>
            </a:r>
          </a:p>
          <a:p>
            <a:pPr lvl="1" marL="685800" indent="-342900">
              <a:spcBef>
                <a:spcPts val="400"/>
              </a:spcBef>
              <a:buClr>
                <a:srgbClr val="000000"/>
              </a:buClr>
              <a:buFontTx/>
              <a:buAutoNum type="alphaUcPeriod" startAt="1"/>
              <a:defRPr sz="1800">
                <a:solidFill>
                  <a:srgbClr val="000000"/>
                </a:solidFill>
              </a:defRPr>
            </a:pPr>
            <a:r>
              <a:t>True</a:t>
            </a:r>
          </a:p>
          <a:p>
            <a:pPr lvl="1" marL="685800" indent="-342900">
              <a:spcBef>
                <a:spcPts val="400"/>
              </a:spcBef>
              <a:buClr>
                <a:srgbClr val="000000"/>
              </a:buClr>
              <a:buFontTx/>
              <a:buAutoNum type="alphaUcPeriod" startAt="1"/>
              <a:defRPr sz="1800">
                <a:solidFill>
                  <a:srgbClr val="000000"/>
                </a:solidFill>
              </a:defRPr>
            </a:pPr>
            <a:r>
              <a:t>False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Unit Testing"/>
          <p:cNvSpPr txBox="1"/>
          <p:nvPr>
            <p:ph type="title"/>
          </p:nvPr>
        </p:nvSpPr>
        <p:spPr>
          <a:xfrm>
            <a:off x="822960" y="758951"/>
            <a:ext cx="7543801" cy="3566161"/>
          </a:xfrm>
          <a:prstGeom prst="rect">
            <a:avLst/>
          </a:prstGeom>
        </p:spPr>
        <p:txBody>
          <a:bodyPr/>
          <a:lstStyle>
            <a:lvl1pPr>
              <a:defRPr spc="-100" sz="5400"/>
            </a:lvl1pPr>
          </a:lstStyle>
          <a:p>
            <a:pPr/>
            <a:r>
              <a:t>Unit Testing</a:t>
            </a:r>
          </a:p>
        </p:txBody>
      </p:sp>
      <p:sp>
        <p:nvSpPr>
          <p:cNvPr id="344"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Unit testing"/>
          <p:cNvSpPr txBox="1"/>
          <p:nvPr>
            <p:ph type="title"/>
          </p:nvPr>
        </p:nvSpPr>
        <p:spPr>
          <a:prstGeom prst="rect">
            <a:avLst/>
          </a:prstGeom>
        </p:spPr>
        <p:txBody>
          <a:bodyPr/>
          <a:lstStyle>
            <a:lvl1pPr>
              <a:defRPr spc="-100"/>
            </a:lvl1pPr>
          </a:lstStyle>
          <a:p>
            <a:pPr/>
            <a:r>
              <a:t>Unit testing</a:t>
            </a:r>
          </a:p>
        </p:txBody>
      </p:sp>
      <p:sp>
        <p:nvSpPr>
          <p:cNvPr id="347" name="Unit testing is the process of testing individual components in isolation.…"/>
          <p:cNvSpPr txBox="1"/>
          <p:nvPr>
            <p:ph type="body" idx="1"/>
          </p:nvPr>
        </p:nvSpPr>
        <p:spPr>
          <a:xfrm>
            <a:off x="822959" y="1845734"/>
            <a:ext cx="7543801" cy="4023360"/>
          </a:xfrm>
          <a:prstGeom prst="rect">
            <a:avLst/>
          </a:prstGeom>
        </p:spPr>
        <p:txBody>
          <a:bodyPr/>
          <a:lstStyle/>
          <a:p>
            <a:pPr/>
            <a:r>
              <a:t>Unit testing is the process of testing individual components in isolation.</a:t>
            </a:r>
          </a:p>
          <a:p>
            <a:pPr/>
            <a:r>
              <a:t>It is a defect testing process.</a:t>
            </a:r>
          </a:p>
          <a:p>
            <a:pPr/>
            <a:r>
              <a:t>Units may be:</a:t>
            </a:r>
          </a:p>
          <a:p>
            <a:pPr lvl="1" marL="384047" indent="-182879">
              <a:spcBef>
                <a:spcPts val="400"/>
              </a:spcBef>
              <a:defRPr sz="1800"/>
            </a:pPr>
            <a:r>
              <a:t>Individual functions or methods within an object </a:t>
            </a:r>
          </a:p>
          <a:p>
            <a:pPr lvl="1" marL="384047" indent="-182879">
              <a:spcBef>
                <a:spcPts val="400"/>
              </a:spcBef>
              <a:defRPr sz="1800"/>
            </a:pPr>
            <a:r>
              <a:t>Object classes with several attributes and methods </a:t>
            </a:r>
          </a:p>
          <a:p>
            <a:pPr lvl="1" marL="384047" indent="-182879">
              <a:spcBef>
                <a:spcPts val="400"/>
              </a:spcBef>
              <a:defRPr sz="1800"/>
            </a:pPr>
            <a:r>
              <a:t>Composite components with defined interfaces used to access their functionality.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7">
                                            <p:bg/>
                                          </p:spTgt>
                                        </p:tgtEl>
                                        <p:attrNameLst>
                                          <p:attrName>style.visibility</p:attrName>
                                        </p:attrNameLst>
                                      </p:cBhvr>
                                      <p:to>
                                        <p:strVal val="visible"/>
                                      </p:to>
                                    </p:set>
                                    <p:animEffect filter="dissolve" transition="in">
                                      <p:cBhvr>
                                        <p:cTn id="7" dur="500"/>
                                        <p:tgtEl>
                                          <p:spTgt spid="34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47">
                                            <p:txEl>
                                              <p:pRg st="0" end="0"/>
                                            </p:txEl>
                                          </p:spTgt>
                                        </p:tgtEl>
                                        <p:attrNameLst>
                                          <p:attrName>style.visibility</p:attrName>
                                        </p:attrNameLst>
                                      </p:cBhvr>
                                      <p:to>
                                        <p:strVal val="visible"/>
                                      </p:to>
                                    </p:set>
                                    <p:animEffect filter="dissolve" transition="in">
                                      <p:cBhvr>
                                        <p:cTn id="10" dur="500"/>
                                        <p:tgtEl>
                                          <p:spTgt spid="3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47">
                                            <p:txEl>
                                              <p:pRg st="1" end="1"/>
                                            </p:txEl>
                                          </p:spTgt>
                                        </p:tgtEl>
                                        <p:attrNameLst>
                                          <p:attrName>style.visibility</p:attrName>
                                        </p:attrNameLst>
                                      </p:cBhvr>
                                      <p:to>
                                        <p:strVal val="visible"/>
                                      </p:to>
                                    </p:set>
                                    <p:animEffect filter="dissolve" transition="in">
                                      <p:cBhvr>
                                        <p:cTn id="15" dur="500"/>
                                        <p:tgtEl>
                                          <p:spTgt spid="3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47">
                                            <p:txEl>
                                              <p:pRg st="2" end="2"/>
                                            </p:txEl>
                                          </p:spTgt>
                                        </p:tgtEl>
                                        <p:attrNameLst>
                                          <p:attrName>style.visibility</p:attrName>
                                        </p:attrNameLst>
                                      </p:cBhvr>
                                      <p:to>
                                        <p:strVal val="visible"/>
                                      </p:to>
                                    </p:set>
                                    <p:animEffect filter="dissolve" transition="in">
                                      <p:cBhvr>
                                        <p:cTn id="20" dur="500"/>
                                        <p:tgtEl>
                                          <p:spTgt spid="347">
                                            <p:txEl>
                                              <p:pRg st="2" end="2"/>
                                            </p:txEl>
                                          </p:spTgt>
                                        </p:tgtEl>
                                      </p:cBhvr>
                                    </p:animEffect>
                                  </p:childTnLst>
                                </p:cTn>
                              </p:par>
                              <p:par>
                                <p:cTn id="21" presetClass="entr" nodeType="withEffect" presetSubtype="0" presetID="9" grpId="1" fill="hold">
                                  <p:stCondLst>
                                    <p:cond delay="0"/>
                                  </p:stCondLst>
                                  <p:iterate type="el" backwards="0">
                                    <p:tmAbs val="0"/>
                                  </p:iterate>
                                  <p:childTnLst>
                                    <p:set>
                                      <p:cBhvr>
                                        <p:cTn id="22" fill="hold"/>
                                        <p:tgtEl>
                                          <p:spTgt spid="347">
                                            <p:txEl>
                                              <p:pRg st="3" end="3"/>
                                            </p:txEl>
                                          </p:spTgt>
                                        </p:tgtEl>
                                        <p:attrNameLst>
                                          <p:attrName>style.visibility</p:attrName>
                                        </p:attrNameLst>
                                      </p:cBhvr>
                                      <p:to>
                                        <p:strVal val="visible"/>
                                      </p:to>
                                    </p:set>
                                    <p:animEffect filter="dissolve" transition="in">
                                      <p:cBhvr>
                                        <p:cTn id="23" dur="500"/>
                                        <p:tgtEl>
                                          <p:spTgt spid="347">
                                            <p:txEl>
                                              <p:pRg st="3" end="3"/>
                                            </p:txEl>
                                          </p:spTgt>
                                        </p:tgtEl>
                                      </p:cBhvr>
                                    </p:animEffect>
                                  </p:childTnLst>
                                </p:cTn>
                              </p:par>
                              <p:par>
                                <p:cTn id="24" presetClass="entr" nodeType="withEffect" presetSubtype="0" presetID="9" grpId="1" fill="hold">
                                  <p:stCondLst>
                                    <p:cond delay="0"/>
                                  </p:stCondLst>
                                  <p:iterate type="el" backwards="0">
                                    <p:tmAbs val="0"/>
                                  </p:iterate>
                                  <p:childTnLst>
                                    <p:set>
                                      <p:cBhvr>
                                        <p:cTn id="25" fill="hold"/>
                                        <p:tgtEl>
                                          <p:spTgt spid="347">
                                            <p:txEl>
                                              <p:pRg st="4" end="4"/>
                                            </p:txEl>
                                          </p:spTgt>
                                        </p:tgtEl>
                                        <p:attrNameLst>
                                          <p:attrName>style.visibility</p:attrName>
                                        </p:attrNameLst>
                                      </p:cBhvr>
                                      <p:to>
                                        <p:strVal val="visible"/>
                                      </p:to>
                                    </p:set>
                                    <p:animEffect filter="dissolve" transition="in">
                                      <p:cBhvr>
                                        <p:cTn id="26" dur="500"/>
                                        <p:tgtEl>
                                          <p:spTgt spid="347">
                                            <p:txEl>
                                              <p:pRg st="4" end="4"/>
                                            </p:txEl>
                                          </p:spTgt>
                                        </p:tgtEl>
                                      </p:cBhvr>
                                    </p:animEffect>
                                  </p:childTnLst>
                                </p:cTn>
                              </p:par>
                              <p:par>
                                <p:cTn id="27" presetClass="entr" nodeType="withEffect" presetSubtype="0" presetID="9" grpId="1" fill="hold">
                                  <p:stCondLst>
                                    <p:cond delay="0"/>
                                  </p:stCondLst>
                                  <p:iterate type="el" backwards="0">
                                    <p:tmAbs val="0"/>
                                  </p:iterate>
                                  <p:childTnLst>
                                    <p:set>
                                      <p:cBhvr>
                                        <p:cTn id="28" fill="hold"/>
                                        <p:tgtEl>
                                          <p:spTgt spid="347">
                                            <p:txEl>
                                              <p:pRg st="5" end="5"/>
                                            </p:txEl>
                                          </p:spTgt>
                                        </p:tgtEl>
                                        <p:attrNameLst>
                                          <p:attrName>style.visibility</p:attrName>
                                        </p:attrNameLst>
                                      </p:cBhvr>
                                      <p:to>
                                        <p:strVal val="visible"/>
                                      </p:to>
                                    </p:set>
                                    <p:animEffect filter="dissolve" transition="in">
                                      <p:cBhvr>
                                        <p:cTn id="29" dur="500"/>
                                        <p:tgtEl>
                                          <p:spTgt spid="34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47"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Object class testing"/>
          <p:cNvSpPr txBox="1"/>
          <p:nvPr>
            <p:ph type="title"/>
          </p:nvPr>
        </p:nvSpPr>
        <p:spPr>
          <a:prstGeom prst="rect">
            <a:avLst/>
          </a:prstGeom>
        </p:spPr>
        <p:txBody>
          <a:bodyPr/>
          <a:lstStyle>
            <a:lvl1pPr>
              <a:defRPr spc="-100"/>
            </a:lvl1pPr>
          </a:lstStyle>
          <a:p>
            <a:pPr/>
            <a:r>
              <a:t>Object class testing</a:t>
            </a:r>
          </a:p>
        </p:txBody>
      </p:sp>
      <p:sp>
        <p:nvSpPr>
          <p:cNvPr id="350" name="Complete test coverage of a class involves…"/>
          <p:cNvSpPr txBox="1"/>
          <p:nvPr>
            <p:ph type="body" idx="1"/>
          </p:nvPr>
        </p:nvSpPr>
        <p:spPr>
          <a:xfrm>
            <a:off x="822959" y="1845734"/>
            <a:ext cx="7543801" cy="4023360"/>
          </a:xfrm>
          <a:prstGeom prst="rect">
            <a:avLst/>
          </a:prstGeom>
        </p:spPr>
        <p:txBody>
          <a:bodyPr/>
          <a:lstStyle/>
          <a:p>
            <a:pPr/>
            <a:r>
              <a:t>Complete test coverage of a class involves</a:t>
            </a:r>
          </a:p>
          <a:p>
            <a:pPr lvl="1" marL="384047" indent="-182879">
              <a:spcBef>
                <a:spcPts val="400"/>
              </a:spcBef>
              <a:defRPr sz="1800"/>
            </a:pPr>
            <a:r>
              <a:t>Testing all operations associated with an object </a:t>
            </a:r>
          </a:p>
          <a:p>
            <a:pPr lvl="1" marL="384047" indent="-182879">
              <a:spcBef>
                <a:spcPts val="400"/>
              </a:spcBef>
              <a:defRPr sz="1800"/>
            </a:pPr>
            <a:r>
              <a:t>Setting and getting all object attributes </a:t>
            </a:r>
          </a:p>
          <a:p>
            <a:pPr lvl="1" marL="384047" indent="-182879">
              <a:spcBef>
                <a:spcPts val="400"/>
              </a:spcBef>
              <a:defRPr sz="1800"/>
            </a:pPr>
            <a:r>
              <a:t>Testing the object in all possible states.</a:t>
            </a:r>
          </a:p>
          <a:p>
            <a:pPr/>
            <a:r>
              <a:t>Inheritance makes it more difficult to design object class tests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0">
                                            <p:bg/>
                                          </p:spTgt>
                                        </p:tgtEl>
                                        <p:attrNameLst>
                                          <p:attrName>style.visibility</p:attrName>
                                        </p:attrNameLst>
                                      </p:cBhvr>
                                      <p:to>
                                        <p:strVal val="visible"/>
                                      </p:to>
                                    </p:set>
                                    <p:animEffect filter="dissolve" transition="in">
                                      <p:cBhvr>
                                        <p:cTn id="7" dur="500"/>
                                        <p:tgtEl>
                                          <p:spTgt spid="35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0">
                                            <p:txEl>
                                              <p:pRg st="0" end="0"/>
                                            </p:txEl>
                                          </p:spTgt>
                                        </p:tgtEl>
                                        <p:attrNameLst>
                                          <p:attrName>style.visibility</p:attrName>
                                        </p:attrNameLst>
                                      </p:cBhvr>
                                      <p:to>
                                        <p:strVal val="visible"/>
                                      </p:to>
                                    </p:set>
                                    <p:animEffect filter="dissolve" transition="in">
                                      <p:cBhvr>
                                        <p:cTn id="10" dur="500"/>
                                        <p:tgtEl>
                                          <p:spTgt spid="350">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350">
                                            <p:txEl>
                                              <p:pRg st="1" end="1"/>
                                            </p:txEl>
                                          </p:spTgt>
                                        </p:tgtEl>
                                        <p:attrNameLst>
                                          <p:attrName>style.visibility</p:attrName>
                                        </p:attrNameLst>
                                      </p:cBhvr>
                                      <p:to>
                                        <p:strVal val="visible"/>
                                      </p:to>
                                    </p:set>
                                    <p:animEffect filter="dissolve" transition="in">
                                      <p:cBhvr>
                                        <p:cTn id="13" dur="500"/>
                                        <p:tgtEl>
                                          <p:spTgt spid="350">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350">
                                            <p:txEl>
                                              <p:pRg st="2" end="2"/>
                                            </p:txEl>
                                          </p:spTgt>
                                        </p:tgtEl>
                                        <p:attrNameLst>
                                          <p:attrName>style.visibility</p:attrName>
                                        </p:attrNameLst>
                                      </p:cBhvr>
                                      <p:to>
                                        <p:strVal val="visible"/>
                                      </p:to>
                                    </p:set>
                                    <p:animEffect filter="dissolve" transition="in">
                                      <p:cBhvr>
                                        <p:cTn id="16" dur="500"/>
                                        <p:tgtEl>
                                          <p:spTgt spid="350">
                                            <p:txEl>
                                              <p:pRg st="2" end="2"/>
                                            </p:txEl>
                                          </p:spTgt>
                                        </p:tgtEl>
                                      </p:cBhvr>
                                    </p:animEffect>
                                  </p:childTnLst>
                                </p:cTn>
                              </p:par>
                              <p:par>
                                <p:cTn id="17" presetClass="entr" nodeType="withEffect" presetSubtype="0" presetID="9" grpId="1" fill="hold">
                                  <p:stCondLst>
                                    <p:cond delay="0"/>
                                  </p:stCondLst>
                                  <p:iterate type="el" backwards="0">
                                    <p:tmAbs val="0"/>
                                  </p:iterate>
                                  <p:childTnLst>
                                    <p:set>
                                      <p:cBhvr>
                                        <p:cTn id="18" fill="hold"/>
                                        <p:tgtEl>
                                          <p:spTgt spid="350">
                                            <p:txEl>
                                              <p:pRg st="3" end="3"/>
                                            </p:txEl>
                                          </p:spTgt>
                                        </p:tgtEl>
                                        <p:attrNameLst>
                                          <p:attrName>style.visibility</p:attrName>
                                        </p:attrNameLst>
                                      </p:cBhvr>
                                      <p:to>
                                        <p:strVal val="visible"/>
                                      </p:to>
                                    </p:set>
                                    <p:animEffect filter="dissolve" transition="in">
                                      <p:cBhvr>
                                        <p:cTn id="19" dur="500"/>
                                        <p:tgtEl>
                                          <p:spTgt spid="350">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1" fill="hold">
                                  <p:stCondLst>
                                    <p:cond delay="0"/>
                                  </p:stCondLst>
                                  <p:iterate type="el" backwards="0">
                                    <p:tmAbs val="0"/>
                                  </p:iterate>
                                  <p:childTnLst>
                                    <p:set>
                                      <p:cBhvr>
                                        <p:cTn id="23" fill="hold"/>
                                        <p:tgtEl>
                                          <p:spTgt spid="350">
                                            <p:txEl>
                                              <p:pRg st="4" end="4"/>
                                            </p:txEl>
                                          </p:spTgt>
                                        </p:tgtEl>
                                        <p:attrNameLst>
                                          <p:attrName>style.visibility</p:attrName>
                                        </p:attrNameLst>
                                      </p:cBhvr>
                                      <p:to>
                                        <p:strVal val="visible"/>
                                      </p:to>
                                    </p:set>
                                    <p:animEffect filter="dissolve" transition="in">
                                      <p:cBhvr>
                                        <p:cTn id="24" dur="500"/>
                                        <p:tgtEl>
                                          <p:spTgt spid="35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0"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Automated testing"/>
          <p:cNvSpPr txBox="1"/>
          <p:nvPr>
            <p:ph type="title"/>
          </p:nvPr>
        </p:nvSpPr>
        <p:spPr>
          <a:prstGeom prst="rect">
            <a:avLst/>
          </a:prstGeom>
        </p:spPr>
        <p:txBody>
          <a:bodyPr/>
          <a:lstStyle>
            <a:lvl1pPr>
              <a:defRPr spc="-100"/>
            </a:lvl1pPr>
          </a:lstStyle>
          <a:p>
            <a:pPr/>
            <a:r>
              <a:t>Automated testing</a:t>
            </a:r>
          </a:p>
        </p:txBody>
      </p:sp>
      <p:sp>
        <p:nvSpPr>
          <p:cNvPr id="353" name="Unit testing should be automated as much as possible…"/>
          <p:cNvSpPr txBox="1"/>
          <p:nvPr>
            <p:ph type="body" idx="1"/>
          </p:nvPr>
        </p:nvSpPr>
        <p:spPr>
          <a:xfrm>
            <a:off x="822959" y="1845734"/>
            <a:ext cx="7543801" cy="4023360"/>
          </a:xfrm>
          <a:prstGeom prst="rect">
            <a:avLst/>
          </a:prstGeom>
        </p:spPr>
        <p:txBody>
          <a:bodyPr/>
          <a:lstStyle/>
          <a:p>
            <a:pPr/>
            <a:r>
              <a:t>Unit testing should be automated as much as possible</a:t>
            </a:r>
          </a:p>
          <a:p>
            <a:pPr/>
            <a:r>
              <a:t>Automated unit testing typically makes use of a test automation framework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3">
                                            <p:bg/>
                                          </p:spTgt>
                                        </p:tgtEl>
                                        <p:attrNameLst>
                                          <p:attrName>style.visibility</p:attrName>
                                        </p:attrNameLst>
                                      </p:cBhvr>
                                      <p:to>
                                        <p:strVal val="visible"/>
                                      </p:to>
                                    </p:set>
                                    <p:animEffect filter="dissolve" transition="in">
                                      <p:cBhvr>
                                        <p:cTn id="7" dur="500"/>
                                        <p:tgtEl>
                                          <p:spTgt spid="35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3">
                                            <p:txEl>
                                              <p:pRg st="0" end="0"/>
                                            </p:txEl>
                                          </p:spTgt>
                                        </p:tgtEl>
                                        <p:attrNameLst>
                                          <p:attrName>style.visibility</p:attrName>
                                        </p:attrNameLst>
                                      </p:cBhvr>
                                      <p:to>
                                        <p:strVal val="visible"/>
                                      </p:to>
                                    </p:set>
                                    <p:animEffect filter="dissolve" transition="in">
                                      <p:cBhvr>
                                        <p:cTn id="10" dur="500"/>
                                        <p:tgtEl>
                                          <p:spTgt spid="35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53">
                                            <p:txEl>
                                              <p:pRg st="1" end="1"/>
                                            </p:txEl>
                                          </p:spTgt>
                                        </p:tgtEl>
                                        <p:attrNameLst>
                                          <p:attrName>style.visibility</p:attrName>
                                        </p:attrNameLst>
                                      </p:cBhvr>
                                      <p:to>
                                        <p:strVal val="visible"/>
                                      </p:to>
                                    </p:set>
                                    <p:animEffect filter="dissolve" transition="in">
                                      <p:cBhvr>
                                        <p:cTn id="15" dur="500"/>
                                        <p:tgtEl>
                                          <p:spTgt spid="35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3"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Automated test components"/>
          <p:cNvSpPr txBox="1"/>
          <p:nvPr>
            <p:ph type="title"/>
          </p:nvPr>
        </p:nvSpPr>
        <p:spPr>
          <a:prstGeom prst="rect">
            <a:avLst/>
          </a:prstGeom>
        </p:spPr>
        <p:txBody>
          <a:bodyPr/>
          <a:lstStyle>
            <a:lvl1pPr>
              <a:defRPr spc="-100"/>
            </a:lvl1pPr>
          </a:lstStyle>
          <a:p>
            <a:pPr/>
            <a:r>
              <a:t>Automated test components</a:t>
            </a:r>
          </a:p>
        </p:txBody>
      </p:sp>
      <p:sp>
        <p:nvSpPr>
          <p:cNvPr id="356" name="Setup:   initialize the system with the test case…"/>
          <p:cNvSpPr txBox="1"/>
          <p:nvPr>
            <p:ph type="body" idx="1"/>
          </p:nvPr>
        </p:nvSpPr>
        <p:spPr>
          <a:xfrm>
            <a:off x="822959" y="1845734"/>
            <a:ext cx="7543801" cy="4023360"/>
          </a:xfrm>
          <a:prstGeom prst="rect">
            <a:avLst/>
          </a:prstGeom>
        </p:spPr>
        <p:txBody>
          <a:bodyPr/>
          <a:lstStyle/>
          <a:p>
            <a:pPr/>
            <a:r>
              <a:t>Setup:   initialize the system with the test case</a:t>
            </a:r>
          </a:p>
          <a:p>
            <a:pPr lvl="1" marL="384047" indent="-182879">
              <a:spcBef>
                <a:spcPts val="400"/>
              </a:spcBef>
              <a:defRPr sz="1800"/>
            </a:pPr>
            <a:r>
              <a:t>Test case is the inputs and expected outputs.</a:t>
            </a:r>
          </a:p>
          <a:p>
            <a:pPr/>
            <a:r>
              <a:t>Call:  Call the object or method to be tested.</a:t>
            </a:r>
          </a:p>
          <a:p>
            <a:pPr/>
            <a:r>
              <a:t>Assertion:  where you compare the result of the call with the expected result.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6">
                                            <p:bg/>
                                          </p:spTgt>
                                        </p:tgtEl>
                                        <p:attrNameLst>
                                          <p:attrName>style.visibility</p:attrName>
                                        </p:attrNameLst>
                                      </p:cBhvr>
                                      <p:to>
                                        <p:strVal val="visible"/>
                                      </p:to>
                                    </p:set>
                                    <p:animEffect filter="dissolve" transition="in">
                                      <p:cBhvr>
                                        <p:cTn id="7" dur="500"/>
                                        <p:tgtEl>
                                          <p:spTgt spid="35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6">
                                            <p:txEl>
                                              <p:pRg st="0" end="0"/>
                                            </p:txEl>
                                          </p:spTgt>
                                        </p:tgtEl>
                                        <p:attrNameLst>
                                          <p:attrName>style.visibility</p:attrName>
                                        </p:attrNameLst>
                                      </p:cBhvr>
                                      <p:to>
                                        <p:strVal val="visible"/>
                                      </p:to>
                                    </p:set>
                                    <p:animEffect filter="dissolve" transition="in">
                                      <p:cBhvr>
                                        <p:cTn id="10" dur="500"/>
                                        <p:tgtEl>
                                          <p:spTgt spid="356">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356">
                                            <p:txEl>
                                              <p:pRg st="1" end="1"/>
                                            </p:txEl>
                                          </p:spTgt>
                                        </p:tgtEl>
                                        <p:attrNameLst>
                                          <p:attrName>style.visibility</p:attrName>
                                        </p:attrNameLst>
                                      </p:cBhvr>
                                      <p:to>
                                        <p:strVal val="visible"/>
                                      </p:to>
                                    </p:set>
                                    <p:animEffect filter="dissolve" transition="in">
                                      <p:cBhvr>
                                        <p:cTn id="13" dur="500"/>
                                        <p:tgtEl>
                                          <p:spTgt spid="3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1" fill="hold">
                                  <p:stCondLst>
                                    <p:cond delay="0"/>
                                  </p:stCondLst>
                                  <p:iterate type="el" backwards="0">
                                    <p:tmAbs val="0"/>
                                  </p:iterate>
                                  <p:childTnLst>
                                    <p:set>
                                      <p:cBhvr>
                                        <p:cTn id="17" fill="hold"/>
                                        <p:tgtEl>
                                          <p:spTgt spid="356">
                                            <p:txEl>
                                              <p:pRg st="2" end="2"/>
                                            </p:txEl>
                                          </p:spTgt>
                                        </p:tgtEl>
                                        <p:attrNameLst>
                                          <p:attrName>style.visibility</p:attrName>
                                        </p:attrNameLst>
                                      </p:cBhvr>
                                      <p:to>
                                        <p:strVal val="visible"/>
                                      </p:to>
                                    </p:set>
                                    <p:animEffect filter="dissolve" transition="in">
                                      <p:cBhvr>
                                        <p:cTn id="18" dur="500"/>
                                        <p:tgtEl>
                                          <p:spTgt spid="35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356">
                                            <p:txEl>
                                              <p:pRg st="3" end="3"/>
                                            </p:txEl>
                                          </p:spTgt>
                                        </p:tgtEl>
                                        <p:attrNameLst>
                                          <p:attrName>style.visibility</p:attrName>
                                        </p:attrNameLst>
                                      </p:cBhvr>
                                      <p:to>
                                        <p:strVal val="visible"/>
                                      </p:to>
                                    </p:set>
                                    <p:animEffect filter="dissolve" transition="in">
                                      <p:cBhvr>
                                        <p:cTn id="23" dur="500"/>
                                        <p:tgtEl>
                                          <p:spTgt spid="35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6"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Unit test effectiveness"/>
          <p:cNvSpPr txBox="1"/>
          <p:nvPr>
            <p:ph type="title"/>
          </p:nvPr>
        </p:nvSpPr>
        <p:spPr>
          <a:prstGeom prst="rect">
            <a:avLst/>
          </a:prstGeom>
        </p:spPr>
        <p:txBody>
          <a:bodyPr/>
          <a:lstStyle>
            <a:lvl1pPr>
              <a:defRPr spc="-100"/>
            </a:lvl1pPr>
          </a:lstStyle>
          <a:p>
            <a:pPr/>
            <a:r>
              <a:t>Unit test effectiveness</a:t>
            </a:r>
          </a:p>
        </p:txBody>
      </p:sp>
      <p:sp>
        <p:nvSpPr>
          <p:cNvPr id="359" name="Unit testing should…"/>
          <p:cNvSpPr txBox="1"/>
          <p:nvPr>
            <p:ph type="body" idx="1"/>
          </p:nvPr>
        </p:nvSpPr>
        <p:spPr>
          <a:xfrm>
            <a:off x="822959" y="1845734"/>
            <a:ext cx="7543801" cy="4023360"/>
          </a:xfrm>
          <a:prstGeom prst="rect">
            <a:avLst/>
          </a:prstGeom>
        </p:spPr>
        <p:txBody>
          <a:bodyPr/>
          <a:lstStyle/>
          <a:p>
            <a:pPr/>
            <a:r>
              <a:t>Unit testing should</a:t>
            </a:r>
          </a:p>
          <a:p>
            <a:pPr lvl="1" marL="384047" indent="-182879">
              <a:spcBef>
                <a:spcPts val="400"/>
              </a:spcBef>
              <a:defRPr sz="1800"/>
            </a:pPr>
            <a:r>
              <a:t>demonstrate that the component does what it is supposed to do</a:t>
            </a:r>
          </a:p>
          <a:p>
            <a:pPr lvl="1" marL="384047" indent="-182879">
              <a:spcBef>
                <a:spcPts val="400"/>
              </a:spcBef>
              <a:defRPr sz="1800"/>
            </a:pPr>
            <a:r>
              <a:t>reveal any defects </a:t>
            </a:r>
          </a:p>
          <a:p>
            <a:pPr/>
            <a:r>
              <a:t>Testing is expensive and time consuming</a:t>
            </a:r>
          </a:p>
          <a:p>
            <a:pPr/>
            <a:r>
              <a:t>Two types of unit tests:</a:t>
            </a:r>
          </a:p>
          <a:p>
            <a:pPr lvl="1" marL="384047" indent="-182879">
              <a:spcBef>
                <a:spcPts val="400"/>
              </a:spcBef>
              <a:defRPr sz="1800"/>
            </a:pPr>
            <a:r>
              <a:t>Show that the component works as expected</a:t>
            </a:r>
          </a:p>
          <a:p>
            <a:pPr lvl="1" marL="384047" indent="-182879">
              <a:spcBef>
                <a:spcPts val="400"/>
              </a:spcBef>
              <a:defRPr sz="1800"/>
            </a:pPr>
            <a:r>
              <a:t>Based on testing experience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9">
                                            <p:bg/>
                                          </p:spTgt>
                                        </p:tgtEl>
                                        <p:attrNameLst>
                                          <p:attrName>style.visibility</p:attrName>
                                        </p:attrNameLst>
                                      </p:cBhvr>
                                      <p:to>
                                        <p:strVal val="visible"/>
                                      </p:to>
                                    </p:set>
                                    <p:animEffect filter="dissolve" transition="in">
                                      <p:cBhvr>
                                        <p:cTn id="7" dur="500"/>
                                        <p:tgtEl>
                                          <p:spTgt spid="35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59">
                                            <p:txEl>
                                              <p:pRg st="0" end="0"/>
                                            </p:txEl>
                                          </p:spTgt>
                                        </p:tgtEl>
                                        <p:attrNameLst>
                                          <p:attrName>style.visibility</p:attrName>
                                        </p:attrNameLst>
                                      </p:cBhvr>
                                      <p:to>
                                        <p:strVal val="visible"/>
                                      </p:to>
                                    </p:set>
                                    <p:animEffect filter="dissolve" transition="in">
                                      <p:cBhvr>
                                        <p:cTn id="10" dur="500"/>
                                        <p:tgtEl>
                                          <p:spTgt spid="359">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359">
                                            <p:txEl>
                                              <p:pRg st="1" end="1"/>
                                            </p:txEl>
                                          </p:spTgt>
                                        </p:tgtEl>
                                        <p:attrNameLst>
                                          <p:attrName>style.visibility</p:attrName>
                                        </p:attrNameLst>
                                      </p:cBhvr>
                                      <p:to>
                                        <p:strVal val="visible"/>
                                      </p:to>
                                    </p:set>
                                    <p:animEffect filter="dissolve" transition="in">
                                      <p:cBhvr>
                                        <p:cTn id="13" dur="500"/>
                                        <p:tgtEl>
                                          <p:spTgt spid="359">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359">
                                            <p:txEl>
                                              <p:pRg st="2" end="2"/>
                                            </p:txEl>
                                          </p:spTgt>
                                        </p:tgtEl>
                                        <p:attrNameLst>
                                          <p:attrName>style.visibility</p:attrName>
                                        </p:attrNameLst>
                                      </p:cBhvr>
                                      <p:to>
                                        <p:strVal val="visible"/>
                                      </p:to>
                                    </p:set>
                                    <p:animEffect filter="dissolve" transition="in">
                                      <p:cBhvr>
                                        <p:cTn id="16" dur="500"/>
                                        <p:tgtEl>
                                          <p:spTgt spid="35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1" fill="hold">
                                  <p:stCondLst>
                                    <p:cond delay="0"/>
                                  </p:stCondLst>
                                  <p:iterate type="el" backwards="0">
                                    <p:tmAbs val="0"/>
                                  </p:iterate>
                                  <p:childTnLst>
                                    <p:set>
                                      <p:cBhvr>
                                        <p:cTn id="20" fill="hold"/>
                                        <p:tgtEl>
                                          <p:spTgt spid="359">
                                            <p:txEl>
                                              <p:pRg st="3" end="3"/>
                                            </p:txEl>
                                          </p:spTgt>
                                        </p:tgtEl>
                                        <p:attrNameLst>
                                          <p:attrName>style.visibility</p:attrName>
                                        </p:attrNameLst>
                                      </p:cBhvr>
                                      <p:to>
                                        <p:strVal val="visible"/>
                                      </p:to>
                                    </p:set>
                                    <p:animEffect filter="dissolve" transition="in">
                                      <p:cBhvr>
                                        <p:cTn id="21" dur="500"/>
                                        <p:tgtEl>
                                          <p:spTgt spid="35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1" fill="hold">
                                  <p:stCondLst>
                                    <p:cond delay="0"/>
                                  </p:stCondLst>
                                  <p:iterate type="el" backwards="0">
                                    <p:tmAbs val="0"/>
                                  </p:iterate>
                                  <p:childTnLst>
                                    <p:set>
                                      <p:cBhvr>
                                        <p:cTn id="25" fill="hold"/>
                                        <p:tgtEl>
                                          <p:spTgt spid="359">
                                            <p:txEl>
                                              <p:pRg st="4" end="4"/>
                                            </p:txEl>
                                          </p:spTgt>
                                        </p:tgtEl>
                                        <p:attrNameLst>
                                          <p:attrName>style.visibility</p:attrName>
                                        </p:attrNameLst>
                                      </p:cBhvr>
                                      <p:to>
                                        <p:strVal val="visible"/>
                                      </p:to>
                                    </p:set>
                                    <p:animEffect filter="dissolve" transition="in">
                                      <p:cBhvr>
                                        <p:cTn id="26" dur="500"/>
                                        <p:tgtEl>
                                          <p:spTgt spid="359">
                                            <p:txEl>
                                              <p:pRg st="4" end="4"/>
                                            </p:txEl>
                                          </p:spTgt>
                                        </p:tgtEl>
                                      </p:cBhvr>
                                    </p:animEffect>
                                  </p:childTnLst>
                                </p:cTn>
                              </p:par>
                              <p:par>
                                <p:cTn id="27" presetClass="entr" nodeType="withEffect" presetSubtype="0" presetID="9" grpId="1" fill="hold">
                                  <p:stCondLst>
                                    <p:cond delay="0"/>
                                  </p:stCondLst>
                                  <p:iterate type="el" backwards="0">
                                    <p:tmAbs val="0"/>
                                  </p:iterate>
                                  <p:childTnLst>
                                    <p:set>
                                      <p:cBhvr>
                                        <p:cTn id="28" fill="hold"/>
                                        <p:tgtEl>
                                          <p:spTgt spid="359">
                                            <p:txEl>
                                              <p:pRg st="5" end="5"/>
                                            </p:txEl>
                                          </p:spTgt>
                                        </p:tgtEl>
                                        <p:attrNameLst>
                                          <p:attrName>style.visibility</p:attrName>
                                        </p:attrNameLst>
                                      </p:cBhvr>
                                      <p:to>
                                        <p:strVal val="visible"/>
                                      </p:to>
                                    </p:set>
                                    <p:animEffect filter="dissolve" transition="in">
                                      <p:cBhvr>
                                        <p:cTn id="29" dur="500"/>
                                        <p:tgtEl>
                                          <p:spTgt spid="359">
                                            <p:txEl>
                                              <p:pRg st="5" end="5"/>
                                            </p:txEl>
                                          </p:spTgt>
                                        </p:tgtEl>
                                      </p:cBhvr>
                                    </p:animEffect>
                                  </p:childTnLst>
                                </p:cTn>
                              </p:par>
                              <p:par>
                                <p:cTn id="30" presetClass="entr" nodeType="withEffect" presetSubtype="0" presetID="9" grpId="1" fill="hold">
                                  <p:stCondLst>
                                    <p:cond delay="0"/>
                                  </p:stCondLst>
                                  <p:iterate type="el" backwards="0">
                                    <p:tmAbs val="0"/>
                                  </p:iterate>
                                  <p:childTnLst>
                                    <p:set>
                                      <p:cBhvr>
                                        <p:cTn id="31" fill="hold"/>
                                        <p:tgtEl>
                                          <p:spTgt spid="359">
                                            <p:txEl>
                                              <p:pRg st="6" end="6"/>
                                            </p:txEl>
                                          </p:spTgt>
                                        </p:tgtEl>
                                        <p:attrNameLst>
                                          <p:attrName>style.visibility</p:attrName>
                                        </p:attrNameLst>
                                      </p:cBhvr>
                                      <p:to>
                                        <p:strVal val="visible"/>
                                      </p:to>
                                    </p:set>
                                    <p:animEffect filter="dissolve" transition="in">
                                      <p:cBhvr>
                                        <p:cTn id="32" dur="500"/>
                                        <p:tgtEl>
                                          <p:spTgt spid="35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9"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Black Box Testing"/>
          <p:cNvSpPr txBox="1"/>
          <p:nvPr>
            <p:ph type="title"/>
          </p:nvPr>
        </p:nvSpPr>
        <p:spPr>
          <a:prstGeom prst="rect">
            <a:avLst/>
          </a:prstGeom>
        </p:spPr>
        <p:txBody>
          <a:bodyPr/>
          <a:lstStyle>
            <a:lvl1pPr>
              <a:defRPr spc="-100"/>
            </a:lvl1pPr>
          </a:lstStyle>
          <a:p>
            <a:pPr/>
            <a:r>
              <a:t>Black Box Testing</a:t>
            </a:r>
          </a:p>
        </p:txBody>
      </p:sp>
      <p:sp>
        <p:nvSpPr>
          <p:cNvPr id="362" name="Tests in which the test cannot see the inner workings of the item being tested…"/>
          <p:cNvSpPr txBox="1"/>
          <p:nvPr>
            <p:ph type="body" idx="1"/>
          </p:nvPr>
        </p:nvSpPr>
        <p:spPr>
          <a:xfrm>
            <a:off x="822959" y="1845734"/>
            <a:ext cx="7543801" cy="4023360"/>
          </a:xfrm>
          <a:prstGeom prst="rect">
            <a:avLst/>
          </a:prstGeom>
        </p:spPr>
        <p:txBody>
          <a:bodyPr/>
          <a:lstStyle/>
          <a:p>
            <a:pPr/>
            <a:r>
              <a:t>Tests in which the test cannot see the inner workings of the item being tested</a:t>
            </a:r>
          </a:p>
          <a:p>
            <a:pPr/>
            <a:r>
              <a:t>Examples:</a:t>
            </a:r>
          </a:p>
          <a:p>
            <a:pPr lvl="1" marL="384047" indent="-182879">
              <a:spcBef>
                <a:spcPts val="400"/>
              </a:spcBef>
              <a:defRPr sz="1800"/>
            </a:pPr>
            <a:r>
              <a:t>Partition testing</a:t>
            </a:r>
          </a:p>
          <a:p>
            <a:pPr lvl="1" marL="384047" indent="-182879">
              <a:spcBef>
                <a:spcPts val="400"/>
              </a:spcBef>
              <a:defRPr sz="1800"/>
            </a:pPr>
            <a:r>
              <a:t>Guideline-based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2">
                                            <p:bg/>
                                          </p:spTgt>
                                        </p:tgtEl>
                                        <p:attrNameLst>
                                          <p:attrName>style.visibility</p:attrName>
                                        </p:attrNameLst>
                                      </p:cBhvr>
                                      <p:to>
                                        <p:strVal val="visible"/>
                                      </p:to>
                                    </p:set>
                                    <p:animEffect filter="dissolve" transition="in">
                                      <p:cBhvr>
                                        <p:cTn id="7" dur="500"/>
                                        <p:tgtEl>
                                          <p:spTgt spid="36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62">
                                            <p:txEl>
                                              <p:pRg st="0" end="0"/>
                                            </p:txEl>
                                          </p:spTgt>
                                        </p:tgtEl>
                                        <p:attrNameLst>
                                          <p:attrName>style.visibility</p:attrName>
                                        </p:attrNameLst>
                                      </p:cBhvr>
                                      <p:to>
                                        <p:strVal val="visible"/>
                                      </p:to>
                                    </p:set>
                                    <p:animEffect filter="dissolve" transition="in">
                                      <p:cBhvr>
                                        <p:cTn id="10" dur="500"/>
                                        <p:tgtEl>
                                          <p:spTgt spid="36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62">
                                            <p:txEl>
                                              <p:pRg st="1" end="1"/>
                                            </p:txEl>
                                          </p:spTgt>
                                        </p:tgtEl>
                                        <p:attrNameLst>
                                          <p:attrName>style.visibility</p:attrName>
                                        </p:attrNameLst>
                                      </p:cBhvr>
                                      <p:to>
                                        <p:strVal val="visible"/>
                                      </p:to>
                                    </p:set>
                                    <p:animEffect filter="dissolve" transition="in">
                                      <p:cBhvr>
                                        <p:cTn id="15" dur="500"/>
                                        <p:tgtEl>
                                          <p:spTgt spid="362">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362">
                                            <p:txEl>
                                              <p:pRg st="2" end="2"/>
                                            </p:txEl>
                                          </p:spTgt>
                                        </p:tgtEl>
                                        <p:attrNameLst>
                                          <p:attrName>style.visibility</p:attrName>
                                        </p:attrNameLst>
                                      </p:cBhvr>
                                      <p:to>
                                        <p:strVal val="visible"/>
                                      </p:to>
                                    </p:set>
                                    <p:animEffect filter="dissolve" transition="in">
                                      <p:cBhvr>
                                        <p:cTn id="18" dur="500"/>
                                        <p:tgtEl>
                                          <p:spTgt spid="362">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362">
                                            <p:txEl>
                                              <p:pRg st="3" end="3"/>
                                            </p:txEl>
                                          </p:spTgt>
                                        </p:tgtEl>
                                        <p:attrNameLst>
                                          <p:attrName>style.visibility</p:attrName>
                                        </p:attrNameLst>
                                      </p:cBhvr>
                                      <p:to>
                                        <p:strVal val="visible"/>
                                      </p:to>
                                    </p:set>
                                    <p:animEffect filter="dissolve" transition="in">
                                      <p:cBhvr>
                                        <p:cTn id="21" dur="500"/>
                                        <p:tgtEl>
                                          <p:spTgt spid="36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62"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Partition testing"/>
          <p:cNvSpPr txBox="1"/>
          <p:nvPr>
            <p:ph type="title"/>
          </p:nvPr>
        </p:nvSpPr>
        <p:spPr>
          <a:prstGeom prst="rect">
            <a:avLst/>
          </a:prstGeom>
        </p:spPr>
        <p:txBody>
          <a:bodyPr/>
          <a:lstStyle>
            <a:lvl1pPr>
              <a:defRPr spc="-100"/>
            </a:lvl1pPr>
          </a:lstStyle>
          <a:p>
            <a:pPr/>
            <a:r>
              <a:t>Partition testing</a:t>
            </a:r>
          </a:p>
        </p:txBody>
      </p:sp>
      <p:sp>
        <p:nvSpPr>
          <p:cNvPr id="365" name="Identify groups of inputs that have common characteristics and should be processed in the same way.…"/>
          <p:cNvSpPr txBox="1"/>
          <p:nvPr>
            <p:ph type="body" idx="1"/>
          </p:nvPr>
        </p:nvSpPr>
        <p:spPr>
          <a:xfrm>
            <a:off x="822959" y="1845734"/>
            <a:ext cx="7543801" cy="4023360"/>
          </a:xfrm>
          <a:prstGeom prst="rect">
            <a:avLst/>
          </a:prstGeom>
        </p:spPr>
        <p:txBody>
          <a:bodyPr/>
          <a:lstStyle/>
          <a:p>
            <a:pPr/>
            <a:r>
              <a:t>Identify groups of inputs that have common characteristics and should be processed in the same way. </a:t>
            </a:r>
          </a:p>
          <a:p>
            <a:pPr/>
            <a:r>
              <a:t>Test cases should be chosen from each partition.</a:t>
            </a:r>
          </a:p>
          <a:p>
            <a:pPr/>
            <a:r>
              <a:t>Example: pick larger of two integers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5">
                                            <p:bg/>
                                          </p:spTgt>
                                        </p:tgtEl>
                                        <p:attrNameLst>
                                          <p:attrName>style.visibility</p:attrName>
                                        </p:attrNameLst>
                                      </p:cBhvr>
                                      <p:to>
                                        <p:strVal val="visible"/>
                                      </p:to>
                                    </p:set>
                                    <p:animEffect filter="dissolve" transition="in">
                                      <p:cBhvr>
                                        <p:cTn id="7" dur="500"/>
                                        <p:tgtEl>
                                          <p:spTgt spid="36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65">
                                            <p:txEl>
                                              <p:pRg st="0" end="0"/>
                                            </p:txEl>
                                          </p:spTgt>
                                        </p:tgtEl>
                                        <p:attrNameLst>
                                          <p:attrName>style.visibility</p:attrName>
                                        </p:attrNameLst>
                                      </p:cBhvr>
                                      <p:to>
                                        <p:strVal val="visible"/>
                                      </p:to>
                                    </p:set>
                                    <p:animEffect filter="dissolve" transition="in">
                                      <p:cBhvr>
                                        <p:cTn id="10" dur="500"/>
                                        <p:tgtEl>
                                          <p:spTgt spid="3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65">
                                            <p:txEl>
                                              <p:pRg st="1" end="1"/>
                                            </p:txEl>
                                          </p:spTgt>
                                        </p:tgtEl>
                                        <p:attrNameLst>
                                          <p:attrName>style.visibility</p:attrName>
                                        </p:attrNameLst>
                                      </p:cBhvr>
                                      <p:to>
                                        <p:strVal val="visible"/>
                                      </p:to>
                                    </p:set>
                                    <p:animEffect filter="dissolve" transition="in">
                                      <p:cBhvr>
                                        <p:cTn id="15" dur="500"/>
                                        <p:tgtEl>
                                          <p:spTgt spid="3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65">
                                            <p:txEl>
                                              <p:pRg st="2" end="2"/>
                                            </p:txEl>
                                          </p:spTgt>
                                        </p:tgtEl>
                                        <p:attrNameLst>
                                          <p:attrName>style.visibility</p:attrName>
                                        </p:attrNameLst>
                                      </p:cBhvr>
                                      <p:to>
                                        <p:strVal val="visible"/>
                                      </p:to>
                                    </p:set>
                                    <p:animEffect filter="dissolve" transition="in">
                                      <p:cBhvr>
                                        <p:cTn id="20" dur="500"/>
                                        <p:tgtEl>
                                          <p:spTgt spid="36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65"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Partition Testing Example"/>
          <p:cNvSpPr txBox="1"/>
          <p:nvPr>
            <p:ph type="title"/>
          </p:nvPr>
        </p:nvSpPr>
        <p:spPr>
          <a:prstGeom prst="rect">
            <a:avLst/>
          </a:prstGeom>
        </p:spPr>
        <p:txBody>
          <a:bodyPr/>
          <a:lstStyle>
            <a:lvl1pPr>
              <a:defRPr spc="-100"/>
            </a:lvl1pPr>
          </a:lstStyle>
          <a:p>
            <a:pPr/>
            <a:r>
              <a:t>Partition Testing Example</a:t>
            </a:r>
          </a:p>
        </p:txBody>
      </p:sp>
      <p:sp>
        <p:nvSpPr>
          <p:cNvPr id="368" name="Number of inputs…"/>
          <p:cNvSpPr txBox="1"/>
          <p:nvPr>
            <p:ph type="body" idx="1"/>
          </p:nvPr>
        </p:nvSpPr>
        <p:spPr>
          <a:xfrm>
            <a:off x="822959" y="1845734"/>
            <a:ext cx="7543801" cy="4023360"/>
          </a:xfrm>
          <a:prstGeom prst="rect">
            <a:avLst/>
          </a:prstGeom>
        </p:spPr>
        <p:txBody>
          <a:bodyPr/>
          <a:lstStyle/>
          <a:p>
            <a:pPr/>
            <a:r>
              <a:t>Number of inputs</a:t>
            </a:r>
          </a:p>
          <a:p>
            <a:pPr/>
          </a:p>
          <a:p>
            <a:pPr/>
          </a:p>
          <a:p>
            <a:pPr/>
          </a:p>
          <a:p>
            <a:pPr/>
            <a:r>
              <a:t>Input values</a:t>
            </a:r>
          </a:p>
        </p:txBody>
      </p:sp>
      <p:grpSp>
        <p:nvGrpSpPr>
          <p:cNvPr id="378" name="Group"/>
          <p:cNvGrpSpPr/>
          <p:nvPr/>
        </p:nvGrpSpPr>
        <p:grpSpPr>
          <a:xfrm>
            <a:off x="822958" y="2285999"/>
            <a:ext cx="6705601" cy="822962"/>
            <a:chOff x="0" y="0"/>
            <a:chExt cx="6705600" cy="822960"/>
          </a:xfrm>
        </p:grpSpPr>
        <p:grpSp>
          <p:nvGrpSpPr>
            <p:cNvPr id="371" name="Group"/>
            <p:cNvGrpSpPr/>
            <p:nvPr/>
          </p:nvGrpSpPr>
          <p:grpSpPr>
            <a:xfrm>
              <a:off x="-1" y="-1"/>
              <a:ext cx="2286001" cy="822962"/>
              <a:chOff x="0" y="0"/>
              <a:chExt cx="2286000" cy="822960"/>
            </a:xfrm>
          </p:grpSpPr>
          <p:sp>
            <p:nvSpPr>
              <p:cNvPr id="369" name="Rectangle"/>
              <p:cNvSpPr/>
              <p:nvPr/>
            </p:nvSpPr>
            <p:spPr>
              <a:xfrm>
                <a:off x="0" y="-1"/>
                <a:ext cx="2286000" cy="822962"/>
              </a:xfrm>
              <a:prstGeom prst="rect">
                <a:avLst/>
              </a:prstGeom>
              <a:solidFill>
                <a:schemeClr val="accent1"/>
              </a:solidFill>
              <a:ln w="15875" cap="flat">
                <a:solidFill>
                  <a:srgbClr val="147EA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0" name="Less than 4"/>
              <p:cNvSpPr txBox="1"/>
              <p:nvPr/>
            </p:nvSpPr>
            <p:spPr>
              <a:xfrm>
                <a:off x="0" y="226060"/>
                <a:ext cx="2286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Less than 4</a:t>
                </a:r>
              </a:p>
            </p:txBody>
          </p:sp>
        </p:grpSp>
        <p:grpSp>
          <p:nvGrpSpPr>
            <p:cNvPr id="374" name="Group"/>
            <p:cNvGrpSpPr/>
            <p:nvPr/>
          </p:nvGrpSpPr>
          <p:grpSpPr>
            <a:xfrm>
              <a:off x="2286000" y="-1"/>
              <a:ext cx="2438400" cy="822962"/>
              <a:chOff x="0" y="0"/>
              <a:chExt cx="2438400" cy="822960"/>
            </a:xfrm>
          </p:grpSpPr>
          <p:sp>
            <p:nvSpPr>
              <p:cNvPr id="372" name="Rectangle"/>
              <p:cNvSpPr/>
              <p:nvPr/>
            </p:nvSpPr>
            <p:spPr>
              <a:xfrm>
                <a:off x="0" y="-1"/>
                <a:ext cx="2438400" cy="822962"/>
              </a:xfrm>
              <a:prstGeom prst="rect">
                <a:avLst/>
              </a:prstGeom>
              <a:solidFill>
                <a:schemeClr val="accent1"/>
              </a:solidFill>
              <a:ln w="15875" cap="flat">
                <a:solidFill>
                  <a:srgbClr val="147EA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3" name="Between 4 and 10"/>
              <p:cNvSpPr txBox="1"/>
              <p:nvPr/>
            </p:nvSpPr>
            <p:spPr>
              <a:xfrm>
                <a:off x="0" y="226060"/>
                <a:ext cx="24384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Between 4 and 10</a:t>
                </a:r>
              </a:p>
            </p:txBody>
          </p:sp>
        </p:grpSp>
        <p:grpSp>
          <p:nvGrpSpPr>
            <p:cNvPr id="377" name="Group"/>
            <p:cNvGrpSpPr/>
            <p:nvPr/>
          </p:nvGrpSpPr>
          <p:grpSpPr>
            <a:xfrm>
              <a:off x="4724400" y="-1"/>
              <a:ext cx="1981200" cy="822962"/>
              <a:chOff x="0" y="0"/>
              <a:chExt cx="1981200" cy="822960"/>
            </a:xfrm>
          </p:grpSpPr>
          <p:sp>
            <p:nvSpPr>
              <p:cNvPr id="375" name="Rectangle"/>
              <p:cNvSpPr/>
              <p:nvPr/>
            </p:nvSpPr>
            <p:spPr>
              <a:xfrm>
                <a:off x="0" y="-1"/>
                <a:ext cx="1981200" cy="822962"/>
              </a:xfrm>
              <a:prstGeom prst="rect">
                <a:avLst/>
              </a:prstGeom>
              <a:solidFill>
                <a:schemeClr val="accent1"/>
              </a:solidFill>
              <a:ln w="15875" cap="flat">
                <a:solidFill>
                  <a:srgbClr val="147EA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6" name="More than 10"/>
              <p:cNvSpPr txBox="1"/>
              <p:nvPr/>
            </p:nvSpPr>
            <p:spPr>
              <a:xfrm>
                <a:off x="0" y="226060"/>
                <a:ext cx="19812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More than 10</a:t>
                </a:r>
              </a:p>
            </p:txBody>
          </p:sp>
        </p:grpSp>
      </p:grpSp>
      <p:grpSp>
        <p:nvGrpSpPr>
          <p:cNvPr id="388" name="Group"/>
          <p:cNvGrpSpPr/>
          <p:nvPr/>
        </p:nvGrpSpPr>
        <p:grpSpPr>
          <a:xfrm>
            <a:off x="822958" y="4077546"/>
            <a:ext cx="6705601" cy="822961"/>
            <a:chOff x="0" y="0"/>
            <a:chExt cx="6705600" cy="822960"/>
          </a:xfrm>
        </p:grpSpPr>
        <p:grpSp>
          <p:nvGrpSpPr>
            <p:cNvPr id="381" name="Group"/>
            <p:cNvGrpSpPr/>
            <p:nvPr/>
          </p:nvGrpSpPr>
          <p:grpSpPr>
            <a:xfrm>
              <a:off x="-1" y="-1"/>
              <a:ext cx="2286001" cy="822962"/>
              <a:chOff x="0" y="0"/>
              <a:chExt cx="2286000" cy="822960"/>
            </a:xfrm>
          </p:grpSpPr>
          <p:sp>
            <p:nvSpPr>
              <p:cNvPr id="379" name="Rectangle"/>
              <p:cNvSpPr/>
              <p:nvPr/>
            </p:nvSpPr>
            <p:spPr>
              <a:xfrm>
                <a:off x="0" y="-1"/>
                <a:ext cx="2286000" cy="822962"/>
              </a:xfrm>
              <a:prstGeom prst="rect">
                <a:avLst/>
              </a:prstGeom>
              <a:solidFill>
                <a:schemeClr val="accent1"/>
              </a:solidFill>
              <a:ln w="15875" cap="flat">
                <a:solidFill>
                  <a:srgbClr val="147EA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0" name="Less than 10,000"/>
              <p:cNvSpPr txBox="1"/>
              <p:nvPr/>
            </p:nvSpPr>
            <p:spPr>
              <a:xfrm>
                <a:off x="0" y="226060"/>
                <a:ext cx="2286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Less than 10,000</a:t>
                </a:r>
              </a:p>
            </p:txBody>
          </p:sp>
        </p:grpSp>
        <p:grpSp>
          <p:nvGrpSpPr>
            <p:cNvPr id="384" name="Group"/>
            <p:cNvGrpSpPr/>
            <p:nvPr/>
          </p:nvGrpSpPr>
          <p:grpSpPr>
            <a:xfrm>
              <a:off x="2286000" y="-1"/>
              <a:ext cx="2438400" cy="822962"/>
              <a:chOff x="0" y="0"/>
              <a:chExt cx="2438400" cy="822960"/>
            </a:xfrm>
          </p:grpSpPr>
          <p:sp>
            <p:nvSpPr>
              <p:cNvPr id="382" name="Rectangle"/>
              <p:cNvSpPr/>
              <p:nvPr/>
            </p:nvSpPr>
            <p:spPr>
              <a:xfrm>
                <a:off x="0" y="-1"/>
                <a:ext cx="2438400" cy="822962"/>
              </a:xfrm>
              <a:prstGeom prst="rect">
                <a:avLst/>
              </a:prstGeom>
              <a:solidFill>
                <a:schemeClr val="accent1"/>
              </a:solidFill>
              <a:ln w="15875" cap="flat">
                <a:solidFill>
                  <a:srgbClr val="147EA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3" name="Between 10,000 and 99,999"/>
              <p:cNvSpPr txBox="1"/>
              <p:nvPr/>
            </p:nvSpPr>
            <p:spPr>
              <a:xfrm>
                <a:off x="0" y="86360"/>
                <a:ext cx="243840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Between 10,000 and 99,999</a:t>
                </a:r>
              </a:p>
            </p:txBody>
          </p:sp>
        </p:grpSp>
        <p:grpSp>
          <p:nvGrpSpPr>
            <p:cNvPr id="387" name="Group"/>
            <p:cNvGrpSpPr/>
            <p:nvPr/>
          </p:nvGrpSpPr>
          <p:grpSpPr>
            <a:xfrm>
              <a:off x="4724400" y="-1"/>
              <a:ext cx="1981200" cy="822962"/>
              <a:chOff x="0" y="0"/>
              <a:chExt cx="1981200" cy="822960"/>
            </a:xfrm>
          </p:grpSpPr>
          <p:sp>
            <p:nvSpPr>
              <p:cNvPr id="385" name="Rectangle"/>
              <p:cNvSpPr/>
              <p:nvPr/>
            </p:nvSpPr>
            <p:spPr>
              <a:xfrm>
                <a:off x="0" y="-1"/>
                <a:ext cx="1981200" cy="822962"/>
              </a:xfrm>
              <a:prstGeom prst="rect">
                <a:avLst/>
              </a:prstGeom>
              <a:solidFill>
                <a:schemeClr val="accent1"/>
              </a:solidFill>
              <a:ln w="15875" cap="flat">
                <a:solidFill>
                  <a:srgbClr val="147EA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6" name="More than 99,999"/>
              <p:cNvSpPr txBox="1"/>
              <p:nvPr/>
            </p:nvSpPr>
            <p:spPr>
              <a:xfrm>
                <a:off x="0" y="226060"/>
                <a:ext cx="19812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More than 99,999</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378"/>
                                        </p:tgtEl>
                                        <p:attrNameLst>
                                          <p:attrName>style.visibility</p:attrName>
                                        </p:attrNameLst>
                                      </p:cBhvr>
                                      <p:to>
                                        <p:strVal val="visible"/>
                                      </p:to>
                                    </p:set>
                                    <p:animEffect filter="dissolve" transition="in">
                                      <p:cBhvr>
                                        <p:cTn id="13" dur="500"/>
                                        <p:tgtEl>
                                          <p:spTgt spid="378"/>
                                        </p:tgtEl>
                                      </p:cBhvr>
                                    </p:animEffect>
                                  </p:childTnLst>
                                </p:cTn>
                              </p:par>
                            </p:childTnLst>
                          </p:cTn>
                        </p:par>
                        <p:par>
                          <p:cTn id="14" fill="hold">
                            <p:stCondLst>
                              <p:cond delay="500"/>
                            </p:stCondLst>
                            <p:childTnLst>
                              <p:par>
                                <p:cTn id="15" presetClass="entr" nodeType="afterEffect" presetSubtype="0" presetID="1" grpId="1" fill="hold">
                                  <p:stCondLst>
                                    <p:cond delay="0"/>
                                  </p:stCondLst>
                                  <p:iterate type="el" backwards="0">
                                    <p:tmAbs val="0"/>
                                  </p:iterate>
                                  <p:childTnLst>
                                    <p:set>
                                      <p:cBhvr>
                                        <p:cTn id="16" fill="hold"/>
                                        <p:tgtEl>
                                          <p:spTgt spid="368">
                                            <p:txEl>
                                              <p:pRg st="1" end="1"/>
                                            </p:txEl>
                                          </p:spTgt>
                                        </p:tgtEl>
                                        <p:attrNameLst>
                                          <p:attrName>style.visibility</p:attrName>
                                        </p:attrNameLst>
                                      </p:cBhvr>
                                      <p:to>
                                        <p:strVal val="visible"/>
                                      </p:to>
                                    </p:set>
                                  </p:childTnLst>
                                </p:cTn>
                              </p:par>
                            </p:childTnLst>
                          </p:cTn>
                        </p:par>
                        <p:par>
                          <p:cTn id="17" fill="hold">
                            <p:stCondLst>
                              <p:cond delay="500"/>
                            </p:stCondLst>
                            <p:childTnLst>
                              <p:par>
                                <p:cTn id="18" presetClass="entr" nodeType="afterEffect" presetSubtype="0" presetID="1" grpId="1" fill="hold">
                                  <p:stCondLst>
                                    <p:cond delay="0"/>
                                  </p:stCondLst>
                                  <p:iterate type="el" backwards="0">
                                    <p:tmAbs val="0"/>
                                  </p:iterate>
                                  <p:childTnLst>
                                    <p:set>
                                      <p:cBhvr>
                                        <p:cTn id="19" fill="hold"/>
                                        <p:tgtEl>
                                          <p:spTgt spid="368">
                                            <p:txEl>
                                              <p:pRg st="2" end="2"/>
                                            </p:txEl>
                                          </p:spTgt>
                                        </p:tgtEl>
                                        <p:attrNameLst>
                                          <p:attrName>style.visibility</p:attrName>
                                        </p:attrNameLst>
                                      </p:cBhvr>
                                      <p:to>
                                        <p:strVal val="visible"/>
                                      </p:to>
                                    </p:set>
                                  </p:childTnLst>
                                </p:cTn>
                              </p:par>
                            </p:childTnLst>
                          </p:cTn>
                        </p:par>
                        <p:par>
                          <p:cTn id="20" fill="hold">
                            <p:stCondLst>
                              <p:cond delay="500"/>
                            </p:stCondLst>
                            <p:childTnLst>
                              <p:par>
                                <p:cTn id="21" presetClass="entr" nodeType="afterEffect" presetSubtype="0" presetID="1" grpId="1" fill="hold">
                                  <p:stCondLst>
                                    <p:cond delay="0"/>
                                  </p:stCondLst>
                                  <p:iterate type="el" backwards="0">
                                    <p:tmAbs val="0"/>
                                  </p:iterate>
                                  <p:childTnLst>
                                    <p:set>
                                      <p:cBhvr>
                                        <p:cTn id="22" fill="hold"/>
                                        <p:tgtEl>
                                          <p:spTgt spid="36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36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3" fill="hold">
                                  <p:stCondLst>
                                    <p:cond delay="0"/>
                                  </p:stCondLst>
                                  <p:iterate type="el" backwards="0">
                                    <p:tmAbs val="0"/>
                                  </p:iterate>
                                  <p:childTnLst>
                                    <p:set>
                                      <p:cBhvr>
                                        <p:cTn id="30" fill="hold"/>
                                        <p:tgtEl>
                                          <p:spTgt spid="388"/>
                                        </p:tgtEl>
                                        <p:attrNameLst>
                                          <p:attrName>style.visibility</p:attrName>
                                        </p:attrNameLst>
                                      </p:cBhvr>
                                      <p:to>
                                        <p:strVal val="visible"/>
                                      </p:to>
                                    </p:set>
                                    <p:animEffect filter="dissolve" transition="in">
                                      <p:cBhvr>
                                        <p:cTn id="31"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3"/>
      <p:bldP build="p" bldLvl="1" animBg="1" rev="0" advAuto="0" spid="368" grpId="1"/>
      <p:bldP build="whole" bldLvl="1" animBg="1" rev="0" advAuto="0" spid="378"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What is Quality?"/>
          <p:cNvSpPr txBox="1"/>
          <p:nvPr>
            <p:ph type="title"/>
          </p:nvPr>
        </p:nvSpPr>
        <p:spPr>
          <a:prstGeom prst="rect">
            <a:avLst/>
          </a:prstGeom>
        </p:spPr>
        <p:txBody>
          <a:bodyPr/>
          <a:lstStyle>
            <a:lvl1pPr>
              <a:defRPr spc="-100"/>
            </a:lvl1pPr>
          </a:lstStyle>
          <a:p>
            <a:pPr/>
            <a:r>
              <a:t>What is Quality?</a:t>
            </a:r>
          </a:p>
        </p:txBody>
      </p:sp>
      <p:sp>
        <p:nvSpPr>
          <p:cNvPr id="274" name="Conforms to requirements…"/>
          <p:cNvSpPr txBox="1"/>
          <p:nvPr>
            <p:ph type="body" idx="1"/>
          </p:nvPr>
        </p:nvSpPr>
        <p:spPr>
          <a:xfrm>
            <a:off x="822959" y="1845734"/>
            <a:ext cx="7543801" cy="4023360"/>
          </a:xfrm>
          <a:prstGeom prst="rect">
            <a:avLst/>
          </a:prstGeom>
        </p:spPr>
        <p:txBody>
          <a:bodyPr/>
          <a:lstStyle/>
          <a:p>
            <a:pPr/>
            <a:r>
              <a:t>Conforms to requirements</a:t>
            </a:r>
          </a:p>
          <a:p>
            <a:pPr/>
            <a:r>
              <a:t>Fit to use</a:t>
            </a:r>
          </a:p>
          <a:p>
            <a:pPr/>
            <a:r>
              <a:t>Characteristics </a:t>
            </a:r>
          </a:p>
          <a:p>
            <a:pPr lvl="1" marL="384047" indent="-182879">
              <a:spcBef>
                <a:spcPts val="400"/>
              </a:spcBef>
              <a:defRPr sz="1800"/>
            </a:pPr>
            <a:r>
              <a:t>Reliability </a:t>
            </a:r>
          </a:p>
          <a:p>
            <a:pPr lvl="1" marL="384047" indent="-182879">
              <a:spcBef>
                <a:spcPts val="400"/>
              </a:spcBef>
              <a:defRPr sz="1800"/>
            </a:pPr>
            <a:r>
              <a:t>Integrity</a:t>
            </a:r>
          </a:p>
          <a:p>
            <a:pPr lvl="1" marL="384047" indent="-182879">
              <a:spcBef>
                <a:spcPts val="400"/>
              </a:spcBef>
              <a:defRPr sz="1800"/>
            </a:pPr>
            <a:r>
              <a:t>Accuracy</a:t>
            </a:r>
          </a:p>
          <a:p>
            <a:pPr lvl="1" marL="384047" indent="-182879">
              <a:spcBef>
                <a:spcPts val="400"/>
              </a:spcBef>
              <a:defRPr sz="1800"/>
            </a:pPr>
            <a:r>
              <a:t>Robustness</a:t>
            </a:r>
          </a:p>
          <a:p>
            <a:pPr/>
            <a:r>
              <a:t>General quality principle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4">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74">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274">
                                            <p:txEl>
                                              <p:pRg st="4" end="4"/>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274">
                                            <p:txEl>
                                              <p:pRg st="5" end="5"/>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27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7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74"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Boundary Value analysis"/>
          <p:cNvSpPr txBox="1"/>
          <p:nvPr>
            <p:ph type="title"/>
          </p:nvPr>
        </p:nvSpPr>
        <p:spPr>
          <a:prstGeom prst="rect">
            <a:avLst/>
          </a:prstGeom>
        </p:spPr>
        <p:txBody>
          <a:bodyPr/>
          <a:lstStyle>
            <a:lvl1pPr>
              <a:defRPr spc="-100"/>
            </a:lvl1pPr>
          </a:lstStyle>
          <a:p>
            <a:pPr/>
            <a:r>
              <a:t>Boundary Value analysis</a:t>
            </a:r>
          </a:p>
        </p:txBody>
      </p:sp>
      <p:sp>
        <p:nvSpPr>
          <p:cNvPr id="391" name="In equivalence-class partitioning, add test cases for boundaries…"/>
          <p:cNvSpPr txBox="1"/>
          <p:nvPr>
            <p:ph type="body" idx="1"/>
          </p:nvPr>
        </p:nvSpPr>
        <p:spPr>
          <a:xfrm>
            <a:off x="822959" y="1845734"/>
            <a:ext cx="7543801" cy="4023360"/>
          </a:xfrm>
          <a:prstGeom prst="rect">
            <a:avLst/>
          </a:prstGeom>
        </p:spPr>
        <p:txBody>
          <a:bodyPr/>
          <a:lstStyle/>
          <a:p>
            <a:pPr/>
            <a:r>
              <a:t>In equivalence-class partitioning, add test cases for boundaries </a:t>
            </a:r>
          </a:p>
          <a:p>
            <a:pPr lvl="1" marL="800100" indent="-342900">
              <a:spcBef>
                <a:spcPts val="400"/>
              </a:spcBef>
              <a:buFont typeface="Arial"/>
              <a:buChar char="•"/>
              <a:defRPr sz="1800"/>
            </a:pPr>
            <a:r>
              <a:t>at boundary</a:t>
            </a:r>
          </a:p>
          <a:p>
            <a:pPr lvl="1" marL="800100" indent="-342900">
              <a:spcBef>
                <a:spcPts val="400"/>
              </a:spcBef>
              <a:buFont typeface="Arial"/>
              <a:buChar char="•"/>
              <a:defRPr sz="1800"/>
            </a:pPr>
            <a:r>
              <a:t>outside boundary</a:t>
            </a:r>
          </a:p>
          <a:p>
            <a:pPr lvl="1" marL="800100" indent="-342900">
              <a:spcBef>
                <a:spcPts val="400"/>
              </a:spcBef>
              <a:buFont typeface="Arial"/>
              <a:buChar char="•"/>
              <a:defRPr sz="1800"/>
            </a:pPr>
            <a:r>
              <a:t>inside boundary</a:t>
            </a:r>
          </a:p>
          <a:p>
            <a:pPr/>
            <a:r>
              <a:t>Large number of cases (~3 per boundary)</a:t>
            </a:r>
          </a:p>
          <a:p>
            <a:pPr/>
            <a:r>
              <a:t>Good for ordinal values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1">
                                            <p:bg/>
                                          </p:spTgt>
                                        </p:tgtEl>
                                        <p:attrNameLst>
                                          <p:attrName>style.visibility</p:attrName>
                                        </p:attrNameLst>
                                      </p:cBhvr>
                                      <p:to>
                                        <p:strVal val="visible"/>
                                      </p:to>
                                    </p:set>
                                    <p:animEffect filter="dissolve" transition="in">
                                      <p:cBhvr>
                                        <p:cTn id="7" dur="500"/>
                                        <p:tgtEl>
                                          <p:spTgt spid="39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91">
                                            <p:txEl>
                                              <p:pRg st="0" end="0"/>
                                            </p:txEl>
                                          </p:spTgt>
                                        </p:tgtEl>
                                        <p:attrNameLst>
                                          <p:attrName>style.visibility</p:attrName>
                                        </p:attrNameLst>
                                      </p:cBhvr>
                                      <p:to>
                                        <p:strVal val="visible"/>
                                      </p:to>
                                    </p:set>
                                    <p:animEffect filter="dissolve" transition="in">
                                      <p:cBhvr>
                                        <p:cTn id="10" dur="500"/>
                                        <p:tgtEl>
                                          <p:spTgt spid="391">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391">
                                            <p:txEl>
                                              <p:pRg st="1" end="1"/>
                                            </p:txEl>
                                          </p:spTgt>
                                        </p:tgtEl>
                                        <p:attrNameLst>
                                          <p:attrName>style.visibility</p:attrName>
                                        </p:attrNameLst>
                                      </p:cBhvr>
                                      <p:to>
                                        <p:strVal val="visible"/>
                                      </p:to>
                                    </p:set>
                                    <p:animEffect filter="dissolve" transition="in">
                                      <p:cBhvr>
                                        <p:cTn id="13" dur="500"/>
                                        <p:tgtEl>
                                          <p:spTgt spid="391">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391">
                                            <p:txEl>
                                              <p:pRg st="2" end="2"/>
                                            </p:txEl>
                                          </p:spTgt>
                                        </p:tgtEl>
                                        <p:attrNameLst>
                                          <p:attrName>style.visibility</p:attrName>
                                        </p:attrNameLst>
                                      </p:cBhvr>
                                      <p:to>
                                        <p:strVal val="visible"/>
                                      </p:to>
                                    </p:set>
                                    <p:animEffect filter="dissolve" transition="in">
                                      <p:cBhvr>
                                        <p:cTn id="16" dur="500"/>
                                        <p:tgtEl>
                                          <p:spTgt spid="391">
                                            <p:txEl>
                                              <p:pRg st="2" end="2"/>
                                            </p:txEl>
                                          </p:spTgt>
                                        </p:tgtEl>
                                      </p:cBhvr>
                                    </p:animEffect>
                                  </p:childTnLst>
                                </p:cTn>
                              </p:par>
                              <p:par>
                                <p:cTn id="17" presetClass="entr" nodeType="withEffect" presetSubtype="0" presetID="9" grpId="1" fill="hold">
                                  <p:stCondLst>
                                    <p:cond delay="0"/>
                                  </p:stCondLst>
                                  <p:iterate type="el" backwards="0">
                                    <p:tmAbs val="0"/>
                                  </p:iterate>
                                  <p:childTnLst>
                                    <p:set>
                                      <p:cBhvr>
                                        <p:cTn id="18" fill="hold"/>
                                        <p:tgtEl>
                                          <p:spTgt spid="391">
                                            <p:txEl>
                                              <p:pRg st="3" end="3"/>
                                            </p:txEl>
                                          </p:spTgt>
                                        </p:tgtEl>
                                        <p:attrNameLst>
                                          <p:attrName>style.visibility</p:attrName>
                                        </p:attrNameLst>
                                      </p:cBhvr>
                                      <p:to>
                                        <p:strVal val="visible"/>
                                      </p:to>
                                    </p:set>
                                    <p:animEffect filter="dissolve" transition="in">
                                      <p:cBhvr>
                                        <p:cTn id="19" dur="500"/>
                                        <p:tgtEl>
                                          <p:spTgt spid="39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1" fill="hold">
                                  <p:stCondLst>
                                    <p:cond delay="0"/>
                                  </p:stCondLst>
                                  <p:iterate type="el" backwards="0">
                                    <p:tmAbs val="0"/>
                                  </p:iterate>
                                  <p:childTnLst>
                                    <p:set>
                                      <p:cBhvr>
                                        <p:cTn id="23" fill="hold"/>
                                        <p:tgtEl>
                                          <p:spTgt spid="391">
                                            <p:txEl>
                                              <p:pRg st="4" end="4"/>
                                            </p:txEl>
                                          </p:spTgt>
                                        </p:tgtEl>
                                        <p:attrNameLst>
                                          <p:attrName>style.visibility</p:attrName>
                                        </p:attrNameLst>
                                      </p:cBhvr>
                                      <p:to>
                                        <p:strVal val="visible"/>
                                      </p:to>
                                    </p:set>
                                    <p:animEffect filter="dissolve" transition="in">
                                      <p:cBhvr>
                                        <p:cTn id="24" dur="500"/>
                                        <p:tgtEl>
                                          <p:spTgt spid="39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1" fill="hold">
                                  <p:stCondLst>
                                    <p:cond delay="0"/>
                                  </p:stCondLst>
                                  <p:iterate type="el" backwards="0">
                                    <p:tmAbs val="0"/>
                                  </p:iterate>
                                  <p:childTnLst>
                                    <p:set>
                                      <p:cBhvr>
                                        <p:cTn id="28" fill="hold"/>
                                        <p:tgtEl>
                                          <p:spTgt spid="391">
                                            <p:txEl>
                                              <p:pRg st="5" end="5"/>
                                            </p:txEl>
                                          </p:spTgt>
                                        </p:tgtEl>
                                        <p:attrNameLst>
                                          <p:attrName>style.visibility</p:attrName>
                                        </p:attrNameLst>
                                      </p:cBhvr>
                                      <p:to>
                                        <p:strVal val="visible"/>
                                      </p:to>
                                    </p:set>
                                    <p:animEffect filter="dissolve" transition="in">
                                      <p:cBhvr>
                                        <p:cTn id="29" dur="500"/>
                                        <p:tgtEl>
                                          <p:spTgt spid="39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91"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Boundary Values"/>
          <p:cNvSpPr txBox="1"/>
          <p:nvPr>
            <p:ph type="title"/>
          </p:nvPr>
        </p:nvSpPr>
        <p:spPr>
          <a:prstGeom prst="rect">
            <a:avLst/>
          </a:prstGeom>
        </p:spPr>
        <p:txBody>
          <a:bodyPr/>
          <a:lstStyle>
            <a:lvl1pPr>
              <a:defRPr spc="-100"/>
            </a:lvl1pPr>
          </a:lstStyle>
          <a:p>
            <a:pPr/>
            <a:r>
              <a:t>Boundary Values</a:t>
            </a:r>
          </a:p>
        </p:txBody>
      </p:sp>
      <p:pic>
        <p:nvPicPr>
          <p:cNvPr id="394" name="8.6 Partitions.eps" descr="8.6 Partitions.eps"/>
          <p:cNvPicPr>
            <a:picLocks noChangeAspect="1"/>
          </p:cNvPicPr>
          <p:nvPr/>
        </p:nvPicPr>
        <p:blipFill>
          <a:blip r:embed="rId2">
            <a:extLst/>
          </a:blip>
          <a:stretch>
            <a:fillRect/>
          </a:stretch>
        </p:blipFill>
        <p:spPr>
          <a:xfrm>
            <a:off x="1493675" y="1886249"/>
            <a:ext cx="6153361" cy="402079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White Box Testing"/>
          <p:cNvSpPr txBox="1"/>
          <p:nvPr>
            <p:ph type="title"/>
          </p:nvPr>
        </p:nvSpPr>
        <p:spPr>
          <a:prstGeom prst="rect">
            <a:avLst/>
          </a:prstGeom>
        </p:spPr>
        <p:txBody>
          <a:bodyPr lIns="44622" tIns="44622" rIns="44622" bIns="44622"/>
          <a:lstStyle>
            <a:lvl1pPr>
              <a:defRPr spc="-100"/>
            </a:lvl1pPr>
          </a:lstStyle>
          <a:p>
            <a:pPr/>
            <a:r>
              <a:t>White Box Testing</a:t>
            </a:r>
          </a:p>
        </p:txBody>
      </p:sp>
      <p:sp>
        <p:nvSpPr>
          <p:cNvPr id="397" name="Tests in which the tester is aware of the inner workings of the items being tested…"/>
          <p:cNvSpPr txBox="1"/>
          <p:nvPr>
            <p:ph type="body" idx="1"/>
          </p:nvPr>
        </p:nvSpPr>
        <p:spPr>
          <a:xfrm>
            <a:off x="822959" y="1845734"/>
            <a:ext cx="7543801" cy="4023360"/>
          </a:xfrm>
          <a:prstGeom prst="rect">
            <a:avLst/>
          </a:prstGeom>
        </p:spPr>
        <p:txBody>
          <a:bodyPr lIns="44622" tIns="44622" rIns="44622" bIns="44622"/>
          <a:lstStyle/>
          <a:p>
            <a:pPr/>
            <a:r>
              <a:t>Tests in which the tester is aware of the inner workings of the items being tested</a:t>
            </a:r>
          </a:p>
          <a:p>
            <a:pPr/>
            <a:r>
              <a:t>Knowledge of the program is used to identify test cases.</a:t>
            </a:r>
          </a:p>
          <a:p>
            <a:pPr/>
            <a:r>
              <a:t>Example:  path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97"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Path testing"/>
          <p:cNvSpPr txBox="1"/>
          <p:nvPr>
            <p:ph type="title"/>
          </p:nvPr>
        </p:nvSpPr>
        <p:spPr>
          <a:prstGeom prst="rect">
            <a:avLst/>
          </a:prstGeom>
        </p:spPr>
        <p:txBody>
          <a:bodyPr/>
          <a:lstStyle>
            <a:lvl1pPr>
              <a:defRPr spc="-100"/>
            </a:lvl1pPr>
          </a:lstStyle>
          <a:p>
            <a:pPr/>
            <a:r>
              <a:t>Path testing</a:t>
            </a:r>
          </a:p>
        </p:txBody>
      </p:sp>
      <p:sp>
        <p:nvSpPr>
          <p:cNvPr id="402" name="Goal  is to develop a set of test cases is such that each path through the program is executed at least once.…"/>
          <p:cNvSpPr txBox="1"/>
          <p:nvPr>
            <p:ph type="body" idx="1"/>
          </p:nvPr>
        </p:nvSpPr>
        <p:spPr>
          <a:xfrm>
            <a:off x="822959" y="1845734"/>
            <a:ext cx="7543801" cy="4023360"/>
          </a:xfrm>
          <a:prstGeom prst="rect">
            <a:avLst/>
          </a:prstGeom>
        </p:spPr>
        <p:txBody>
          <a:bodyPr/>
          <a:lstStyle/>
          <a:p>
            <a:pPr/>
            <a:r>
              <a:t>Goal  is to develop a set of test cases is such that each path through the program is executed at least once.</a:t>
            </a:r>
          </a:p>
          <a:p>
            <a:pPr/>
            <a:r>
              <a:t>Start with a program flow graph </a:t>
            </a:r>
          </a:p>
          <a:p>
            <a:pPr/>
            <a:r>
              <a:t>Testing</a:t>
            </a:r>
          </a:p>
          <a:p>
            <a:pPr lvl="1" marL="384047" indent="-182879">
              <a:spcBef>
                <a:spcPts val="400"/>
              </a:spcBef>
              <a:defRPr sz="1800"/>
            </a:pPr>
            <a:r>
              <a:t>Analyze number of paths in program</a:t>
            </a:r>
          </a:p>
          <a:p>
            <a:pPr lvl="1" marL="384047" indent="-182879">
              <a:spcBef>
                <a:spcPts val="400"/>
              </a:spcBef>
              <a:defRPr sz="1800"/>
            </a:pPr>
            <a:r>
              <a:t>Decide which ones to test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02">
                                            <p:bg/>
                                          </p:spTgt>
                                        </p:tgtEl>
                                        <p:attrNameLst>
                                          <p:attrName>style.visibility</p:attrName>
                                        </p:attrNameLst>
                                      </p:cBhvr>
                                      <p:to>
                                        <p:strVal val="visible"/>
                                      </p:to>
                                    </p:set>
                                    <p:animEffect filter="dissolve" transition="in">
                                      <p:cBhvr>
                                        <p:cTn id="7" dur="500"/>
                                        <p:tgtEl>
                                          <p:spTgt spid="40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02">
                                            <p:txEl>
                                              <p:pRg st="0" end="0"/>
                                            </p:txEl>
                                          </p:spTgt>
                                        </p:tgtEl>
                                        <p:attrNameLst>
                                          <p:attrName>style.visibility</p:attrName>
                                        </p:attrNameLst>
                                      </p:cBhvr>
                                      <p:to>
                                        <p:strVal val="visible"/>
                                      </p:to>
                                    </p:set>
                                    <p:animEffect filter="dissolve" transition="in">
                                      <p:cBhvr>
                                        <p:cTn id="10" dur="500"/>
                                        <p:tgtEl>
                                          <p:spTgt spid="40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402">
                                            <p:txEl>
                                              <p:pRg st="1" end="1"/>
                                            </p:txEl>
                                          </p:spTgt>
                                        </p:tgtEl>
                                        <p:attrNameLst>
                                          <p:attrName>style.visibility</p:attrName>
                                        </p:attrNameLst>
                                      </p:cBhvr>
                                      <p:to>
                                        <p:strVal val="visible"/>
                                      </p:to>
                                    </p:set>
                                    <p:animEffect filter="dissolve" transition="in">
                                      <p:cBhvr>
                                        <p:cTn id="15" dur="500"/>
                                        <p:tgtEl>
                                          <p:spTgt spid="40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402">
                                            <p:txEl>
                                              <p:pRg st="2" end="2"/>
                                            </p:txEl>
                                          </p:spTgt>
                                        </p:tgtEl>
                                        <p:attrNameLst>
                                          <p:attrName>style.visibility</p:attrName>
                                        </p:attrNameLst>
                                      </p:cBhvr>
                                      <p:to>
                                        <p:strVal val="visible"/>
                                      </p:to>
                                    </p:set>
                                    <p:animEffect filter="dissolve" transition="in">
                                      <p:cBhvr>
                                        <p:cTn id="20" dur="500"/>
                                        <p:tgtEl>
                                          <p:spTgt spid="402">
                                            <p:txEl>
                                              <p:pRg st="2" end="2"/>
                                            </p:txEl>
                                          </p:spTgt>
                                        </p:tgtEl>
                                      </p:cBhvr>
                                    </p:animEffect>
                                  </p:childTnLst>
                                </p:cTn>
                              </p:par>
                              <p:par>
                                <p:cTn id="21" presetClass="entr" nodeType="withEffect" presetSubtype="0" presetID="9" grpId="1" fill="hold">
                                  <p:stCondLst>
                                    <p:cond delay="0"/>
                                  </p:stCondLst>
                                  <p:iterate type="el" backwards="0">
                                    <p:tmAbs val="0"/>
                                  </p:iterate>
                                  <p:childTnLst>
                                    <p:set>
                                      <p:cBhvr>
                                        <p:cTn id="22" fill="hold"/>
                                        <p:tgtEl>
                                          <p:spTgt spid="402">
                                            <p:txEl>
                                              <p:pRg st="3" end="3"/>
                                            </p:txEl>
                                          </p:spTgt>
                                        </p:tgtEl>
                                        <p:attrNameLst>
                                          <p:attrName>style.visibility</p:attrName>
                                        </p:attrNameLst>
                                      </p:cBhvr>
                                      <p:to>
                                        <p:strVal val="visible"/>
                                      </p:to>
                                    </p:set>
                                    <p:animEffect filter="dissolve" transition="in">
                                      <p:cBhvr>
                                        <p:cTn id="23" dur="500"/>
                                        <p:tgtEl>
                                          <p:spTgt spid="402">
                                            <p:txEl>
                                              <p:pRg st="3" end="3"/>
                                            </p:txEl>
                                          </p:spTgt>
                                        </p:tgtEl>
                                      </p:cBhvr>
                                    </p:animEffect>
                                  </p:childTnLst>
                                </p:cTn>
                              </p:par>
                              <p:par>
                                <p:cTn id="24" presetClass="entr" nodeType="withEffect" presetSubtype="0" presetID="9" grpId="1" fill="hold">
                                  <p:stCondLst>
                                    <p:cond delay="0"/>
                                  </p:stCondLst>
                                  <p:iterate type="el" backwards="0">
                                    <p:tmAbs val="0"/>
                                  </p:iterate>
                                  <p:childTnLst>
                                    <p:set>
                                      <p:cBhvr>
                                        <p:cTn id="25" fill="hold"/>
                                        <p:tgtEl>
                                          <p:spTgt spid="402">
                                            <p:txEl>
                                              <p:pRg st="4" end="4"/>
                                            </p:txEl>
                                          </p:spTgt>
                                        </p:tgtEl>
                                        <p:attrNameLst>
                                          <p:attrName>style.visibility</p:attrName>
                                        </p:attrNameLst>
                                      </p:cBhvr>
                                      <p:to>
                                        <p:strVal val="visible"/>
                                      </p:to>
                                    </p:set>
                                    <p:animEffect filter="dissolve" transition="in">
                                      <p:cBhvr>
                                        <p:cTn id="26" dur="500"/>
                                        <p:tgtEl>
                                          <p:spTgt spid="40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402"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Path Analysis"/>
          <p:cNvSpPr txBox="1"/>
          <p:nvPr>
            <p:ph type="title"/>
          </p:nvPr>
        </p:nvSpPr>
        <p:spPr>
          <a:prstGeom prst="rect">
            <a:avLst/>
          </a:prstGeom>
        </p:spPr>
        <p:txBody>
          <a:bodyPr/>
          <a:lstStyle>
            <a:lvl1pPr>
              <a:defRPr spc="-100"/>
            </a:lvl1pPr>
          </a:lstStyle>
          <a:p>
            <a:pPr/>
            <a:r>
              <a:t>Path Analysis</a:t>
            </a:r>
          </a:p>
        </p:txBody>
      </p:sp>
      <p:grpSp>
        <p:nvGrpSpPr>
          <p:cNvPr id="437" name="Group"/>
          <p:cNvGrpSpPr/>
          <p:nvPr/>
        </p:nvGrpSpPr>
        <p:grpSpPr>
          <a:xfrm>
            <a:off x="1219200" y="2133600"/>
            <a:ext cx="4267200" cy="3581400"/>
            <a:chOff x="0" y="0"/>
            <a:chExt cx="4267199" cy="3581399"/>
          </a:xfrm>
        </p:grpSpPr>
        <p:grpSp>
          <p:nvGrpSpPr>
            <p:cNvPr id="407" name="Group"/>
            <p:cNvGrpSpPr/>
            <p:nvPr/>
          </p:nvGrpSpPr>
          <p:grpSpPr>
            <a:xfrm>
              <a:off x="1320799" y="0"/>
              <a:ext cx="1219201" cy="524108"/>
              <a:chOff x="0" y="0"/>
              <a:chExt cx="1219200" cy="524107"/>
            </a:xfrm>
          </p:grpSpPr>
          <p:sp>
            <p:nvSpPr>
              <p:cNvPr id="405" name="Rectangle"/>
              <p:cNvSpPr/>
              <p:nvPr/>
            </p:nvSpPr>
            <p:spPr>
              <a:xfrm>
                <a:off x="0" y="-1"/>
                <a:ext cx="1219200" cy="524109"/>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06" name="S1"/>
              <p:cNvSpPr txBox="1"/>
              <p:nvPr/>
            </p:nvSpPr>
            <p:spPr>
              <a:xfrm>
                <a:off x="0" y="95683"/>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S1</a:t>
                </a:r>
              </a:p>
            </p:txBody>
          </p:sp>
        </p:grpSp>
        <p:grpSp>
          <p:nvGrpSpPr>
            <p:cNvPr id="410" name="Group"/>
            <p:cNvGrpSpPr/>
            <p:nvPr/>
          </p:nvGrpSpPr>
          <p:grpSpPr>
            <a:xfrm>
              <a:off x="1320799" y="3057292"/>
              <a:ext cx="1219201" cy="524108"/>
              <a:chOff x="0" y="0"/>
              <a:chExt cx="1219200" cy="524107"/>
            </a:xfrm>
          </p:grpSpPr>
          <p:sp>
            <p:nvSpPr>
              <p:cNvPr id="408" name="Rectangle"/>
              <p:cNvSpPr/>
              <p:nvPr/>
            </p:nvSpPr>
            <p:spPr>
              <a:xfrm>
                <a:off x="0" y="-1"/>
                <a:ext cx="1219200" cy="524109"/>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09" name="S3"/>
              <p:cNvSpPr txBox="1"/>
              <p:nvPr/>
            </p:nvSpPr>
            <p:spPr>
              <a:xfrm>
                <a:off x="0" y="95683"/>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S3</a:t>
                </a:r>
              </a:p>
            </p:txBody>
          </p:sp>
        </p:grpSp>
        <p:grpSp>
          <p:nvGrpSpPr>
            <p:cNvPr id="413" name="Group"/>
            <p:cNvGrpSpPr/>
            <p:nvPr/>
          </p:nvGrpSpPr>
          <p:grpSpPr>
            <a:xfrm>
              <a:off x="3047999" y="2096429"/>
              <a:ext cx="1219201" cy="524108"/>
              <a:chOff x="0" y="0"/>
              <a:chExt cx="1219200" cy="524107"/>
            </a:xfrm>
          </p:grpSpPr>
          <p:sp>
            <p:nvSpPr>
              <p:cNvPr id="411" name="Rectangle"/>
              <p:cNvSpPr/>
              <p:nvPr/>
            </p:nvSpPr>
            <p:spPr>
              <a:xfrm>
                <a:off x="0" y="-1"/>
                <a:ext cx="1219200" cy="524109"/>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12" name="S2"/>
              <p:cNvSpPr txBox="1"/>
              <p:nvPr/>
            </p:nvSpPr>
            <p:spPr>
              <a:xfrm>
                <a:off x="0" y="95683"/>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S2</a:t>
                </a:r>
              </a:p>
            </p:txBody>
          </p:sp>
        </p:grpSp>
        <p:grpSp>
          <p:nvGrpSpPr>
            <p:cNvPr id="416" name="Group"/>
            <p:cNvGrpSpPr/>
            <p:nvPr/>
          </p:nvGrpSpPr>
          <p:grpSpPr>
            <a:xfrm>
              <a:off x="1117600" y="1222917"/>
              <a:ext cx="1619251" cy="698810"/>
              <a:chOff x="0" y="0"/>
              <a:chExt cx="1619250" cy="698809"/>
            </a:xfrm>
          </p:grpSpPr>
          <p:sp>
            <p:nvSpPr>
              <p:cNvPr id="414" name="Polygon"/>
              <p:cNvSpPr/>
              <p:nvPr/>
            </p:nvSpPr>
            <p:spPr>
              <a:xfrm>
                <a:off x="0" y="0"/>
                <a:ext cx="1619251" cy="698810"/>
              </a:xfrm>
              <a:prstGeom prst="diamond">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15" name="C1"/>
              <p:cNvSpPr txBox="1"/>
              <p:nvPr/>
            </p:nvSpPr>
            <p:spPr>
              <a:xfrm>
                <a:off x="404813" y="183034"/>
                <a:ext cx="36389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C1</a:t>
                </a:r>
              </a:p>
            </p:txBody>
          </p:sp>
        </p:grpSp>
        <p:sp>
          <p:nvSpPr>
            <p:cNvPr id="417" name="Line"/>
            <p:cNvSpPr/>
            <p:nvPr/>
          </p:nvSpPr>
          <p:spPr>
            <a:xfrm>
              <a:off x="1930399" y="524107"/>
              <a:ext cx="1" cy="69881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18" name="Line"/>
            <p:cNvSpPr/>
            <p:nvPr/>
          </p:nvSpPr>
          <p:spPr>
            <a:xfrm flipH="1">
              <a:off x="508000" y="1572321"/>
              <a:ext cx="609601"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19" name="Line"/>
            <p:cNvSpPr/>
            <p:nvPr/>
          </p:nvSpPr>
          <p:spPr>
            <a:xfrm>
              <a:off x="2743200" y="1573591"/>
              <a:ext cx="914400"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20" name="Line"/>
            <p:cNvSpPr/>
            <p:nvPr/>
          </p:nvSpPr>
          <p:spPr>
            <a:xfrm flipH="1">
              <a:off x="508000" y="1572322"/>
              <a:ext cx="1" cy="1659674"/>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21" name="Line"/>
            <p:cNvSpPr/>
            <p:nvPr/>
          </p:nvSpPr>
          <p:spPr>
            <a:xfrm>
              <a:off x="508000" y="3231995"/>
              <a:ext cx="812800"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22" name="Line"/>
            <p:cNvSpPr/>
            <p:nvPr/>
          </p:nvSpPr>
          <p:spPr>
            <a:xfrm>
              <a:off x="3657600" y="2620536"/>
              <a:ext cx="0" cy="611459"/>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23" name="Line"/>
            <p:cNvSpPr/>
            <p:nvPr/>
          </p:nvSpPr>
          <p:spPr>
            <a:xfrm>
              <a:off x="3657600" y="1572321"/>
              <a:ext cx="1" cy="524108"/>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24" name="Line"/>
            <p:cNvSpPr/>
            <p:nvPr/>
          </p:nvSpPr>
          <p:spPr>
            <a:xfrm flipH="1">
              <a:off x="2540000" y="3231995"/>
              <a:ext cx="1117600"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427" name="Group"/>
            <p:cNvGrpSpPr/>
            <p:nvPr/>
          </p:nvGrpSpPr>
          <p:grpSpPr>
            <a:xfrm>
              <a:off x="2032000" y="786160"/>
              <a:ext cx="406400" cy="349405"/>
              <a:chOff x="0" y="0"/>
              <a:chExt cx="406400" cy="349404"/>
            </a:xfrm>
          </p:grpSpPr>
          <p:sp>
            <p:nvSpPr>
              <p:cNvPr id="425" name="Oval"/>
              <p:cNvSpPr/>
              <p:nvPr/>
            </p:nvSpPr>
            <p:spPr>
              <a:xfrm>
                <a:off x="0" y="-1"/>
                <a:ext cx="406400" cy="349406"/>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200">
                    <a:latin typeface="+mn-lt"/>
                    <a:ea typeface="+mn-ea"/>
                    <a:cs typeface="+mn-cs"/>
                    <a:sym typeface="Helvetica"/>
                  </a:defRPr>
                </a:pPr>
              </a:p>
            </p:txBody>
          </p:sp>
          <p:sp>
            <p:nvSpPr>
              <p:cNvPr id="426" name="1"/>
              <p:cNvSpPr txBox="1"/>
              <p:nvPr/>
            </p:nvSpPr>
            <p:spPr>
              <a:xfrm>
                <a:off x="59515" y="40082"/>
                <a:ext cx="188899"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latin typeface="+mn-lt"/>
                    <a:ea typeface="+mn-ea"/>
                    <a:cs typeface="+mn-cs"/>
                    <a:sym typeface="Helvetica"/>
                  </a:defRPr>
                </a:lvl1pPr>
              </a:lstStyle>
              <a:p>
                <a:pPr/>
                <a:r>
                  <a:t>1</a:t>
                </a:r>
              </a:p>
            </p:txBody>
          </p:sp>
        </p:grpSp>
        <p:grpSp>
          <p:nvGrpSpPr>
            <p:cNvPr id="430" name="Group"/>
            <p:cNvGrpSpPr/>
            <p:nvPr/>
          </p:nvGrpSpPr>
          <p:grpSpPr>
            <a:xfrm>
              <a:off x="0" y="2096429"/>
              <a:ext cx="406401" cy="349405"/>
              <a:chOff x="0" y="0"/>
              <a:chExt cx="406400" cy="349404"/>
            </a:xfrm>
          </p:grpSpPr>
          <p:sp>
            <p:nvSpPr>
              <p:cNvPr id="428" name="Oval"/>
              <p:cNvSpPr/>
              <p:nvPr/>
            </p:nvSpPr>
            <p:spPr>
              <a:xfrm>
                <a:off x="0" y="-1"/>
                <a:ext cx="406401" cy="349406"/>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200">
                    <a:latin typeface="+mn-lt"/>
                    <a:ea typeface="+mn-ea"/>
                    <a:cs typeface="+mn-cs"/>
                    <a:sym typeface="Helvetica"/>
                  </a:defRPr>
                </a:pPr>
              </a:p>
            </p:txBody>
          </p:sp>
          <p:sp>
            <p:nvSpPr>
              <p:cNvPr id="429" name="4"/>
              <p:cNvSpPr txBox="1"/>
              <p:nvPr/>
            </p:nvSpPr>
            <p:spPr>
              <a:xfrm>
                <a:off x="59515" y="40082"/>
                <a:ext cx="188899"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latin typeface="+mn-lt"/>
                    <a:ea typeface="+mn-ea"/>
                    <a:cs typeface="+mn-cs"/>
                    <a:sym typeface="Helvetica"/>
                  </a:defRPr>
                </a:lvl1pPr>
              </a:lstStyle>
              <a:p>
                <a:pPr/>
                <a:r>
                  <a:t>4</a:t>
                </a:r>
              </a:p>
            </p:txBody>
          </p:sp>
        </p:grpSp>
        <p:grpSp>
          <p:nvGrpSpPr>
            <p:cNvPr id="433" name="Group"/>
            <p:cNvGrpSpPr/>
            <p:nvPr/>
          </p:nvGrpSpPr>
          <p:grpSpPr>
            <a:xfrm>
              <a:off x="3251200" y="1135565"/>
              <a:ext cx="406400" cy="349405"/>
              <a:chOff x="0" y="0"/>
              <a:chExt cx="406400" cy="349404"/>
            </a:xfrm>
          </p:grpSpPr>
          <p:sp>
            <p:nvSpPr>
              <p:cNvPr id="431" name="Oval"/>
              <p:cNvSpPr/>
              <p:nvPr/>
            </p:nvSpPr>
            <p:spPr>
              <a:xfrm>
                <a:off x="0" y="-1"/>
                <a:ext cx="406400" cy="349406"/>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200">
                    <a:latin typeface="+mn-lt"/>
                    <a:ea typeface="+mn-ea"/>
                    <a:cs typeface="+mn-cs"/>
                    <a:sym typeface="Helvetica"/>
                  </a:defRPr>
                </a:pPr>
              </a:p>
            </p:txBody>
          </p:sp>
          <p:sp>
            <p:nvSpPr>
              <p:cNvPr id="432" name="2"/>
              <p:cNvSpPr txBox="1"/>
              <p:nvPr/>
            </p:nvSpPr>
            <p:spPr>
              <a:xfrm>
                <a:off x="59515" y="40082"/>
                <a:ext cx="188899"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latin typeface="+mn-lt"/>
                    <a:ea typeface="+mn-ea"/>
                    <a:cs typeface="+mn-cs"/>
                    <a:sym typeface="Helvetica"/>
                  </a:defRPr>
                </a:lvl1pPr>
              </a:lstStyle>
              <a:p>
                <a:pPr/>
                <a:r>
                  <a:t>2</a:t>
                </a:r>
              </a:p>
            </p:txBody>
          </p:sp>
        </p:grpSp>
        <p:grpSp>
          <p:nvGrpSpPr>
            <p:cNvPr id="436" name="Group"/>
            <p:cNvGrpSpPr/>
            <p:nvPr/>
          </p:nvGrpSpPr>
          <p:grpSpPr>
            <a:xfrm>
              <a:off x="3048000" y="2882590"/>
              <a:ext cx="406400" cy="349405"/>
              <a:chOff x="0" y="0"/>
              <a:chExt cx="406400" cy="349404"/>
            </a:xfrm>
          </p:grpSpPr>
          <p:sp>
            <p:nvSpPr>
              <p:cNvPr id="434" name="Oval"/>
              <p:cNvSpPr/>
              <p:nvPr/>
            </p:nvSpPr>
            <p:spPr>
              <a:xfrm>
                <a:off x="0" y="-1"/>
                <a:ext cx="406400" cy="349406"/>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200">
                    <a:latin typeface="+mn-lt"/>
                    <a:ea typeface="+mn-ea"/>
                    <a:cs typeface="+mn-cs"/>
                    <a:sym typeface="Helvetica"/>
                  </a:defRPr>
                </a:pPr>
              </a:p>
            </p:txBody>
          </p:sp>
          <p:sp>
            <p:nvSpPr>
              <p:cNvPr id="435" name="3"/>
              <p:cNvSpPr txBox="1"/>
              <p:nvPr/>
            </p:nvSpPr>
            <p:spPr>
              <a:xfrm>
                <a:off x="59515" y="40082"/>
                <a:ext cx="188899"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latin typeface="+mn-lt"/>
                    <a:ea typeface="+mn-ea"/>
                    <a:cs typeface="+mn-cs"/>
                    <a:sym typeface="Helvetica"/>
                  </a:defRPr>
                </a:lvl1pPr>
              </a:lstStyle>
              <a:p>
                <a:pPr/>
                <a:r>
                  <a:t>3</a:t>
                </a:r>
              </a:p>
            </p:txBody>
          </p:sp>
        </p:grpSp>
      </p:grpSp>
      <p:sp>
        <p:nvSpPr>
          <p:cNvPr id="438" name="Path1 : S1 – C1 – S3…"/>
          <p:cNvSpPr txBox="1"/>
          <p:nvPr/>
        </p:nvSpPr>
        <p:spPr>
          <a:xfrm>
            <a:off x="4724400" y="2057400"/>
            <a:ext cx="3745617" cy="808544"/>
          </a:xfrm>
          <a:prstGeom prst="rect">
            <a:avLst/>
          </a:prstGeom>
          <a:solidFill>
            <a:schemeClr val="accent5"/>
          </a:solidFill>
          <a:ln w="15875">
            <a:solidFill>
              <a:srgbClr val="2D633D"/>
            </a:solidFill>
          </a:ln>
          <a:extLst>
            <a:ext uri="{C572A759-6A51-4108-AA02-DFA0A04FC94B}">
              <ma14:wrappingTextBoxFlag xmlns:ma14="http://schemas.microsoft.com/office/mac/drawingml/2011/main" val="1"/>
            </a:ext>
          </a:extLst>
        </p:spPr>
        <p:txBody>
          <a:bodyPr wrap="none" lIns="45719" rIns="45719">
            <a:spAutoFit/>
          </a:bodyPr>
          <a:lstStyle/>
          <a:p>
            <a:pPr>
              <a:defRPr b="1" sz="2400">
                <a:solidFill>
                  <a:srgbClr val="FFFFFF"/>
                </a:solidFill>
                <a:latin typeface="Arial"/>
                <a:ea typeface="Arial"/>
                <a:cs typeface="Arial"/>
                <a:sym typeface="Arial"/>
              </a:defRPr>
            </a:pPr>
            <a:r>
              <a:t>Path1 : S1 – C1 – S3</a:t>
            </a:r>
            <a:endParaRPr sz="4400">
              <a:solidFill>
                <a:srgbClr val="335B74"/>
              </a:solidFill>
            </a:endParaRPr>
          </a:p>
          <a:p>
            <a:pPr>
              <a:defRPr b="1" sz="2400">
                <a:solidFill>
                  <a:srgbClr val="FFFFFF"/>
                </a:solidFill>
                <a:latin typeface="Arial"/>
                <a:ea typeface="Arial"/>
                <a:cs typeface="Arial"/>
                <a:sym typeface="Arial"/>
              </a:defRPr>
            </a:pPr>
            <a:r>
              <a:t>Path2 : S1 – C1 – S2 – S3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8"/>
                                        </p:tgtEl>
                                        <p:attrNameLst>
                                          <p:attrName>style.visibility</p:attrName>
                                        </p:attrNameLst>
                                      </p:cBhvr>
                                      <p:to>
                                        <p:strVal val="visible"/>
                                      </p:to>
                                    </p:set>
                                    <p:animEffect filter="dissolve" transition="in">
                                      <p:cBhvr>
                                        <p:cTn id="7"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8"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08" name="Group"/>
          <p:cNvGrpSpPr/>
          <p:nvPr/>
        </p:nvGrpSpPr>
        <p:grpSpPr>
          <a:xfrm>
            <a:off x="838199" y="1828799"/>
            <a:ext cx="3657601" cy="4267201"/>
            <a:chOff x="0" y="0"/>
            <a:chExt cx="3657600" cy="4267200"/>
          </a:xfrm>
        </p:grpSpPr>
        <p:grpSp>
          <p:nvGrpSpPr>
            <p:cNvPr id="442" name="Group"/>
            <p:cNvGrpSpPr/>
            <p:nvPr/>
          </p:nvGrpSpPr>
          <p:grpSpPr>
            <a:xfrm>
              <a:off x="76199" y="-1"/>
              <a:ext cx="914401" cy="457201"/>
              <a:chOff x="0" y="0"/>
              <a:chExt cx="914400" cy="457200"/>
            </a:xfrm>
          </p:grpSpPr>
          <p:sp>
            <p:nvSpPr>
              <p:cNvPr id="440" name="Rectangle"/>
              <p:cNvSpPr/>
              <p:nvPr/>
            </p:nvSpPr>
            <p:spPr>
              <a:xfrm>
                <a:off x="0" y="0"/>
                <a:ext cx="914400" cy="45720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41" name="S1"/>
              <p:cNvSpPr txBox="1"/>
              <p:nvPr/>
            </p:nvSpPr>
            <p:spPr>
              <a:xfrm>
                <a:off x="0" y="62229"/>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S1</a:t>
                </a:r>
              </a:p>
            </p:txBody>
          </p:sp>
        </p:grpSp>
        <p:grpSp>
          <p:nvGrpSpPr>
            <p:cNvPr id="445" name="Group"/>
            <p:cNvGrpSpPr/>
            <p:nvPr/>
          </p:nvGrpSpPr>
          <p:grpSpPr>
            <a:xfrm>
              <a:off x="2057399" y="762000"/>
              <a:ext cx="914401" cy="457200"/>
              <a:chOff x="0" y="0"/>
              <a:chExt cx="914400" cy="457200"/>
            </a:xfrm>
          </p:grpSpPr>
          <p:sp>
            <p:nvSpPr>
              <p:cNvPr id="443" name="Rectangle"/>
              <p:cNvSpPr/>
              <p:nvPr/>
            </p:nvSpPr>
            <p:spPr>
              <a:xfrm>
                <a:off x="0" y="0"/>
                <a:ext cx="914400" cy="45720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44" name="S2"/>
              <p:cNvSpPr txBox="1"/>
              <p:nvPr/>
            </p:nvSpPr>
            <p:spPr>
              <a:xfrm>
                <a:off x="0" y="62229"/>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S2</a:t>
                </a:r>
              </a:p>
            </p:txBody>
          </p:sp>
        </p:grpSp>
        <p:grpSp>
          <p:nvGrpSpPr>
            <p:cNvPr id="448" name="Group"/>
            <p:cNvGrpSpPr/>
            <p:nvPr/>
          </p:nvGrpSpPr>
          <p:grpSpPr>
            <a:xfrm>
              <a:off x="2133599" y="1676400"/>
              <a:ext cx="914401" cy="457200"/>
              <a:chOff x="0" y="0"/>
              <a:chExt cx="914400" cy="457200"/>
            </a:xfrm>
          </p:grpSpPr>
          <p:sp>
            <p:nvSpPr>
              <p:cNvPr id="446" name="Rectangle"/>
              <p:cNvSpPr/>
              <p:nvPr/>
            </p:nvSpPr>
            <p:spPr>
              <a:xfrm>
                <a:off x="0" y="0"/>
                <a:ext cx="914400" cy="45720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47" name="S3"/>
              <p:cNvSpPr txBox="1"/>
              <p:nvPr/>
            </p:nvSpPr>
            <p:spPr>
              <a:xfrm>
                <a:off x="0" y="62229"/>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S3</a:t>
                </a:r>
              </a:p>
            </p:txBody>
          </p:sp>
        </p:grpSp>
        <p:grpSp>
          <p:nvGrpSpPr>
            <p:cNvPr id="451" name="Group"/>
            <p:cNvGrpSpPr/>
            <p:nvPr/>
          </p:nvGrpSpPr>
          <p:grpSpPr>
            <a:xfrm>
              <a:off x="2133599" y="2743200"/>
              <a:ext cx="914401" cy="457200"/>
              <a:chOff x="0" y="0"/>
              <a:chExt cx="914400" cy="457200"/>
            </a:xfrm>
          </p:grpSpPr>
          <p:sp>
            <p:nvSpPr>
              <p:cNvPr id="449" name="Rectangle"/>
              <p:cNvSpPr/>
              <p:nvPr/>
            </p:nvSpPr>
            <p:spPr>
              <a:xfrm>
                <a:off x="0" y="0"/>
                <a:ext cx="914400" cy="45720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50" name="S4"/>
              <p:cNvSpPr txBox="1"/>
              <p:nvPr/>
            </p:nvSpPr>
            <p:spPr>
              <a:xfrm>
                <a:off x="0" y="62229"/>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S4</a:t>
                </a:r>
              </a:p>
            </p:txBody>
          </p:sp>
        </p:grpSp>
        <p:grpSp>
          <p:nvGrpSpPr>
            <p:cNvPr id="454" name="Group"/>
            <p:cNvGrpSpPr/>
            <p:nvPr/>
          </p:nvGrpSpPr>
          <p:grpSpPr>
            <a:xfrm>
              <a:off x="152399" y="3810000"/>
              <a:ext cx="914401" cy="457200"/>
              <a:chOff x="0" y="0"/>
              <a:chExt cx="914400" cy="457200"/>
            </a:xfrm>
          </p:grpSpPr>
          <p:sp>
            <p:nvSpPr>
              <p:cNvPr id="452" name="Rectangle"/>
              <p:cNvSpPr/>
              <p:nvPr/>
            </p:nvSpPr>
            <p:spPr>
              <a:xfrm>
                <a:off x="0" y="0"/>
                <a:ext cx="914400" cy="45720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53" name="S5"/>
              <p:cNvSpPr txBox="1"/>
              <p:nvPr/>
            </p:nvSpPr>
            <p:spPr>
              <a:xfrm>
                <a:off x="0" y="62229"/>
                <a:ext cx="35268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S5</a:t>
                </a:r>
              </a:p>
            </p:txBody>
          </p:sp>
        </p:grpSp>
        <p:grpSp>
          <p:nvGrpSpPr>
            <p:cNvPr id="457" name="Group"/>
            <p:cNvGrpSpPr/>
            <p:nvPr/>
          </p:nvGrpSpPr>
          <p:grpSpPr>
            <a:xfrm>
              <a:off x="-1" y="838200"/>
              <a:ext cx="990601" cy="457200"/>
              <a:chOff x="0" y="0"/>
              <a:chExt cx="990600" cy="457200"/>
            </a:xfrm>
          </p:grpSpPr>
          <p:sp>
            <p:nvSpPr>
              <p:cNvPr id="455" name="Polygon"/>
              <p:cNvSpPr/>
              <p:nvPr/>
            </p:nvSpPr>
            <p:spPr>
              <a:xfrm>
                <a:off x="0" y="0"/>
                <a:ext cx="990600" cy="457200"/>
              </a:xfrm>
              <a:prstGeom prst="diamond">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56" name="C1"/>
              <p:cNvSpPr txBox="1"/>
              <p:nvPr/>
            </p:nvSpPr>
            <p:spPr>
              <a:xfrm>
                <a:off x="247650" y="62229"/>
                <a:ext cx="36389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C1</a:t>
                </a:r>
              </a:p>
            </p:txBody>
          </p:sp>
        </p:grpSp>
        <p:grpSp>
          <p:nvGrpSpPr>
            <p:cNvPr id="460" name="Group"/>
            <p:cNvGrpSpPr/>
            <p:nvPr/>
          </p:nvGrpSpPr>
          <p:grpSpPr>
            <a:xfrm>
              <a:off x="-1" y="1676400"/>
              <a:ext cx="990601" cy="457200"/>
              <a:chOff x="0" y="0"/>
              <a:chExt cx="990600" cy="457200"/>
            </a:xfrm>
          </p:grpSpPr>
          <p:sp>
            <p:nvSpPr>
              <p:cNvPr id="458" name="Polygon"/>
              <p:cNvSpPr/>
              <p:nvPr/>
            </p:nvSpPr>
            <p:spPr>
              <a:xfrm>
                <a:off x="0" y="0"/>
                <a:ext cx="990600" cy="457200"/>
              </a:xfrm>
              <a:prstGeom prst="diamond">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59" name="C2"/>
              <p:cNvSpPr txBox="1"/>
              <p:nvPr/>
            </p:nvSpPr>
            <p:spPr>
              <a:xfrm>
                <a:off x="247650" y="62229"/>
                <a:ext cx="36389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C2</a:t>
                </a:r>
              </a:p>
            </p:txBody>
          </p:sp>
        </p:grpSp>
        <p:grpSp>
          <p:nvGrpSpPr>
            <p:cNvPr id="463" name="Group"/>
            <p:cNvGrpSpPr/>
            <p:nvPr/>
          </p:nvGrpSpPr>
          <p:grpSpPr>
            <a:xfrm>
              <a:off x="76199" y="2667000"/>
              <a:ext cx="990601" cy="457200"/>
              <a:chOff x="0" y="0"/>
              <a:chExt cx="990600" cy="457200"/>
            </a:xfrm>
          </p:grpSpPr>
          <p:sp>
            <p:nvSpPr>
              <p:cNvPr id="461" name="Polygon"/>
              <p:cNvSpPr/>
              <p:nvPr/>
            </p:nvSpPr>
            <p:spPr>
              <a:xfrm>
                <a:off x="0" y="0"/>
                <a:ext cx="990600" cy="457200"/>
              </a:xfrm>
              <a:prstGeom prst="diamond">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462" name="C3"/>
              <p:cNvSpPr txBox="1"/>
              <p:nvPr/>
            </p:nvSpPr>
            <p:spPr>
              <a:xfrm>
                <a:off x="247650" y="62229"/>
                <a:ext cx="36389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C3</a:t>
                </a:r>
              </a:p>
            </p:txBody>
          </p:sp>
        </p:grpSp>
        <p:sp>
          <p:nvSpPr>
            <p:cNvPr id="464" name="Line"/>
            <p:cNvSpPr/>
            <p:nvPr/>
          </p:nvSpPr>
          <p:spPr>
            <a:xfrm flipH="1">
              <a:off x="533399" y="457200"/>
              <a:ext cx="1" cy="3810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65" name="Line"/>
            <p:cNvSpPr/>
            <p:nvPr/>
          </p:nvSpPr>
          <p:spPr>
            <a:xfrm flipH="1">
              <a:off x="533399" y="1295400"/>
              <a:ext cx="1" cy="3810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66" name="Line"/>
            <p:cNvSpPr/>
            <p:nvPr/>
          </p:nvSpPr>
          <p:spPr>
            <a:xfrm flipH="1">
              <a:off x="533399" y="2133600"/>
              <a:ext cx="1" cy="5334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67" name="Line"/>
            <p:cNvSpPr/>
            <p:nvPr/>
          </p:nvSpPr>
          <p:spPr>
            <a:xfrm flipH="1">
              <a:off x="533399" y="3124200"/>
              <a:ext cx="1" cy="6858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68" name="Line"/>
            <p:cNvSpPr/>
            <p:nvPr/>
          </p:nvSpPr>
          <p:spPr>
            <a:xfrm>
              <a:off x="990600" y="1066800"/>
              <a:ext cx="10668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69" name="Line"/>
            <p:cNvSpPr/>
            <p:nvPr/>
          </p:nvSpPr>
          <p:spPr>
            <a:xfrm>
              <a:off x="990600" y="2895600"/>
              <a:ext cx="11430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0" name="Line"/>
            <p:cNvSpPr/>
            <p:nvPr/>
          </p:nvSpPr>
          <p:spPr>
            <a:xfrm>
              <a:off x="990600" y="1905000"/>
              <a:ext cx="11430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1" name="Line"/>
            <p:cNvSpPr/>
            <p:nvPr/>
          </p:nvSpPr>
          <p:spPr>
            <a:xfrm>
              <a:off x="2971800" y="990600"/>
              <a:ext cx="6096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2" name="Line"/>
            <p:cNvSpPr/>
            <p:nvPr/>
          </p:nvSpPr>
          <p:spPr>
            <a:xfrm>
              <a:off x="3048000" y="1905000"/>
              <a:ext cx="6096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3" name="Line"/>
            <p:cNvSpPr/>
            <p:nvPr/>
          </p:nvSpPr>
          <p:spPr>
            <a:xfrm>
              <a:off x="3048000" y="2895600"/>
              <a:ext cx="6096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4" name="Line"/>
            <p:cNvSpPr/>
            <p:nvPr/>
          </p:nvSpPr>
          <p:spPr>
            <a:xfrm>
              <a:off x="3581400" y="990600"/>
              <a:ext cx="0" cy="9144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5" name="Line"/>
            <p:cNvSpPr/>
            <p:nvPr/>
          </p:nvSpPr>
          <p:spPr>
            <a:xfrm>
              <a:off x="3581400" y="1905000"/>
              <a:ext cx="0" cy="9906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6" name="Line"/>
            <p:cNvSpPr/>
            <p:nvPr/>
          </p:nvSpPr>
          <p:spPr>
            <a:xfrm>
              <a:off x="3581400" y="2971800"/>
              <a:ext cx="0" cy="106680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77" name="Line"/>
            <p:cNvSpPr/>
            <p:nvPr/>
          </p:nvSpPr>
          <p:spPr>
            <a:xfrm flipH="1">
              <a:off x="1066800" y="4038600"/>
              <a:ext cx="2514600"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480" name="Group"/>
            <p:cNvGrpSpPr/>
            <p:nvPr/>
          </p:nvGrpSpPr>
          <p:grpSpPr>
            <a:xfrm>
              <a:off x="533400" y="494029"/>
              <a:ext cx="304800" cy="307341"/>
              <a:chOff x="0" y="0"/>
              <a:chExt cx="304800" cy="307340"/>
            </a:xfrm>
          </p:grpSpPr>
          <p:sp>
            <p:nvSpPr>
              <p:cNvPr id="478"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79" name="1"/>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1</a:t>
                </a:r>
              </a:p>
            </p:txBody>
          </p:sp>
        </p:grpSp>
        <p:grpSp>
          <p:nvGrpSpPr>
            <p:cNvPr id="483" name="Group"/>
            <p:cNvGrpSpPr/>
            <p:nvPr/>
          </p:nvGrpSpPr>
          <p:grpSpPr>
            <a:xfrm>
              <a:off x="152399" y="1256030"/>
              <a:ext cx="304801" cy="307341"/>
              <a:chOff x="0" y="0"/>
              <a:chExt cx="304800" cy="307340"/>
            </a:xfrm>
          </p:grpSpPr>
          <p:sp>
            <p:nvSpPr>
              <p:cNvPr id="481"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82" name="5"/>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5</a:t>
                </a:r>
              </a:p>
            </p:txBody>
          </p:sp>
        </p:grpSp>
        <p:grpSp>
          <p:nvGrpSpPr>
            <p:cNvPr id="486" name="Group"/>
            <p:cNvGrpSpPr/>
            <p:nvPr/>
          </p:nvGrpSpPr>
          <p:grpSpPr>
            <a:xfrm>
              <a:off x="152399" y="2170429"/>
              <a:ext cx="304801" cy="307341"/>
              <a:chOff x="0" y="0"/>
              <a:chExt cx="304800" cy="307340"/>
            </a:xfrm>
          </p:grpSpPr>
          <p:sp>
            <p:nvSpPr>
              <p:cNvPr id="484"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85" name="6"/>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6</a:t>
                </a:r>
              </a:p>
            </p:txBody>
          </p:sp>
        </p:grpSp>
        <p:grpSp>
          <p:nvGrpSpPr>
            <p:cNvPr id="489" name="Group"/>
            <p:cNvGrpSpPr/>
            <p:nvPr/>
          </p:nvGrpSpPr>
          <p:grpSpPr>
            <a:xfrm>
              <a:off x="152399" y="3237229"/>
              <a:ext cx="304801" cy="307341"/>
              <a:chOff x="0" y="0"/>
              <a:chExt cx="304800" cy="307340"/>
            </a:xfrm>
          </p:grpSpPr>
          <p:sp>
            <p:nvSpPr>
              <p:cNvPr id="487"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88" name="7"/>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7</a:t>
                </a:r>
              </a:p>
            </p:txBody>
          </p:sp>
        </p:grpSp>
        <p:grpSp>
          <p:nvGrpSpPr>
            <p:cNvPr id="492" name="Group"/>
            <p:cNvGrpSpPr/>
            <p:nvPr/>
          </p:nvGrpSpPr>
          <p:grpSpPr>
            <a:xfrm>
              <a:off x="1295400" y="798829"/>
              <a:ext cx="304800" cy="307341"/>
              <a:chOff x="0" y="0"/>
              <a:chExt cx="304800" cy="307340"/>
            </a:xfrm>
          </p:grpSpPr>
          <p:sp>
            <p:nvSpPr>
              <p:cNvPr id="490"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91" name="2"/>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2</a:t>
                </a:r>
              </a:p>
            </p:txBody>
          </p:sp>
        </p:grpSp>
        <p:grpSp>
          <p:nvGrpSpPr>
            <p:cNvPr id="495" name="Group"/>
            <p:cNvGrpSpPr/>
            <p:nvPr/>
          </p:nvGrpSpPr>
          <p:grpSpPr>
            <a:xfrm>
              <a:off x="1295400" y="2627629"/>
              <a:ext cx="304800" cy="307341"/>
              <a:chOff x="0" y="0"/>
              <a:chExt cx="304800" cy="307340"/>
            </a:xfrm>
          </p:grpSpPr>
          <p:sp>
            <p:nvSpPr>
              <p:cNvPr id="493"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94" name="4"/>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4</a:t>
                </a:r>
              </a:p>
            </p:txBody>
          </p:sp>
        </p:grpSp>
        <p:grpSp>
          <p:nvGrpSpPr>
            <p:cNvPr id="498" name="Group"/>
            <p:cNvGrpSpPr/>
            <p:nvPr/>
          </p:nvGrpSpPr>
          <p:grpSpPr>
            <a:xfrm>
              <a:off x="1295400" y="1637029"/>
              <a:ext cx="304800" cy="307341"/>
              <a:chOff x="0" y="0"/>
              <a:chExt cx="304800" cy="307340"/>
            </a:xfrm>
          </p:grpSpPr>
          <p:sp>
            <p:nvSpPr>
              <p:cNvPr id="496"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497" name="3"/>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3</a:t>
                </a:r>
              </a:p>
            </p:txBody>
          </p:sp>
        </p:grpSp>
        <p:grpSp>
          <p:nvGrpSpPr>
            <p:cNvPr id="501" name="Group"/>
            <p:cNvGrpSpPr/>
            <p:nvPr/>
          </p:nvGrpSpPr>
          <p:grpSpPr>
            <a:xfrm>
              <a:off x="3200400" y="2627629"/>
              <a:ext cx="346545" cy="307341"/>
              <a:chOff x="0" y="0"/>
              <a:chExt cx="346544" cy="307340"/>
            </a:xfrm>
          </p:grpSpPr>
          <p:sp>
            <p:nvSpPr>
              <p:cNvPr id="499"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00" name="10"/>
              <p:cNvSpPr txBox="1"/>
              <p:nvPr/>
            </p:nvSpPr>
            <p:spPr>
              <a:xfrm>
                <a:off x="44637" y="0"/>
                <a:ext cx="301908"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10</a:t>
                </a:r>
              </a:p>
            </p:txBody>
          </p:sp>
        </p:grpSp>
        <p:grpSp>
          <p:nvGrpSpPr>
            <p:cNvPr id="504" name="Group"/>
            <p:cNvGrpSpPr/>
            <p:nvPr/>
          </p:nvGrpSpPr>
          <p:grpSpPr>
            <a:xfrm>
              <a:off x="3200400" y="1637029"/>
              <a:ext cx="304800" cy="307341"/>
              <a:chOff x="0" y="0"/>
              <a:chExt cx="304800" cy="307340"/>
            </a:xfrm>
          </p:grpSpPr>
          <p:sp>
            <p:nvSpPr>
              <p:cNvPr id="502"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03" name="9"/>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9</a:t>
                </a:r>
              </a:p>
            </p:txBody>
          </p:sp>
        </p:grpSp>
        <p:grpSp>
          <p:nvGrpSpPr>
            <p:cNvPr id="507" name="Group"/>
            <p:cNvGrpSpPr/>
            <p:nvPr/>
          </p:nvGrpSpPr>
          <p:grpSpPr>
            <a:xfrm>
              <a:off x="3200400" y="722629"/>
              <a:ext cx="304800" cy="307341"/>
              <a:chOff x="0" y="0"/>
              <a:chExt cx="304800" cy="307340"/>
            </a:xfrm>
          </p:grpSpPr>
          <p:sp>
            <p:nvSpPr>
              <p:cNvPr id="505" name="Oval"/>
              <p:cNvSpPr/>
              <p:nvPr/>
            </p:nvSpPr>
            <p:spPr>
              <a:xfrm>
                <a:off x="0" y="39370"/>
                <a:ext cx="304800" cy="228601"/>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06" name="8"/>
              <p:cNvSpPr txBox="1"/>
              <p:nvPr/>
            </p:nvSpPr>
            <p:spPr>
              <a:xfrm>
                <a:off x="44637" y="0"/>
                <a:ext cx="203024"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8</a:t>
                </a:r>
              </a:p>
            </p:txBody>
          </p:sp>
        </p:grpSp>
      </p:grpSp>
      <p:sp>
        <p:nvSpPr>
          <p:cNvPr id="509" name="Path1:  S1-C1-S2-S5…"/>
          <p:cNvSpPr txBox="1"/>
          <p:nvPr/>
        </p:nvSpPr>
        <p:spPr>
          <a:xfrm>
            <a:off x="4762498" y="2819400"/>
            <a:ext cx="4191001" cy="1519744"/>
          </a:xfrm>
          <a:prstGeom prst="rect">
            <a:avLst/>
          </a:prstGeom>
          <a:solidFill>
            <a:schemeClr val="accent5"/>
          </a:solidFill>
          <a:ln w="15875">
            <a:solidFill>
              <a:srgbClr val="2D633D"/>
            </a:solidFill>
          </a:ln>
          <a:extLst>
            <a:ext uri="{C572A759-6A51-4108-AA02-DFA0A04FC94B}">
              <ma14:wrappingTextBoxFlag xmlns:ma14="http://schemas.microsoft.com/office/mac/drawingml/2011/main" val="1"/>
            </a:ext>
          </a:extLst>
        </p:spPr>
        <p:txBody>
          <a:bodyPr lIns="45719" rIns="45719">
            <a:spAutoFit/>
          </a:bodyPr>
          <a:lstStyle/>
          <a:p>
            <a:pPr>
              <a:defRPr b="1" sz="2400">
                <a:solidFill>
                  <a:srgbClr val="FFFFFF"/>
                </a:solidFill>
                <a:latin typeface="Arial"/>
                <a:ea typeface="Arial"/>
                <a:cs typeface="Arial"/>
                <a:sym typeface="Arial"/>
              </a:defRPr>
            </a:pPr>
            <a:r>
              <a:t>Path1:  S1-C1-S2-S5</a:t>
            </a:r>
          </a:p>
          <a:p>
            <a:pPr>
              <a:defRPr b="1" sz="2400">
                <a:solidFill>
                  <a:srgbClr val="FFFFFF"/>
                </a:solidFill>
                <a:latin typeface="Arial"/>
                <a:ea typeface="Arial"/>
                <a:cs typeface="Arial"/>
                <a:sym typeface="Arial"/>
              </a:defRPr>
            </a:pPr>
            <a:r>
              <a:t>Path2:  S1-C1-C2-S3-S5</a:t>
            </a:r>
            <a:endParaRPr sz="4400">
              <a:solidFill>
                <a:srgbClr val="335B74"/>
              </a:solidFill>
            </a:endParaRPr>
          </a:p>
          <a:p>
            <a:pPr>
              <a:defRPr b="1" sz="2400">
                <a:solidFill>
                  <a:srgbClr val="FFFFFF"/>
                </a:solidFill>
                <a:latin typeface="Arial"/>
                <a:ea typeface="Arial"/>
                <a:cs typeface="Arial"/>
                <a:sym typeface="Arial"/>
              </a:defRPr>
            </a:pPr>
            <a:r>
              <a:t>Path3:  S1-C1-C2-C3-S4-S5</a:t>
            </a:r>
            <a:endParaRPr sz="4400">
              <a:solidFill>
                <a:srgbClr val="335B74"/>
              </a:solidFill>
            </a:endParaRPr>
          </a:p>
          <a:p>
            <a:pPr>
              <a:defRPr b="1" sz="2400">
                <a:solidFill>
                  <a:srgbClr val="FFFFFF"/>
                </a:solidFill>
                <a:latin typeface="Arial"/>
                <a:ea typeface="Arial"/>
                <a:cs typeface="Arial"/>
                <a:sym typeface="Arial"/>
              </a:defRPr>
            </a:pPr>
            <a:r>
              <a:t>Path4:  S1-C1-C2-C3-S5</a:t>
            </a:r>
          </a:p>
        </p:txBody>
      </p:sp>
      <p:sp>
        <p:nvSpPr>
          <p:cNvPr id="510" name="Switch/Case Structure"/>
          <p:cNvSpPr txBox="1"/>
          <p:nvPr>
            <p:ph type="title"/>
          </p:nvPr>
        </p:nvSpPr>
        <p:spPr>
          <a:prstGeom prst="rect">
            <a:avLst/>
          </a:prstGeom>
        </p:spPr>
        <p:txBody>
          <a:bodyPr/>
          <a:lstStyle>
            <a:lvl1pPr>
              <a:defRPr spc="-100"/>
            </a:lvl1pPr>
          </a:lstStyle>
          <a:p>
            <a:pPr/>
            <a:r>
              <a:t>Switch/Case Structure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09"/>
                                        </p:tgtEl>
                                        <p:attrNameLst>
                                          <p:attrName>style.visibility</p:attrName>
                                        </p:attrNameLst>
                                      </p:cBhvr>
                                      <p:to>
                                        <p:strVal val="visible"/>
                                      </p:to>
                                    </p:set>
                                    <p:animEffect filter="dissolve" transition="in">
                                      <p:cBhvr>
                                        <p:cTn id="7" dur="5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9"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Loop Example"/>
          <p:cNvSpPr txBox="1"/>
          <p:nvPr>
            <p:ph type="title"/>
          </p:nvPr>
        </p:nvSpPr>
        <p:spPr>
          <a:prstGeom prst="rect">
            <a:avLst/>
          </a:prstGeom>
        </p:spPr>
        <p:txBody>
          <a:bodyPr/>
          <a:lstStyle>
            <a:lvl1pPr>
              <a:defRPr spc="-100"/>
            </a:lvl1pPr>
          </a:lstStyle>
          <a:p>
            <a:pPr/>
            <a:r>
              <a:t>Loop Example</a:t>
            </a:r>
          </a:p>
        </p:txBody>
      </p:sp>
      <p:grpSp>
        <p:nvGrpSpPr>
          <p:cNvPr id="544" name="Group"/>
          <p:cNvGrpSpPr/>
          <p:nvPr/>
        </p:nvGrpSpPr>
        <p:grpSpPr>
          <a:xfrm>
            <a:off x="685799" y="2209799"/>
            <a:ext cx="3657601" cy="3505201"/>
            <a:chOff x="0" y="0"/>
            <a:chExt cx="3657599" cy="3505200"/>
          </a:xfrm>
        </p:grpSpPr>
        <p:grpSp>
          <p:nvGrpSpPr>
            <p:cNvPr id="515" name="Group"/>
            <p:cNvGrpSpPr/>
            <p:nvPr/>
          </p:nvGrpSpPr>
          <p:grpSpPr>
            <a:xfrm>
              <a:off x="691978" y="-1"/>
              <a:ext cx="1186249" cy="341971"/>
              <a:chOff x="0" y="0"/>
              <a:chExt cx="1186248" cy="341969"/>
            </a:xfrm>
          </p:grpSpPr>
          <p:sp>
            <p:nvSpPr>
              <p:cNvPr id="513" name="Rectangle"/>
              <p:cNvSpPr/>
              <p:nvPr/>
            </p:nvSpPr>
            <p:spPr>
              <a:xfrm>
                <a:off x="-1" y="0"/>
                <a:ext cx="1186250" cy="34197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514" name="S1"/>
              <p:cNvSpPr txBox="1"/>
              <p:nvPr/>
            </p:nvSpPr>
            <p:spPr>
              <a:xfrm>
                <a:off x="-1" y="4614"/>
                <a:ext cx="35268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S1</a:t>
                </a:r>
              </a:p>
            </p:txBody>
          </p:sp>
        </p:grpSp>
        <p:grpSp>
          <p:nvGrpSpPr>
            <p:cNvPr id="518" name="Group"/>
            <p:cNvGrpSpPr/>
            <p:nvPr/>
          </p:nvGrpSpPr>
          <p:grpSpPr>
            <a:xfrm>
              <a:off x="691978" y="2308302"/>
              <a:ext cx="1186249" cy="341971"/>
              <a:chOff x="0" y="0"/>
              <a:chExt cx="1186248" cy="341969"/>
            </a:xfrm>
          </p:grpSpPr>
          <p:sp>
            <p:nvSpPr>
              <p:cNvPr id="516" name="Rectangle"/>
              <p:cNvSpPr/>
              <p:nvPr/>
            </p:nvSpPr>
            <p:spPr>
              <a:xfrm>
                <a:off x="-1" y="0"/>
                <a:ext cx="1186250" cy="34197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517" name="S2"/>
              <p:cNvSpPr txBox="1"/>
              <p:nvPr/>
            </p:nvSpPr>
            <p:spPr>
              <a:xfrm>
                <a:off x="-1" y="4614"/>
                <a:ext cx="35268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S2</a:t>
                </a:r>
              </a:p>
            </p:txBody>
          </p:sp>
        </p:grpSp>
        <p:grpSp>
          <p:nvGrpSpPr>
            <p:cNvPr id="521" name="Group"/>
            <p:cNvGrpSpPr/>
            <p:nvPr/>
          </p:nvGrpSpPr>
          <p:grpSpPr>
            <a:xfrm>
              <a:off x="2471351" y="1282390"/>
              <a:ext cx="1186249" cy="341971"/>
              <a:chOff x="0" y="0"/>
              <a:chExt cx="1186248" cy="341969"/>
            </a:xfrm>
          </p:grpSpPr>
          <p:sp>
            <p:nvSpPr>
              <p:cNvPr id="519" name="Rectangle"/>
              <p:cNvSpPr/>
              <p:nvPr/>
            </p:nvSpPr>
            <p:spPr>
              <a:xfrm>
                <a:off x="-1" y="0"/>
                <a:ext cx="1186250" cy="341970"/>
              </a:xfrm>
              <a:prstGeom prst="rect">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520" name="S3"/>
              <p:cNvSpPr txBox="1"/>
              <p:nvPr/>
            </p:nvSpPr>
            <p:spPr>
              <a:xfrm>
                <a:off x="-1" y="4614"/>
                <a:ext cx="35268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S3</a:t>
                </a:r>
              </a:p>
            </p:txBody>
          </p:sp>
        </p:grpSp>
        <p:grpSp>
          <p:nvGrpSpPr>
            <p:cNvPr id="524" name="Group"/>
            <p:cNvGrpSpPr/>
            <p:nvPr/>
          </p:nvGrpSpPr>
          <p:grpSpPr>
            <a:xfrm>
              <a:off x="790832" y="1196897"/>
              <a:ext cx="1087396" cy="512957"/>
              <a:chOff x="0" y="0"/>
              <a:chExt cx="1087394" cy="512956"/>
            </a:xfrm>
          </p:grpSpPr>
          <p:sp>
            <p:nvSpPr>
              <p:cNvPr id="522" name="Polygon"/>
              <p:cNvSpPr/>
              <p:nvPr/>
            </p:nvSpPr>
            <p:spPr>
              <a:xfrm>
                <a:off x="0" y="0"/>
                <a:ext cx="1087395" cy="512957"/>
              </a:xfrm>
              <a:prstGeom prst="diamond">
                <a:avLst/>
              </a:prstGeom>
              <a:solidFill>
                <a:srgbClr val="FFFFFF"/>
              </a:solidFill>
              <a:ln w="25400" cap="flat">
                <a:solidFill>
                  <a:srgbClr val="000000"/>
                </a:solidFill>
                <a:prstDash val="solid"/>
                <a:miter lim="800000"/>
              </a:ln>
              <a:effectLst/>
            </p:spPr>
            <p:txBody>
              <a:bodyPr wrap="square" lIns="45719" tIns="45719" rIns="45719" bIns="45719" numCol="1" anchor="ctr">
                <a:noAutofit/>
              </a:bodyPr>
              <a:lstStyle/>
              <a:p>
                <a:pPr>
                  <a:defRPr b="1" sz="1600">
                    <a:latin typeface="+mn-lt"/>
                    <a:ea typeface="+mn-ea"/>
                    <a:cs typeface="+mn-cs"/>
                    <a:sym typeface="Helvetica"/>
                  </a:defRPr>
                </a:pPr>
              </a:p>
            </p:txBody>
          </p:sp>
          <p:sp>
            <p:nvSpPr>
              <p:cNvPr id="523" name="C1"/>
              <p:cNvSpPr txBox="1"/>
              <p:nvPr/>
            </p:nvSpPr>
            <p:spPr>
              <a:xfrm>
                <a:off x="271849" y="90107"/>
                <a:ext cx="36389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600">
                    <a:latin typeface="+mn-lt"/>
                    <a:ea typeface="+mn-ea"/>
                    <a:cs typeface="+mn-cs"/>
                    <a:sym typeface="Helvetica"/>
                  </a:defRPr>
                </a:lvl1pPr>
              </a:lstStyle>
              <a:p>
                <a:pPr/>
                <a:r>
                  <a:t>C1</a:t>
                </a:r>
              </a:p>
            </p:txBody>
          </p:sp>
        </p:grpSp>
        <p:sp>
          <p:nvSpPr>
            <p:cNvPr id="525" name="Line"/>
            <p:cNvSpPr/>
            <p:nvPr/>
          </p:nvSpPr>
          <p:spPr>
            <a:xfrm flipH="1">
              <a:off x="1285102" y="341970"/>
              <a:ext cx="1" cy="854927"/>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526" name="Line"/>
            <p:cNvSpPr/>
            <p:nvPr/>
          </p:nvSpPr>
          <p:spPr>
            <a:xfrm flipH="1">
              <a:off x="1285102" y="2650273"/>
              <a:ext cx="1" cy="854927"/>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527" name="Line"/>
            <p:cNvSpPr/>
            <p:nvPr/>
          </p:nvSpPr>
          <p:spPr>
            <a:xfrm flipH="1">
              <a:off x="1285102" y="1709853"/>
              <a:ext cx="1" cy="598449"/>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528" name="Line"/>
            <p:cNvSpPr/>
            <p:nvPr/>
          </p:nvSpPr>
          <p:spPr>
            <a:xfrm flipH="1">
              <a:off x="0" y="3505200"/>
              <a:ext cx="1285103" cy="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529" name="Line"/>
            <p:cNvSpPr/>
            <p:nvPr/>
          </p:nvSpPr>
          <p:spPr>
            <a:xfrm flipV="1">
              <a:off x="1269" y="940420"/>
              <a:ext cx="1" cy="2564780"/>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530" name="Line"/>
            <p:cNvSpPr/>
            <p:nvPr/>
          </p:nvSpPr>
          <p:spPr>
            <a:xfrm>
              <a:off x="-1" y="940419"/>
              <a:ext cx="1285103"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531" name="Line"/>
            <p:cNvSpPr/>
            <p:nvPr/>
          </p:nvSpPr>
          <p:spPr>
            <a:xfrm>
              <a:off x="1878227" y="1453375"/>
              <a:ext cx="593125"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grpSp>
          <p:nvGrpSpPr>
            <p:cNvPr id="534" name="Group"/>
            <p:cNvGrpSpPr/>
            <p:nvPr/>
          </p:nvGrpSpPr>
          <p:grpSpPr>
            <a:xfrm>
              <a:off x="-1" y="2966812"/>
              <a:ext cx="395417" cy="307341"/>
              <a:chOff x="0" y="0"/>
              <a:chExt cx="395416" cy="307340"/>
            </a:xfrm>
          </p:grpSpPr>
          <p:sp>
            <p:nvSpPr>
              <p:cNvPr id="532" name="Oval"/>
              <p:cNvSpPr/>
              <p:nvPr/>
            </p:nvSpPr>
            <p:spPr>
              <a:xfrm>
                <a:off x="0" y="25430"/>
                <a:ext cx="395417" cy="256479"/>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33" name="3"/>
              <p:cNvSpPr txBox="1"/>
              <p:nvPr/>
            </p:nvSpPr>
            <p:spPr>
              <a:xfrm>
                <a:off x="57907" y="0"/>
                <a:ext cx="20302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3</a:t>
                </a:r>
              </a:p>
            </p:txBody>
          </p:sp>
        </p:grpSp>
        <p:grpSp>
          <p:nvGrpSpPr>
            <p:cNvPr id="537" name="Group"/>
            <p:cNvGrpSpPr/>
            <p:nvPr/>
          </p:nvGrpSpPr>
          <p:grpSpPr>
            <a:xfrm>
              <a:off x="1285102" y="1855408"/>
              <a:ext cx="395417" cy="307341"/>
              <a:chOff x="0" y="0"/>
              <a:chExt cx="395416" cy="307340"/>
            </a:xfrm>
          </p:grpSpPr>
          <p:sp>
            <p:nvSpPr>
              <p:cNvPr id="535" name="Oval"/>
              <p:cNvSpPr/>
              <p:nvPr/>
            </p:nvSpPr>
            <p:spPr>
              <a:xfrm>
                <a:off x="0" y="25430"/>
                <a:ext cx="395417" cy="256479"/>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36" name="2"/>
              <p:cNvSpPr txBox="1"/>
              <p:nvPr/>
            </p:nvSpPr>
            <p:spPr>
              <a:xfrm>
                <a:off x="57907" y="0"/>
                <a:ext cx="20302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2</a:t>
                </a:r>
              </a:p>
            </p:txBody>
          </p:sp>
        </p:grpSp>
        <p:grpSp>
          <p:nvGrpSpPr>
            <p:cNvPr id="540" name="Group"/>
            <p:cNvGrpSpPr/>
            <p:nvPr/>
          </p:nvGrpSpPr>
          <p:grpSpPr>
            <a:xfrm>
              <a:off x="1285102" y="402032"/>
              <a:ext cx="395417" cy="307341"/>
              <a:chOff x="0" y="0"/>
              <a:chExt cx="395416" cy="307340"/>
            </a:xfrm>
          </p:grpSpPr>
          <p:sp>
            <p:nvSpPr>
              <p:cNvPr id="538" name="Oval"/>
              <p:cNvSpPr/>
              <p:nvPr/>
            </p:nvSpPr>
            <p:spPr>
              <a:xfrm>
                <a:off x="0" y="25430"/>
                <a:ext cx="395417" cy="256479"/>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39" name="1"/>
              <p:cNvSpPr txBox="1"/>
              <p:nvPr/>
            </p:nvSpPr>
            <p:spPr>
              <a:xfrm>
                <a:off x="57907" y="0"/>
                <a:ext cx="20302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1</a:t>
                </a:r>
              </a:p>
            </p:txBody>
          </p:sp>
        </p:grpSp>
        <p:grpSp>
          <p:nvGrpSpPr>
            <p:cNvPr id="543" name="Group"/>
            <p:cNvGrpSpPr/>
            <p:nvPr/>
          </p:nvGrpSpPr>
          <p:grpSpPr>
            <a:xfrm>
              <a:off x="1878227" y="1171466"/>
              <a:ext cx="395417" cy="307341"/>
              <a:chOff x="0" y="0"/>
              <a:chExt cx="395416" cy="307340"/>
            </a:xfrm>
          </p:grpSpPr>
          <p:sp>
            <p:nvSpPr>
              <p:cNvPr id="541" name="Oval"/>
              <p:cNvSpPr/>
              <p:nvPr/>
            </p:nvSpPr>
            <p:spPr>
              <a:xfrm>
                <a:off x="0" y="25430"/>
                <a:ext cx="395417" cy="256479"/>
              </a:xfrm>
              <a:prstGeom prst="ellipse">
                <a:avLst/>
              </a:prstGeom>
              <a:solidFill>
                <a:srgbClr val="CCFFCC"/>
              </a:solidFill>
              <a:ln w="25400" cap="flat">
                <a:solidFill>
                  <a:srgbClr val="000000"/>
                </a:solidFill>
                <a:prstDash val="solid"/>
                <a:round/>
              </a:ln>
              <a:effectLst/>
            </p:spPr>
            <p:txBody>
              <a:bodyPr wrap="square" lIns="45719" tIns="45719" rIns="45719" bIns="45719" numCol="1" anchor="ctr">
                <a:noAutofit/>
              </a:bodyPr>
              <a:lstStyle/>
              <a:p>
                <a:pPr>
                  <a:defRPr b="1" sz="1400">
                    <a:latin typeface="+mn-lt"/>
                    <a:ea typeface="+mn-ea"/>
                    <a:cs typeface="+mn-cs"/>
                    <a:sym typeface="Helvetica"/>
                  </a:defRPr>
                </a:pPr>
              </a:p>
            </p:txBody>
          </p:sp>
          <p:sp>
            <p:nvSpPr>
              <p:cNvPr id="542" name="4"/>
              <p:cNvSpPr txBox="1"/>
              <p:nvPr/>
            </p:nvSpPr>
            <p:spPr>
              <a:xfrm>
                <a:off x="57907" y="0"/>
                <a:ext cx="20302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400">
                    <a:latin typeface="+mn-lt"/>
                    <a:ea typeface="+mn-ea"/>
                    <a:cs typeface="+mn-cs"/>
                    <a:sym typeface="Helvetica"/>
                  </a:defRPr>
                </a:lvl1pPr>
              </a:lstStyle>
              <a:p>
                <a:pPr/>
                <a:r>
                  <a:t>4</a:t>
                </a:r>
              </a:p>
            </p:txBody>
          </p:sp>
        </p:grpSp>
      </p:grpSp>
      <p:sp>
        <p:nvSpPr>
          <p:cNvPr id="545" name="path1 : S1-C1- S3…"/>
          <p:cNvSpPr txBox="1"/>
          <p:nvPr/>
        </p:nvSpPr>
        <p:spPr>
          <a:xfrm>
            <a:off x="5105400" y="3276600"/>
            <a:ext cx="3507492" cy="808544"/>
          </a:xfrm>
          <a:prstGeom prst="rect">
            <a:avLst/>
          </a:prstGeom>
          <a:solidFill>
            <a:schemeClr val="accent5"/>
          </a:solidFill>
          <a:ln w="15875">
            <a:solidFill>
              <a:srgbClr val="2D633D"/>
            </a:solidFill>
          </a:ln>
          <a:extLst>
            <a:ext uri="{C572A759-6A51-4108-AA02-DFA0A04FC94B}">
              <ma14:wrappingTextBoxFlag xmlns:ma14="http://schemas.microsoft.com/office/mac/drawingml/2011/main" val="1"/>
            </a:ext>
          </a:extLst>
        </p:spPr>
        <p:txBody>
          <a:bodyPr wrap="none" lIns="45719" rIns="45719">
            <a:spAutoFit/>
          </a:bodyPr>
          <a:lstStyle/>
          <a:p>
            <a:pPr>
              <a:defRPr b="1" sz="2400">
                <a:solidFill>
                  <a:srgbClr val="FFFFFF"/>
                </a:solidFill>
                <a:latin typeface="Arial"/>
                <a:ea typeface="Arial"/>
                <a:cs typeface="Arial"/>
                <a:sym typeface="Arial"/>
              </a:defRPr>
            </a:pPr>
            <a:r>
              <a:t>path1 : S1-C1- S3 </a:t>
            </a:r>
            <a:endParaRPr sz="4400">
              <a:solidFill>
                <a:srgbClr val="335B74"/>
              </a:solidFill>
            </a:endParaRPr>
          </a:p>
          <a:p>
            <a:pPr>
              <a:defRPr b="1" sz="2400">
                <a:solidFill>
                  <a:srgbClr val="FFFFFF"/>
                </a:solidFill>
                <a:latin typeface="Arial"/>
                <a:ea typeface="Arial"/>
                <a:cs typeface="Arial"/>
                <a:sym typeface="Arial"/>
              </a:defRPr>
            </a:pPr>
            <a:r>
              <a:t>path2 : S1-C1-S2-C1-S3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45"/>
                                        </p:tgtEl>
                                        <p:attrNameLst>
                                          <p:attrName>style.visibility</p:attrName>
                                        </p:attrNameLst>
                                      </p:cBhvr>
                                      <p:to>
                                        <p:strVal val="visible"/>
                                      </p:to>
                                    </p:set>
                                    <p:animEffect filter="dissolve" transition="in">
                                      <p:cBhvr>
                                        <p:cTn id="7" dur="5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5"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Binary search flow graph"/>
          <p:cNvSpPr txBox="1"/>
          <p:nvPr>
            <p:ph type="title"/>
          </p:nvPr>
        </p:nvSpPr>
        <p:spPr>
          <a:prstGeom prst="rect">
            <a:avLst/>
          </a:prstGeom>
        </p:spPr>
        <p:txBody>
          <a:bodyPr/>
          <a:lstStyle>
            <a:lvl1pPr>
              <a:defRPr spc="-100"/>
            </a:lvl1pPr>
          </a:lstStyle>
          <a:p>
            <a:pPr/>
            <a:r>
              <a:t>Binary search flow graph</a:t>
            </a:r>
          </a:p>
        </p:txBody>
      </p:sp>
      <p:sp>
        <p:nvSpPr>
          <p:cNvPr id="548" name="Body"/>
          <p:cNvSpPr txBox="1"/>
          <p:nvPr>
            <p:ph type="body" sz="quarter" idx="1"/>
          </p:nvPr>
        </p:nvSpPr>
        <p:spPr>
          <a:xfrm>
            <a:off x="342900" y="2926079"/>
            <a:ext cx="2400300" cy="3379125"/>
          </a:xfrm>
          <a:prstGeom prst="rect">
            <a:avLst/>
          </a:prstGeom>
        </p:spPr>
        <p:txBody>
          <a:bodyPr lIns="45719" tIns="45719" rIns="45719" bIns="45719"/>
          <a:lstStyle/>
          <a:p>
            <a:pPr marL="0" indent="0">
              <a:buSzTx/>
              <a:buNone/>
              <a:defRPr sz="1500">
                <a:solidFill>
                  <a:srgbClr val="FFFFFF"/>
                </a:solidFill>
              </a:defRPr>
            </a:pPr>
          </a:p>
        </p:txBody>
      </p:sp>
      <p:pic>
        <p:nvPicPr>
          <p:cNvPr id="549" name="image9.pdf" descr="image9.pdf"/>
          <p:cNvPicPr>
            <a:picLocks noChangeAspect="1"/>
          </p:cNvPicPr>
          <p:nvPr/>
        </p:nvPicPr>
        <p:blipFill>
          <a:blip r:embed="rId2">
            <a:extLst/>
          </a:blip>
          <a:stretch>
            <a:fillRect/>
          </a:stretch>
        </p:blipFill>
        <p:spPr>
          <a:xfrm>
            <a:off x="3276600" y="381000"/>
            <a:ext cx="5280165" cy="571500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Independent paths"/>
          <p:cNvSpPr txBox="1"/>
          <p:nvPr>
            <p:ph type="title"/>
          </p:nvPr>
        </p:nvSpPr>
        <p:spPr>
          <a:prstGeom prst="rect">
            <a:avLst/>
          </a:prstGeom>
        </p:spPr>
        <p:txBody>
          <a:bodyPr lIns="44622" tIns="44622" rIns="44622" bIns="44622"/>
          <a:lstStyle>
            <a:lvl1pPr>
              <a:defRPr spc="-100"/>
            </a:lvl1pPr>
          </a:lstStyle>
          <a:p>
            <a:pPr/>
            <a:r>
              <a:t>Independent paths</a:t>
            </a:r>
          </a:p>
        </p:txBody>
      </p:sp>
      <p:sp>
        <p:nvSpPr>
          <p:cNvPr id="552" name="1, 2, 3, 4, 5, 6, 7, 8, 9, 10, 14…"/>
          <p:cNvSpPr txBox="1"/>
          <p:nvPr>
            <p:ph type="body" idx="1"/>
          </p:nvPr>
        </p:nvSpPr>
        <p:spPr>
          <a:xfrm>
            <a:off x="822959" y="1845734"/>
            <a:ext cx="7543801" cy="4023360"/>
          </a:xfrm>
          <a:prstGeom prst="rect">
            <a:avLst/>
          </a:prstGeom>
        </p:spPr>
        <p:txBody>
          <a:bodyPr lIns="44622" tIns="44622" rIns="44622" bIns="44622"/>
          <a:lstStyle/>
          <a:p>
            <a:pPr/>
            <a:r>
              <a:t>1, 2, 3, 4, 5, 6, 7, 8, 9, 10, 14</a:t>
            </a:r>
          </a:p>
          <a:p>
            <a:pPr/>
            <a:r>
              <a:t>1, 2, 3, 4, 5, 14</a:t>
            </a:r>
          </a:p>
          <a:p>
            <a:pPr/>
            <a:r>
              <a:t>1, 2, 3, 4, 5, 6, 7, 11, 12, 5, …</a:t>
            </a:r>
          </a:p>
          <a:p>
            <a:pPr/>
            <a:r>
              <a:t>1, 2, 3, 4, 6, 7, 2, 11, 13, 5, …</a:t>
            </a:r>
          </a:p>
          <a:p>
            <a:pPr/>
            <a:r>
              <a:t>Test cases should be derived so that all of these paths are executed</a:t>
            </a:r>
          </a:p>
          <a:p>
            <a:pPr/>
            <a:r>
              <a:t>A dynamic program analyzer may be used to check that paths have been executed</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General unit testing guidelines"/>
          <p:cNvSpPr txBox="1"/>
          <p:nvPr>
            <p:ph type="title"/>
          </p:nvPr>
        </p:nvSpPr>
        <p:spPr>
          <a:prstGeom prst="rect">
            <a:avLst/>
          </a:prstGeom>
        </p:spPr>
        <p:txBody>
          <a:bodyPr/>
          <a:lstStyle>
            <a:lvl1pPr>
              <a:defRPr spc="-100"/>
            </a:lvl1pPr>
          </a:lstStyle>
          <a:p>
            <a:pPr/>
            <a:r>
              <a:t>General unit testing guidelines</a:t>
            </a:r>
          </a:p>
        </p:txBody>
      </p:sp>
      <p:sp>
        <p:nvSpPr>
          <p:cNvPr id="555" name="Choose inputs that force the system to generate all error messages…"/>
          <p:cNvSpPr txBox="1"/>
          <p:nvPr>
            <p:ph type="body" idx="1"/>
          </p:nvPr>
        </p:nvSpPr>
        <p:spPr>
          <a:xfrm>
            <a:off x="822959" y="1845734"/>
            <a:ext cx="7543801" cy="4023360"/>
          </a:xfrm>
          <a:prstGeom prst="rect">
            <a:avLst/>
          </a:prstGeom>
        </p:spPr>
        <p:txBody>
          <a:bodyPr/>
          <a:lstStyle/>
          <a:p>
            <a:pPr/>
            <a:r>
              <a:t>Choose inputs that force the system to generate all error messages </a:t>
            </a:r>
          </a:p>
          <a:p>
            <a:pPr/>
            <a:r>
              <a:t>Design inputs that cause input buffers to overflow </a:t>
            </a:r>
          </a:p>
          <a:p>
            <a:pPr/>
            <a:r>
              <a:t>Repeat the same input or series of inputs numerous times </a:t>
            </a:r>
          </a:p>
          <a:p>
            <a:pPr/>
            <a:r>
              <a:t>Force invalid outputs to be generated </a:t>
            </a:r>
          </a:p>
          <a:p>
            <a:pPr/>
            <a:r>
              <a:t>Force computation results to be too large or too small.</a:t>
            </a:r>
          </a:p>
          <a:p>
            <a:pPr/>
            <a:r>
              <a:t>Test boundaries</a:t>
            </a:r>
          </a:p>
          <a:p>
            <a:pPr/>
            <a:r>
              <a:t>Test minimum and maximum values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55">
                                            <p:bg/>
                                          </p:spTgt>
                                        </p:tgtEl>
                                        <p:attrNameLst>
                                          <p:attrName>style.visibility</p:attrName>
                                        </p:attrNameLst>
                                      </p:cBhvr>
                                      <p:to>
                                        <p:strVal val="visible"/>
                                      </p:to>
                                    </p:set>
                                    <p:animEffect filter="dissolve" transition="in">
                                      <p:cBhvr>
                                        <p:cTn id="7" dur="500"/>
                                        <p:tgtEl>
                                          <p:spTgt spid="55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55">
                                            <p:txEl>
                                              <p:pRg st="0" end="0"/>
                                            </p:txEl>
                                          </p:spTgt>
                                        </p:tgtEl>
                                        <p:attrNameLst>
                                          <p:attrName>style.visibility</p:attrName>
                                        </p:attrNameLst>
                                      </p:cBhvr>
                                      <p:to>
                                        <p:strVal val="visible"/>
                                      </p:to>
                                    </p:set>
                                    <p:animEffect filter="dissolve" transition="in">
                                      <p:cBhvr>
                                        <p:cTn id="10" dur="500"/>
                                        <p:tgtEl>
                                          <p:spTgt spid="5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55">
                                            <p:txEl>
                                              <p:pRg st="1" end="1"/>
                                            </p:txEl>
                                          </p:spTgt>
                                        </p:tgtEl>
                                        <p:attrNameLst>
                                          <p:attrName>style.visibility</p:attrName>
                                        </p:attrNameLst>
                                      </p:cBhvr>
                                      <p:to>
                                        <p:strVal val="visible"/>
                                      </p:to>
                                    </p:set>
                                    <p:animEffect filter="dissolve" transition="in">
                                      <p:cBhvr>
                                        <p:cTn id="15" dur="500"/>
                                        <p:tgtEl>
                                          <p:spTgt spid="5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555">
                                            <p:txEl>
                                              <p:pRg st="2" end="2"/>
                                            </p:txEl>
                                          </p:spTgt>
                                        </p:tgtEl>
                                        <p:attrNameLst>
                                          <p:attrName>style.visibility</p:attrName>
                                        </p:attrNameLst>
                                      </p:cBhvr>
                                      <p:to>
                                        <p:strVal val="visible"/>
                                      </p:to>
                                    </p:set>
                                    <p:animEffect filter="dissolve" transition="in">
                                      <p:cBhvr>
                                        <p:cTn id="20" dur="500"/>
                                        <p:tgtEl>
                                          <p:spTgt spid="55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555">
                                            <p:txEl>
                                              <p:pRg st="3" end="3"/>
                                            </p:txEl>
                                          </p:spTgt>
                                        </p:tgtEl>
                                        <p:attrNameLst>
                                          <p:attrName>style.visibility</p:attrName>
                                        </p:attrNameLst>
                                      </p:cBhvr>
                                      <p:to>
                                        <p:strVal val="visible"/>
                                      </p:to>
                                    </p:set>
                                    <p:animEffect filter="dissolve" transition="in">
                                      <p:cBhvr>
                                        <p:cTn id="25" dur="500"/>
                                        <p:tgtEl>
                                          <p:spTgt spid="55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555">
                                            <p:txEl>
                                              <p:pRg st="4" end="4"/>
                                            </p:txEl>
                                          </p:spTgt>
                                        </p:tgtEl>
                                        <p:attrNameLst>
                                          <p:attrName>style.visibility</p:attrName>
                                        </p:attrNameLst>
                                      </p:cBhvr>
                                      <p:to>
                                        <p:strVal val="visible"/>
                                      </p:to>
                                    </p:set>
                                    <p:animEffect filter="dissolve" transition="in">
                                      <p:cBhvr>
                                        <p:cTn id="30" dur="500"/>
                                        <p:tgtEl>
                                          <p:spTgt spid="55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555">
                                            <p:txEl>
                                              <p:pRg st="5" end="5"/>
                                            </p:txEl>
                                          </p:spTgt>
                                        </p:tgtEl>
                                        <p:attrNameLst>
                                          <p:attrName>style.visibility</p:attrName>
                                        </p:attrNameLst>
                                      </p:cBhvr>
                                      <p:to>
                                        <p:strVal val="visible"/>
                                      </p:to>
                                    </p:set>
                                    <p:animEffect filter="dissolve" transition="in">
                                      <p:cBhvr>
                                        <p:cTn id="35" dur="500"/>
                                        <p:tgtEl>
                                          <p:spTgt spid="55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1" fill="hold">
                                  <p:stCondLst>
                                    <p:cond delay="0"/>
                                  </p:stCondLst>
                                  <p:iterate type="el" backwards="0">
                                    <p:tmAbs val="0"/>
                                  </p:iterate>
                                  <p:childTnLst>
                                    <p:set>
                                      <p:cBhvr>
                                        <p:cTn id="39" fill="hold"/>
                                        <p:tgtEl>
                                          <p:spTgt spid="555">
                                            <p:txEl>
                                              <p:pRg st="6" end="6"/>
                                            </p:txEl>
                                          </p:spTgt>
                                        </p:tgtEl>
                                        <p:attrNameLst>
                                          <p:attrName>style.visibility</p:attrName>
                                        </p:attrNameLst>
                                      </p:cBhvr>
                                      <p:to>
                                        <p:strVal val="visible"/>
                                      </p:to>
                                    </p:set>
                                    <p:animEffect filter="dissolve" transition="in">
                                      <p:cBhvr>
                                        <p:cTn id="40" dur="500"/>
                                        <p:tgtEl>
                                          <p:spTgt spid="55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55"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Verification and Validation"/>
          <p:cNvSpPr txBox="1"/>
          <p:nvPr>
            <p:ph type="title"/>
          </p:nvPr>
        </p:nvSpPr>
        <p:spPr>
          <a:prstGeom prst="rect">
            <a:avLst/>
          </a:prstGeom>
        </p:spPr>
        <p:txBody>
          <a:bodyPr/>
          <a:lstStyle>
            <a:lvl1pPr>
              <a:defRPr spc="-100"/>
            </a:lvl1pPr>
          </a:lstStyle>
          <a:p>
            <a:pPr/>
            <a:r>
              <a:t>Verification and Validation</a:t>
            </a:r>
          </a:p>
        </p:txBody>
      </p:sp>
      <p:sp>
        <p:nvSpPr>
          <p:cNvPr id="277" name="Verification…"/>
          <p:cNvSpPr txBox="1"/>
          <p:nvPr>
            <p:ph type="body" idx="1"/>
          </p:nvPr>
        </p:nvSpPr>
        <p:spPr>
          <a:xfrm>
            <a:off x="822959" y="1845734"/>
            <a:ext cx="7543801" cy="4023360"/>
          </a:xfrm>
          <a:prstGeom prst="rect">
            <a:avLst/>
          </a:prstGeom>
        </p:spPr>
        <p:txBody>
          <a:bodyPr/>
          <a:lstStyle/>
          <a:p>
            <a:pPr/>
            <a:r>
              <a:t>Verification</a:t>
            </a:r>
          </a:p>
          <a:p>
            <a:pPr lvl="1" marL="384047" indent="-182879">
              <a:spcBef>
                <a:spcPts val="400"/>
              </a:spcBef>
              <a:defRPr sz="1800"/>
            </a:pPr>
            <a:r>
              <a:t>Checking that the software conforms to its requirements </a:t>
            </a:r>
          </a:p>
          <a:p>
            <a:pPr lvl="1" marL="384047" indent="-182879">
              <a:spcBef>
                <a:spcPts val="400"/>
              </a:spcBef>
              <a:defRPr sz="1800"/>
            </a:pPr>
            <a:r>
              <a:t>"Are we building the product right?"</a:t>
            </a:r>
          </a:p>
          <a:p>
            <a:pPr/>
            <a:r>
              <a:t>Validation</a:t>
            </a:r>
          </a:p>
          <a:p>
            <a:pPr lvl="1" marL="384047" indent="-182879">
              <a:spcBef>
                <a:spcPts val="400"/>
              </a:spcBef>
              <a:defRPr sz="1800"/>
            </a:pPr>
            <a:r>
              <a:t>checking software meets user requirements (fit to use)</a:t>
            </a:r>
          </a:p>
          <a:p>
            <a:pPr lvl="1" marL="384047" indent="-182879">
              <a:spcBef>
                <a:spcPts val="400"/>
              </a:spcBef>
              <a:defRPr sz="1800"/>
            </a:pPr>
            <a:r>
              <a:t>"Are we building the right product?"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7">
                                            <p:bg/>
                                          </p:spTgt>
                                        </p:tgtEl>
                                        <p:attrNameLst>
                                          <p:attrName>style.visibility</p:attrName>
                                        </p:attrNameLst>
                                      </p:cBhvr>
                                      <p:to>
                                        <p:strVal val="visible"/>
                                      </p:to>
                                    </p:set>
                                    <p:animEffect filter="dissolve" transition="in">
                                      <p:cBhvr>
                                        <p:cTn id="7" dur="500"/>
                                        <p:tgtEl>
                                          <p:spTgt spid="27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77">
                                            <p:txEl>
                                              <p:pRg st="0" end="0"/>
                                            </p:txEl>
                                          </p:spTgt>
                                        </p:tgtEl>
                                        <p:attrNameLst>
                                          <p:attrName>style.visibility</p:attrName>
                                        </p:attrNameLst>
                                      </p:cBhvr>
                                      <p:to>
                                        <p:strVal val="visible"/>
                                      </p:to>
                                    </p:set>
                                    <p:animEffect filter="dissolve" transition="in">
                                      <p:cBhvr>
                                        <p:cTn id="10" dur="500"/>
                                        <p:tgtEl>
                                          <p:spTgt spid="277">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277">
                                            <p:txEl>
                                              <p:pRg st="1" end="1"/>
                                            </p:txEl>
                                          </p:spTgt>
                                        </p:tgtEl>
                                        <p:attrNameLst>
                                          <p:attrName>style.visibility</p:attrName>
                                        </p:attrNameLst>
                                      </p:cBhvr>
                                      <p:to>
                                        <p:strVal val="visible"/>
                                      </p:to>
                                    </p:set>
                                    <p:animEffect filter="dissolve" transition="in">
                                      <p:cBhvr>
                                        <p:cTn id="13" dur="500"/>
                                        <p:tgtEl>
                                          <p:spTgt spid="277">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277">
                                            <p:txEl>
                                              <p:pRg st="2" end="2"/>
                                            </p:txEl>
                                          </p:spTgt>
                                        </p:tgtEl>
                                        <p:attrNameLst>
                                          <p:attrName>style.visibility</p:attrName>
                                        </p:attrNameLst>
                                      </p:cBhvr>
                                      <p:to>
                                        <p:strVal val="visible"/>
                                      </p:to>
                                    </p:set>
                                    <p:animEffect filter="dissolve" transition="in">
                                      <p:cBhvr>
                                        <p:cTn id="16" dur="500"/>
                                        <p:tgtEl>
                                          <p:spTgt spid="27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1" fill="hold">
                                  <p:stCondLst>
                                    <p:cond delay="0"/>
                                  </p:stCondLst>
                                  <p:iterate type="el" backwards="0">
                                    <p:tmAbs val="0"/>
                                  </p:iterate>
                                  <p:childTnLst>
                                    <p:set>
                                      <p:cBhvr>
                                        <p:cTn id="20" fill="hold"/>
                                        <p:tgtEl>
                                          <p:spTgt spid="277">
                                            <p:txEl>
                                              <p:pRg st="3" end="3"/>
                                            </p:txEl>
                                          </p:spTgt>
                                        </p:tgtEl>
                                        <p:attrNameLst>
                                          <p:attrName>style.visibility</p:attrName>
                                        </p:attrNameLst>
                                      </p:cBhvr>
                                      <p:to>
                                        <p:strVal val="visible"/>
                                      </p:to>
                                    </p:set>
                                    <p:animEffect filter="dissolve" transition="in">
                                      <p:cBhvr>
                                        <p:cTn id="21" dur="500"/>
                                        <p:tgtEl>
                                          <p:spTgt spid="277">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277">
                                            <p:txEl>
                                              <p:pRg st="4" end="4"/>
                                            </p:txEl>
                                          </p:spTgt>
                                        </p:tgtEl>
                                        <p:attrNameLst>
                                          <p:attrName>style.visibility</p:attrName>
                                        </p:attrNameLst>
                                      </p:cBhvr>
                                      <p:to>
                                        <p:strVal val="visible"/>
                                      </p:to>
                                    </p:set>
                                    <p:animEffect filter="dissolve" transition="in">
                                      <p:cBhvr>
                                        <p:cTn id="24" dur="500"/>
                                        <p:tgtEl>
                                          <p:spTgt spid="277">
                                            <p:txEl>
                                              <p:pRg st="4" end="4"/>
                                            </p:txEl>
                                          </p:spTgt>
                                        </p:tgtEl>
                                      </p:cBhvr>
                                    </p:animEffect>
                                  </p:childTnLst>
                                </p:cTn>
                              </p:par>
                              <p:par>
                                <p:cTn id="25" presetClass="entr" nodeType="withEffect" presetSubtype="0" presetID="9" grpId="1" fill="hold">
                                  <p:stCondLst>
                                    <p:cond delay="0"/>
                                  </p:stCondLst>
                                  <p:iterate type="el" backwards="0">
                                    <p:tmAbs val="0"/>
                                  </p:iterate>
                                  <p:childTnLst>
                                    <p:set>
                                      <p:cBhvr>
                                        <p:cTn id="26" fill="hold"/>
                                        <p:tgtEl>
                                          <p:spTgt spid="277">
                                            <p:txEl>
                                              <p:pRg st="5" end="5"/>
                                            </p:txEl>
                                          </p:spTgt>
                                        </p:tgtEl>
                                        <p:attrNameLst>
                                          <p:attrName>style.visibility</p:attrName>
                                        </p:attrNameLst>
                                      </p:cBhvr>
                                      <p:to>
                                        <p:strVal val="visible"/>
                                      </p:to>
                                    </p:set>
                                    <p:animEffect filter="dissolve" transition="in">
                                      <p:cBhvr>
                                        <p:cTn id="27" dur="500"/>
                                        <p:tgtEl>
                                          <p:spTgt spid="27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77"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Quiz Question 6"/>
          <p:cNvSpPr txBox="1"/>
          <p:nvPr>
            <p:ph type="title"/>
          </p:nvPr>
        </p:nvSpPr>
        <p:spPr>
          <a:prstGeom prst="rect">
            <a:avLst/>
          </a:prstGeom>
        </p:spPr>
        <p:txBody>
          <a:bodyPr/>
          <a:lstStyle>
            <a:lvl1pPr>
              <a:defRPr spc="-100"/>
            </a:lvl1pPr>
          </a:lstStyle>
          <a:p>
            <a:pPr/>
            <a:r>
              <a:t>Quiz Question 6</a:t>
            </a:r>
          </a:p>
        </p:txBody>
      </p:sp>
      <p:sp>
        <p:nvSpPr>
          <p:cNvPr id="558" name="Inheritance makes object class testing easier.…"/>
          <p:cNvSpPr txBox="1"/>
          <p:nvPr>
            <p:ph type="body" idx="1"/>
          </p:nvPr>
        </p:nvSpPr>
        <p:spPr>
          <a:xfrm>
            <a:off x="822959" y="1845734"/>
            <a:ext cx="7543801" cy="4023360"/>
          </a:xfrm>
          <a:prstGeom prst="rect">
            <a:avLst/>
          </a:prstGeom>
        </p:spPr>
        <p:txBody>
          <a:bodyPr/>
          <a:lstStyle/>
          <a:p>
            <a:pPr>
              <a:defRPr>
                <a:solidFill>
                  <a:srgbClr val="000000"/>
                </a:solidFill>
              </a:defRPr>
            </a:pPr>
            <a:r>
              <a:t>Inheritance makes object class testing easier.</a:t>
            </a:r>
          </a:p>
          <a:p>
            <a:pPr lvl="1" marL="685800" indent="-342900">
              <a:spcBef>
                <a:spcPts val="400"/>
              </a:spcBef>
              <a:buClr>
                <a:srgbClr val="000000"/>
              </a:buClr>
              <a:buFontTx/>
              <a:buAutoNum type="alphaUcPeriod" startAt="1"/>
              <a:defRPr sz="1800">
                <a:solidFill>
                  <a:srgbClr val="000000"/>
                </a:solidFill>
              </a:defRPr>
            </a:pPr>
            <a:r>
              <a:t>True</a:t>
            </a:r>
          </a:p>
          <a:p>
            <a:pPr lvl="1" marL="685800" indent="-342900">
              <a:spcBef>
                <a:spcPts val="400"/>
              </a:spcBef>
              <a:buClr>
                <a:srgbClr val="000000"/>
              </a:buClr>
              <a:buFontTx/>
              <a:buAutoNum type="alphaUcPeriod" startAt="1"/>
              <a:defRPr sz="1800">
                <a:solidFill>
                  <a:srgbClr val="000000"/>
                </a:solidFill>
              </a:defRPr>
            </a:pPr>
            <a:r>
              <a:t>False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Quiz Question 7"/>
          <p:cNvSpPr txBox="1"/>
          <p:nvPr>
            <p:ph type="title"/>
          </p:nvPr>
        </p:nvSpPr>
        <p:spPr>
          <a:prstGeom prst="rect">
            <a:avLst/>
          </a:prstGeom>
        </p:spPr>
        <p:txBody>
          <a:bodyPr/>
          <a:lstStyle>
            <a:lvl1pPr>
              <a:defRPr spc="-100"/>
            </a:lvl1pPr>
          </a:lstStyle>
          <a:p>
            <a:pPr/>
            <a:r>
              <a:t>Quiz Question 7</a:t>
            </a:r>
          </a:p>
        </p:txBody>
      </p:sp>
      <p:sp>
        <p:nvSpPr>
          <p:cNvPr id="561" name="Test cases in unit testing should include both cases that show that the component does what it is supposed to and cases that use abnormal inputs to test common problem areas.…"/>
          <p:cNvSpPr txBox="1"/>
          <p:nvPr>
            <p:ph type="body" idx="1"/>
          </p:nvPr>
        </p:nvSpPr>
        <p:spPr>
          <a:xfrm>
            <a:off x="822959" y="1845734"/>
            <a:ext cx="7543801" cy="4023360"/>
          </a:xfrm>
          <a:prstGeom prst="rect">
            <a:avLst/>
          </a:prstGeom>
        </p:spPr>
        <p:txBody>
          <a:bodyPr/>
          <a:lstStyle/>
          <a:p>
            <a:pPr>
              <a:defRPr>
                <a:solidFill>
                  <a:srgbClr val="000000"/>
                </a:solidFill>
              </a:defRPr>
            </a:pPr>
            <a:r>
              <a:t>Test cases in unit testing should include both cases that show that the component does what it is supposed to and cases that use abnormal inputs to test common problem areas.</a:t>
            </a:r>
          </a:p>
          <a:p>
            <a:pPr lvl="1" marL="685800" indent="-342900">
              <a:spcBef>
                <a:spcPts val="400"/>
              </a:spcBef>
              <a:buClr>
                <a:srgbClr val="000000"/>
              </a:buClr>
              <a:buFontTx/>
              <a:buAutoNum type="alphaUcPeriod" startAt="1"/>
              <a:defRPr sz="1800">
                <a:solidFill>
                  <a:srgbClr val="000000"/>
                </a:solidFill>
              </a:defRPr>
            </a:pPr>
            <a:r>
              <a:t>True</a:t>
            </a:r>
          </a:p>
          <a:p>
            <a:pPr lvl="1" marL="685800" indent="-342900">
              <a:spcBef>
                <a:spcPts val="400"/>
              </a:spcBef>
              <a:buClr>
                <a:srgbClr val="000000"/>
              </a:buClr>
              <a:buFontTx/>
              <a:buAutoNum type="alphaUcPeriod" startAt="1"/>
              <a:defRPr sz="1800">
                <a:solidFill>
                  <a:srgbClr val="000000"/>
                </a:solidFill>
              </a:defRPr>
            </a:pPr>
            <a:r>
              <a:t>False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Quiz Question 8"/>
          <p:cNvSpPr txBox="1"/>
          <p:nvPr>
            <p:ph type="title"/>
          </p:nvPr>
        </p:nvSpPr>
        <p:spPr>
          <a:prstGeom prst="rect">
            <a:avLst/>
          </a:prstGeom>
        </p:spPr>
        <p:txBody>
          <a:bodyPr/>
          <a:lstStyle>
            <a:lvl1pPr>
              <a:defRPr spc="-100"/>
            </a:lvl1pPr>
          </a:lstStyle>
          <a:p>
            <a:pPr/>
            <a:r>
              <a:t>Quiz Question 8</a:t>
            </a:r>
          </a:p>
        </p:txBody>
      </p:sp>
      <p:sp>
        <p:nvSpPr>
          <p:cNvPr id="564" name="Partition Testing…"/>
          <p:cNvSpPr txBox="1"/>
          <p:nvPr>
            <p:ph type="body" idx="1"/>
          </p:nvPr>
        </p:nvSpPr>
        <p:spPr>
          <a:xfrm>
            <a:off x="822959" y="1845734"/>
            <a:ext cx="7543801" cy="4023360"/>
          </a:xfrm>
          <a:prstGeom prst="rect">
            <a:avLst/>
          </a:prstGeom>
        </p:spPr>
        <p:txBody>
          <a:bodyPr/>
          <a:lstStyle/>
          <a:p>
            <a:pPr>
              <a:defRPr>
                <a:solidFill>
                  <a:srgbClr val="000000"/>
                </a:solidFill>
              </a:defRPr>
            </a:pPr>
            <a:r>
              <a:t>Partition Testing</a:t>
            </a:r>
          </a:p>
          <a:p>
            <a:pPr lvl="1" marL="685800" indent="-342900">
              <a:spcBef>
                <a:spcPts val="400"/>
              </a:spcBef>
              <a:buClr>
                <a:srgbClr val="000000"/>
              </a:buClr>
              <a:buFontTx/>
              <a:buAutoNum type="alphaUcPeriod" startAt="1"/>
              <a:defRPr sz="1800">
                <a:solidFill>
                  <a:srgbClr val="000000"/>
                </a:solidFill>
              </a:defRPr>
            </a:pPr>
            <a:r>
              <a:t>is used to test arrays or sequences</a:t>
            </a:r>
          </a:p>
          <a:p>
            <a:pPr lvl="1" marL="685800" indent="-342900">
              <a:spcBef>
                <a:spcPts val="400"/>
              </a:spcBef>
              <a:buClr>
                <a:srgbClr val="000000"/>
              </a:buClr>
              <a:buFontTx/>
              <a:buAutoNum type="alphaUcPeriod" startAt="1"/>
              <a:defRPr sz="1800">
                <a:solidFill>
                  <a:srgbClr val="000000"/>
                </a:solidFill>
              </a:defRPr>
            </a:pPr>
            <a:r>
              <a:t>identifies groups of inputs that have common characteristics and chooses tests from within each group</a:t>
            </a:r>
          </a:p>
          <a:p>
            <a:pPr lvl="1" marL="685800" indent="-342900">
              <a:spcBef>
                <a:spcPts val="400"/>
              </a:spcBef>
              <a:buClr>
                <a:srgbClr val="000000"/>
              </a:buClr>
              <a:buFontTx/>
              <a:buAutoNum type="alphaUcPeriod" startAt="1"/>
              <a:defRPr sz="1800">
                <a:solidFill>
                  <a:srgbClr val="000000"/>
                </a:solidFill>
              </a:defRPr>
            </a:pPr>
            <a:r>
              <a:t>uses testing guidelines that reflect previous experience when selecting test cases</a:t>
            </a:r>
          </a:p>
          <a:p>
            <a:pPr lvl="1" marL="685800" indent="-342900">
              <a:spcBef>
                <a:spcPts val="400"/>
              </a:spcBef>
              <a:buClr>
                <a:srgbClr val="000000"/>
              </a:buClr>
              <a:buFontTx/>
              <a:buAutoNum type="alphaUcPeriod" startAt="1"/>
              <a:defRPr sz="1800">
                <a:solidFill>
                  <a:srgbClr val="000000"/>
                </a:solidFill>
              </a:defRPr>
            </a:pPr>
            <a:r>
              <a:t>selects tests cases from the partition between valid and invalid inputs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Component Testing"/>
          <p:cNvSpPr txBox="1"/>
          <p:nvPr>
            <p:ph type="title"/>
          </p:nvPr>
        </p:nvSpPr>
        <p:spPr>
          <a:xfrm>
            <a:off x="822960" y="758951"/>
            <a:ext cx="7543801" cy="3566161"/>
          </a:xfrm>
          <a:prstGeom prst="rect">
            <a:avLst/>
          </a:prstGeom>
        </p:spPr>
        <p:txBody>
          <a:bodyPr/>
          <a:lstStyle>
            <a:lvl1pPr>
              <a:defRPr spc="-100" sz="5400"/>
            </a:lvl1pPr>
          </a:lstStyle>
          <a:p>
            <a:pPr/>
            <a:r>
              <a:t>Component Testing</a:t>
            </a:r>
          </a:p>
        </p:txBody>
      </p:sp>
      <p:sp>
        <p:nvSpPr>
          <p:cNvPr id="567"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Component testing"/>
          <p:cNvSpPr txBox="1"/>
          <p:nvPr>
            <p:ph type="title"/>
          </p:nvPr>
        </p:nvSpPr>
        <p:spPr>
          <a:prstGeom prst="rect">
            <a:avLst/>
          </a:prstGeom>
        </p:spPr>
        <p:txBody>
          <a:bodyPr/>
          <a:lstStyle>
            <a:lvl1pPr>
              <a:defRPr spc="-100"/>
            </a:lvl1pPr>
          </a:lstStyle>
          <a:p>
            <a:pPr/>
            <a:r>
              <a:t>Component testing</a:t>
            </a:r>
          </a:p>
        </p:txBody>
      </p:sp>
      <p:sp>
        <p:nvSpPr>
          <p:cNvPr id="572" name="Software components are made up of several interacting objects.…"/>
          <p:cNvSpPr txBox="1"/>
          <p:nvPr>
            <p:ph type="body" idx="1"/>
          </p:nvPr>
        </p:nvSpPr>
        <p:spPr>
          <a:xfrm>
            <a:off x="822959" y="1845734"/>
            <a:ext cx="7543801" cy="4023360"/>
          </a:xfrm>
          <a:prstGeom prst="rect">
            <a:avLst/>
          </a:prstGeom>
        </p:spPr>
        <p:txBody>
          <a:bodyPr/>
          <a:lstStyle/>
          <a:p>
            <a:pPr/>
            <a:r>
              <a:t>Software components are made up of several interacting objects. </a:t>
            </a:r>
          </a:p>
          <a:p>
            <a:pPr/>
            <a:r>
              <a:t>Testing should focus on showing that the component interface behaves according to its specification.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72">
                                            <p:bg/>
                                          </p:spTgt>
                                        </p:tgtEl>
                                        <p:attrNameLst>
                                          <p:attrName>style.visibility</p:attrName>
                                        </p:attrNameLst>
                                      </p:cBhvr>
                                      <p:to>
                                        <p:strVal val="visible"/>
                                      </p:to>
                                    </p:set>
                                    <p:animEffect filter="dissolve" transition="in">
                                      <p:cBhvr>
                                        <p:cTn id="7" dur="500"/>
                                        <p:tgtEl>
                                          <p:spTgt spid="57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72">
                                            <p:txEl>
                                              <p:pRg st="0" end="0"/>
                                            </p:txEl>
                                          </p:spTgt>
                                        </p:tgtEl>
                                        <p:attrNameLst>
                                          <p:attrName>style.visibility</p:attrName>
                                        </p:attrNameLst>
                                      </p:cBhvr>
                                      <p:to>
                                        <p:strVal val="visible"/>
                                      </p:to>
                                    </p:set>
                                    <p:animEffect filter="dissolve" transition="in">
                                      <p:cBhvr>
                                        <p:cTn id="10" dur="500"/>
                                        <p:tgtEl>
                                          <p:spTgt spid="5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72">
                                            <p:txEl>
                                              <p:pRg st="1" end="1"/>
                                            </p:txEl>
                                          </p:spTgt>
                                        </p:tgtEl>
                                        <p:attrNameLst>
                                          <p:attrName>style.visibility</p:attrName>
                                        </p:attrNameLst>
                                      </p:cBhvr>
                                      <p:to>
                                        <p:strVal val="visible"/>
                                      </p:to>
                                    </p:set>
                                    <p:animEffect filter="dissolve" transition="in">
                                      <p:cBhvr>
                                        <p:cTn id="15" dur="500"/>
                                        <p:tgtEl>
                                          <p:spTgt spid="57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72"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Interface testing"/>
          <p:cNvSpPr txBox="1"/>
          <p:nvPr>
            <p:ph type="title"/>
          </p:nvPr>
        </p:nvSpPr>
        <p:spPr>
          <a:prstGeom prst="rect">
            <a:avLst/>
          </a:prstGeom>
        </p:spPr>
        <p:txBody>
          <a:bodyPr/>
          <a:lstStyle>
            <a:lvl1pPr>
              <a:defRPr spc="-100"/>
            </a:lvl1pPr>
          </a:lstStyle>
          <a:p>
            <a:pPr/>
            <a:r>
              <a:t>Interface testing</a:t>
            </a:r>
          </a:p>
        </p:txBody>
      </p:sp>
      <p:sp>
        <p:nvSpPr>
          <p:cNvPr id="575" name="Objective is to detect faults due to interface errors or invalid assumptions about interfaces.…"/>
          <p:cNvSpPr txBox="1"/>
          <p:nvPr>
            <p:ph type="body" idx="1"/>
          </p:nvPr>
        </p:nvSpPr>
        <p:spPr>
          <a:xfrm>
            <a:off x="822959" y="1845734"/>
            <a:ext cx="7543801" cy="4023360"/>
          </a:xfrm>
          <a:prstGeom prst="rect">
            <a:avLst/>
          </a:prstGeom>
        </p:spPr>
        <p:txBody>
          <a:bodyPr/>
          <a:lstStyle/>
          <a:p>
            <a:pPr/>
            <a:r>
              <a:t>Objective is to detect faults due to interface errors or invalid assumptions about interfaces.</a:t>
            </a:r>
          </a:p>
          <a:p>
            <a:pPr/>
            <a:r>
              <a:t>Interface types</a:t>
            </a:r>
          </a:p>
          <a:p>
            <a:pPr lvl="1" marL="384047" indent="-182879">
              <a:spcBef>
                <a:spcPts val="400"/>
              </a:spcBef>
              <a:defRPr sz="1800"/>
            </a:pPr>
            <a:r>
              <a:t>Parameter interface</a:t>
            </a:r>
          </a:p>
          <a:p>
            <a:pPr lvl="1" marL="384047" indent="-182879">
              <a:spcBef>
                <a:spcPts val="400"/>
              </a:spcBef>
              <a:defRPr sz="1800"/>
            </a:pPr>
            <a:r>
              <a:t>Shared memory interface</a:t>
            </a:r>
          </a:p>
          <a:p>
            <a:pPr lvl="1" marL="384047" indent="-182879">
              <a:spcBef>
                <a:spcPts val="400"/>
              </a:spcBef>
              <a:defRPr sz="1800"/>
            </a:pPr>
            <a:r>
              <a:t>Procedural interface</a:t>
            </a:r>
          </a:p>
          <a:p>
            <a:pPr lvl="1" marL="384047" indent="-182879">
              <a:spcBef>
                <a:spcPts val="400"/>
              </a:spcBef>
              <a:defRPr sz="1800"/>
            </a:pPr>
            <a:r>
              <a:t>Message passing interface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75">
                                            <p:bg/>
                                          </p:spTgt>
                                        </p:tgtEl>
                                        <p:attrNameLst>
                                          <p:attrName>style.visibility</p:attrName>
                                        </p:attrNameLst>
                                      </p:cBhvr>
                                      <p:to>
                                        <p:strVal val="visible"/>
                                      </p:to>
                                    </p:set>
                                    <p:animEffect filter="dissolve" transition="in">
                                      <p:cBhvr>
                                        <p:cTn id="7" dur="500"/>
                                        <p:tgtEl>
                                          <p:spTgt spid="57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75">
                                            <p:txEl>
                                              <p:pRg st="0" end="0"/>
                                            </p:txEl>
                                          </p:spTgt>
                                        </p:tgtEl>
                                        <p:attrNameLst>
                                          <p:attrName>style.visibility</p:attrName>
                                        </p:attrNameLst>
                                      </p:cBhvr>
                                      <p:to>
                                        <p:strVal val="visible"/>
                                      </p:to>
                                    </p:set>
                                    <p:animEffect filter="dissolve" transition="in">
                                      <p:cBhvr>
                                        <p:cTn id="10" dur="500"/>
                                        <p:tgtEl>
                                          <p:spTgt spid="5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75">
                                            <p:txEl>
                                              <p:pRg st="1" end="1"/>
                                            </p:txEl>
                                          </p:spTgt>
                                        </p:tgtEl>
                                        <p:attrNameLst>
                                          <p:attrName>style.visibility</p:attrName>
                                        </p:attrNameLst>
                                      </p:cBhvr>
                                      <p:to>
                                        <p:strVal val="visible"/>
                                      </p:to>
                                    </p:set>
                                    <p:animEffect filter="dissolve" transition="in">
                                      <p:cBhvr>
                                        <p:cTn id="15" dur="500"/>
                                        <p:tgtEl>
                                          <p:spTgt spid="575">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575">
                                            <p:txEl>
                                              <p:pRg st="2" end="2"/>
                                            </p:txEl>
                                          </p:spTgt>
                                        </p:tgtEl>
                                        <p:attrNameLst>
                                          <p:attrName>style.visibility</p:attrName>
                                        </p:attrNameLst>
                                      </p:cBhvr>
                                      <p:to>
                                        <p:strVal val="visible"/>
                                      </p:to>
                                    </p:set>
                                    <p:animEffect filter="dissolve" transition="in">
                                      <p:cBhvr>
                                        <p:cTn id="18" dur="500"/>
                                        <p:tgtEl>
                                          <p:spTgt spid="575">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575">
                                            <p:txEl>
                                              <p:pRg st="3" end="3"/>
                                            </p:txEl>
                                          </p:spTgt>
                                        </p:tgtEl>
                                        <p:attrNameLst>
                                          <p:attrName>style.visibility</p:attrName>
                                        </p:attrNameLst>
                                      </p:cBhvr>
                                      <p:to>
                                        <p:strVal val="visible"/>
                                      </p:to>
                                    </p:set>
                                    <p:animEffect filter="dissolve" transition="in">
                                      <p:cBhvr>
                                        <p:cTn id="21" dur="500"/>
                                        <p:tgtEl>
                                          <p:spTgt spid="575">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575">
                                            <p:txEl>
                                              <p:pRg st="4" end="4"/>
                                            </p:txEl>
                                          </p:spTgt>
                                        </p:tgtEl>
                                        <p:attrNameLst>
                                          <p:attrName>style.visibility</p:attrName>
                                        </p:attrNameLst>
                                      </p:cBhvr>
                                      <p:to>
                                        <p:strVal val="visible"/>
                                      </p:to>
                                    </p:set>
                                    <p:animEffect filter="dissolve" transition="in">
                                      <p:cBhvr>
                                        <p:cTn id="24" dur="500"/>
                                        <p:tgtEl>
                                          <p:spTgt spid="575">
                                            <p:txEl>
                                              <p:pRg st="4" end="4"/>
                                            </p:txEl>
                                          </p:spTgt>
                                        </p:tgtEl>
                                      </p:cBhvr>
                                    </p:animEffect>
                                  </p:childTnLst>
                                </p:cTn>
                              </p:par>
                              <p:par>
                                <p:cTn id="25" presetClass="entr" nodeType="withEffect" presetSubtype="0" presetID="9" grpId="1" fill="hold">
                                  <p:stCondLst>
                                    <p:cond delay="0"/>
                                  </p:stCondLst>
                                  <p:iterate type="el" backwards="0">
                                    <p:tmAbs val="0"/>
                                  </p:iterate>
                                  <p:childTnLst>
                                    <p:set>
                                      <p:cBhvr>
                                        <p:cTn id="26" fill="hold"/>
                                        <p:tgtEl>
                                          <p:spTgt spid="575">
                                            <p:txEl>
                                              <p:pRg st="5" end="5"/>
                                            </p:txEl>
                                          </p:spTgt>
                                        </p:tgtEl>
                                        <p:attrNameLst>
                                          <p:attrName>style.visibility</p:attrName>
                                        </p:attrNameLst>
                                      </p:cBhvr>
                                      <p:to>
                                        <p:strVal val="visible"/>
                                      </p:to>
                                    </p:set>
                                    <p:animEffect filter="dissolve" transition="in">
                                      <p:cBhvr>
                                        <p:cTn id="27" dur="500"/>
                                        <p:tgtEl>
                                          <p:spTgt spid="57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75"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Interface errors"/>
          <p:cNvSpPr txBox="1"/>
          <p:nvPr>
            <p:ph type="title"/>
          </p:nvPr>
        </p:nvSpPr>
        <p:spPr>
          <a:prstGeom prst="rect">
            <a:avLst/>
          </a:prstGeom>
        </p:spPr>
        <p:txBody>
          <a:bodyPr lIns="44622" tIns="44622" rIns="44622" bIns="44622"/>
          <a:lstStyle>
            <a:lvl1pPr>
              <a:defRPr spc="-100"/>
            </a:lvl1pPr>
          </a:lstStyle>
          <a:p>
            <a:pPr/>
            <a:r>
              <a:t>Interface errors</a:t>
            </a:r>
          </a:p>
        </p:txBody>
      </p:sp>
      <p:sp>
        <p:nvSpPr>
          <p:cNvPr id="578" name="Interface misuse…"/>
          <p:cNvSpPr txBox="1"/>
          <p:nvPr>
            <p:ph type="body" idx="1"/>
          </p:nvPr>
        </p:nvSpPr>
        <p:spPr>
          <a:xfrm>
            <a:off x="822959" y="1845734"/>
            <a:ext cx="7543801" cy="4023360"/>
          </a:xfrm>
          <a:prstGeom prst="rect">
            <a:avLst/>
          </a:prstGeom>
        </p:spPr>
        <p:txBody>
          <a:bodyPr lIns="44622" tIns="44622" rIns="44622" bIns="44622"/>
          <a:lstStyle/>
          <a:p>
            <a:pPr>
              <a:defRPr sz="2400"/>
            </a:pPr>
            <a:r>
              <a:t>Interface misuse</a:t>
            </a:r>
          </a:p>
          <a:p>
            <a:pPr lvl="1" marL="384047" indent="-182879">
              <a:spcBef>
                <a:spcPts val="400"/>
              </a:spcBef>
            </a:pPr>
            <a:r>
              <a:t>A calling component calls another component and makes an error in its use of its interface </a:t>
            </a:r>
            <a:endParaRPr sz="1800"/>
          </a:p>
          <a:p>
            <a:pPr>
              <a:defRPr sz="2600"/>
            </a:pPr>
            <a:r>
              <a:t>Interface misunderstanding</a:t>
            </a:r>
          </a:p>
          <a:p>
            <a:pPr lvl="1" marL="384047" indent="-182879">
              <a:spcBef>
                <a:spcPts val="400"/>
              </a:spcBef>
            </a:pPr>
            <a:r>
              <a:t>A calling component embeds assumptions about the behavior of the called component which are incorrect.</a:t>
            </a:r>
            <a:endParaRPr sz="1800"/>
          </a:p>
          <a:p>
            <a:pPr>
              <a:defRPr sz="2400"/>
            </a:pPr>
            <a:r>
              <a:t>Timing errors</a:t>
            </a:r>
          </a:p>
          <a:p>
            <a:pPr lvl="1" marL="384047" indent="-182879">
              <a:spcBef>
                <a:spcPts val="400"/>
              </a:spcBef>
            </a:pPr>
            <a:r>
              <a:t>The called and the calling component operate at different speeds and out-of-date information is accessed.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78">
                                            <p:bg/>
                                          </p:spTgt>
                                        </p:tgtEl>
                                        <p:attrNameLst>
                                          <p:attrName>style.visibility</p:attrName>
                                        </p:attrNameLst>
                                      </p:cBhvr>
                                      <p:to>
                                        <p:strVal val="visible"/>
                                      </p:to>
                                    </p:set>
                                    <p:animEffect filter="dissolve" transition="in">
                                      <p:cBhvr>
                                        <p:cTn id="7" dur="500"/>
                                        <p:tgtEl>
                                          <p:spTgt spid="57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78">
                                            <p:txEl>
                                              <p:pRg st="0" end="0"/>
                                            </p:txEl>
                                          </p:spTgt>
                                        </p:tgtEl>
                                        <p:attrNameLst>
                                          <p:attrName>style.visibility</p:attrName>
                                        </p:attrNameLst>
                                      </p:cBhvr>
                                      <p:to>
                                        <p:strVal val="visible"/>
                                      </p:to>
                                    </p:set>
                                    <p:animEffect filter="dissolve" transition="in">
                                      <p:cBhvr>
                                        <p:cTn id="10" dur="500"/>
                                        <p:tgtEl>
                                          <p:spTgt spid="578">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578">
                                            <p:txEl>
                                              <p:pRg st="1" end="1"/>
                                            </p:txEl>
                                          </p:spTgt>
                                        </p:tgtEl>
                                        <p:attrNameLst>
                                          <p:attrName>style.visibility</p:attrName>
                                        </p:attrNameLst>
                                      </p:cBhvr>
                                      <p:to>
                                        <p:strVal val="visible"/>
                                      </p:to>
                                    </p:set>
                                    <p:animEffect filter="dissolve" transition="in">
                                      <p:cBhvr>
                                        <p:cTn id="13" dur="500"/>
                                        <p:tgtEl>
                                          <p:spTgt spid="57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1" fill="hold">
                                  <p:stCondLst>
                                    <p:cond delay="0"/>
                                  </p:stCondLst>
                                  <p:iterate type="el" backwards="0">
                                    <p:tmAbs val="0"/>
                                  </p:iterate>
                                  <p:childTnLst>
                                    <p:set>
                                      <p:cBhvr>
                                        <p:cTn id="17" fill="hold"/>
                                        <p:tgtEl>
                                          <p:spTgt spid="578">
                                            <p:txEl>
                                              <p:pRg st="2" end="2"/>
                                            </p:txEl>
                                          </p:spTgt>
                                        </p:tgtEl>
                                        <p:attrNameLst>
                                          <p:attrName>style.visibility</p:attrName>
                                        </p:attrNameLst>
                                      </p:cBhvr>
                                      <p:to>
                                        <p:strVal val="visible"/>
                                      </p:to>
                                    </p:set>
                                    <p:animEffect filter="dissolve" transition="in">
                                      <p:cBhvr>
                                        <p:cTn id="18" dur="500"/>
                                        <p:tgtEl>
                                          <p:spTgt spid="578">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578">
                                            <p:txEl>
                                              <p:pRg st="3" end="3"/>
                                            </p:txEl>
                                          </p:spTgt>
                                        </p:tgtEl>
                                        <p:attrNameLst>
                                          <p:attrName>style.visibility</p:attrName>
                                        </p:attrNameLst>
                                      </p:cBhvr>
                                      <p:to>
                                        <p:strVal val="visible"/>
                                      </p:to>
                                    </p:set>
                                    <p:animEffect filter="dissolve" transition="in">
                                      <p:cBhvr>
                                        <p:cTn id="21" dur="500"/>
                                        <p:tgtEl>
                                          <p:spTgt spid="57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1" fill="hold">
                                  <p:stCondLst>
                                    <p:cond delay="0"/>
                                  </p:stCondLst>
                                  <p:iterate type="el" backwards="0">
                                    <p:tmAbs val="0"/>
                                  </p:iterate>
                                  <p:childTnLst>
                                    <p:set>
                                      <p:cBhvr>
                                        <p:cTn id="25" fill="hold"/>
                                        <p:tgtEl>
                                          <p:spTgt spid="578">
                                            <p:txEl>
                                              <p:pRg st="4" end="4"/>
                                            </p:txEl>
                                          </p:spTgt>
                                        </p:tgtEl>
                                        <p:attrNameLst>
                                          <p:attrName>style.visibility</p:attrName>
                                        </p:attrNameLst>
                                      </p:cBhvr>
                                      <p:to>
                                        <p:strVal val="visible"/>
                                      </p:to>
                                    </p:set>
                                    <p:animEffect filter="dissolve" transition="in">
                                      <p:cBhvr>
                                        <p:cTn id="26" dur="500"/>
                                        <p:tgtEl>
                                          <p:spTgt spid="578">
                                            <p:txEl>
                                              <p:pRg st="4" end="4"/>
                                            </p:txEl>
                                          </p:spTgt>
                                        </p:tgtEl>
                                      </p:cBhvr>
                                    </p:animEffect>
                                  </p:childTnLst>
                                </p:cTn>
                              </p:par>
                              <p:par>
                                <p:cTn id="27" presetClass="entr" nodeType="withEffect" presetSubtype="0" presetID="9" grpId="1" fill="hold">
                                  <p:stCondLst>
                                    <p:cond delay="0"/>
                                  </p:stCondLst>
                                  <p:iterate type="el" backwards="0">
                                    <p:tmAbs val="0"/>
                                  </p:iterate>
                                  <p:childTnLst>
                                    <p:set>
                                      <p:cBhvr>
                                        <p:cTn id="28" fill="hold"/>
                                        <p:tgtEl>
                                          <p:spTgt spid="578">
                                            <p:txEl>
                                              <p:pRg st="5" end="5"/>
                                            </p:txEl>
                                          </p:spTgt>
                                        </p:tgtEl>
                                        <p:attrNameLst>
                                          <p:attrName>style.visibility</p:attrName>
                                        </p:attrNameLst>
                                      </p:cBhvr>
                                      <p:to>
                                        <p:strVal val="visible"/>
                                      </p:to>
                                    </p:set>
                                    <p:animEffect filter="dissolve" transition="in">
                                      <p:cBhvr>
                                        <p:cTn id="29" dur="500"/>
                                        <p:tgtEl>
                                          <p:spTgt spid="57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78"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Interface testing guidelines"/>
          <p:cNvSpPr txBox="1"/>
          <p:nvPr>
            <p:ph type="title"/>
          </p:nvPr>
        </p:nvSpPr>
        <p:spPr>
          <a:prstGeom prst="rect">
            <a:avLst/>
          </a:prstGeom>
        </p:spPr>
        <p:txBody>
          <a:bodyPr lIns="44622" tIns="44622" rIns="44622" bIns="44622"/>
          <a:lstStyle>
            <a:lvl1pPr>
              <a:defRPr spc="-100"/>
            </a:lvl1pPr>
          </a:lstStyle>
          <a:p>
            <a:pPr/>
            <a:r>
              <a:t>Interface testing guidelines</a:t>
            </a:r>
          </a:p>
        </p:txBody>
      </p:sp>
      <p:sp>
        <p:nvSpPr>
          <p:cNvPr id="581" name="Design tests so that parameters to a called procedure are at the extreme ends of their ranges.…"/>
          <p:cNvSpPr txBox="1"/>
          <p:nvPr>
            <p:ph type="body" idx="1"/>
          </p:nvPr>
        </p:nvSpPr>
        <p:spPr>
          <a:xfrm>
            <a:off x="822959" y="1845734"/>
            <a:ext cx="7543801" cy="4023360"/>
          </a:xfrm>
          <a:prstGeom prst="rect">
            <a:avLst/>
          </a:prstGeom>
        </p:spPr>
        <p:txBody>
          <a:bodyPr lIns="44622" tIns="44622" rIns="44622" bIns="44622"/>
          <a:lstStyle/>
          <a:p>
            <a:pPr>
              <a:defRPr sz="2400"/>
            </a:pPr>
            <a:r>
              <a:t>Design tests so that parameters to a called procedure are at the extreme ends of their ranges.</a:t>
            </a:r>
          </a:p>
          <a:p>
            <a:pPr>
              <a:defRPr sz="2400"/>
            </a:pPr>
            <a:r>
              <a:t>Always test pointer parameters with null pointers.</a:t>
            </a:r>
          </a:p>
          <a:p>
            <a:pPr>
              <a:defRPr sz="2400"/>
            </a:pPr>
            <a:r>
              <a:t>Design tests which cause the component to fail.</a:t>
            </a:r>
          </a:p>
          <a:p>
            <a:pPr>
              <a:defRPr sz="2400"/>
            </a:pPr>
            <a:r>
              <a:t>Use stress testing in message passing systems.</a:t>
            </a:r>
          </a:p>
          <a:p>
            <a:pPr>
              <a:defRPr sz="2400"/>
            </a:pPr>
            <a:r>
              <a:t>In shared memory systems, vary the order in which components are activated.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81">
                                            <p:bg/>
                                          </p:spTgt>
                                        </p:tgtEl>
                                        <p:attrNameLst>
                                          <p:attrName>style.visibility</p:attrName>
                                        </p:attrNameLst>
                                      </p:cBhvr>
                                      <p:to>
                                        <p:strVal val="visible"/>
                                      </p:to>
                                    </p:set>
                                    <p:animEffect filter="dissolve" transition="in">
                                      <p:cBhvr>
                                        <p:cTn id="7" dur="500"/>
                                        <p:tgtEl>
                                          <p:spTgt spid="58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81">
                                            <p:txEl>
                                              <p:pRg st="0" end="0"/>
                                            </p:txEl>
                                          </p:spTgt>
                                        </p:tgtEl>
                                        <p:attrNameLst>
                                          <p:attrName>style.visibility</p:attrName>
                                        </p:attrNameLst>
                                      </p:cBhvr>
                                      <p:to>
                                        <p:strVal val="visible"/>
                                      </p:to>
                                    </p:set>
                                    <p:animEffect filter="dissolve" transition="in">
                                      <p:cBhvr>
                                        <p:cTn id="10" dur="500"/>
                                        <p:tgtEl>
                                          <p:spTgt spid="5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81">
                                            <p:txEl>
                                              <p:pRg st="1" end="1"/>
                                            </p:txEl>
                                          </p:spTgt>
                                        </p:tgtEl>
                                        <p:attrNameLst>
                                          <p:attrName>style.visibility</p:attrName>
                                        </p:attrNameLst>
                                      </p:cBhvr>
                                      <p:to>
                                        <p:strVal val="visible"/>
                                      </p:to>
                                    </p:set>
                                    <p:animEffect filter="dissolve" transition="in">
                                      <p:cBhvr>
                                        <p:cTn id="15" dur="500"/>
                                        <p:tgtEl>
                                          <p:spTgt spid="5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581">
                                            <p:txEl>
                                              <p:pRg st="2" end="2"/>
                                            </p:txEl>
                                          </p:spTgt>
                                        </p:tgtEl>
                                        <p:attrNameLst>
                                          <p:attrName>style.visibility</p:attrName>
                                        </p:attrNameLst>
                                      </p:cBhvr>
                                      <p:to>
                                        <p:strVal val="visible"/>
                                      </p:to>
                                    </p:set>
                                    <p:animEffect filter="dissolve" transition="in">
                                      <p:cBhvr>
                                        <p:cTn id="20" dur="500"/>
                                        <p:tgtEl>
                                          <p:spTgt spid="5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581">
                                            <p:txEl>
                                              <p:pRg st="3" end="3"/>
                                            </p:txEl>
                                          </p:spTgt>
                                        </p:tgtEl>
                                        <p:attrNameLst>
                                          <p:attrName>style.visibility</p:attrName>
                                        </p:attrNameLst>
                                      </p:cBhvr>
                                      <p:to>
                                        <p:strVal val="visible"/>
                                      </p:to>
                                    </p:set>
                                    <p:animEffect filter="dissolve" transition="in">
                                      <p:cBhvr>
                                        <p:cTn id="25" dur="500"/>
                                        <p:tgtEl>
                                          <p:spTgt spid="5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581">
                                            <p:txEl>
                                              <p:pRg st="4" end="4"/>
                                            </p:txEl>
                                          </p:spTgt>
                                        </p:tgtEl>
                                        <p:attrNameLst>
                                          <p:attrName>style.visibility</p:attrName>
                                        </p:attrNameLst>
                                      </p:cBhvr>
                                      <p:to>
                                        <p:strVal val="visible"/>
                                      </p:to>
                                    </p:set>
                                    <p:animEffect filter="dissolve" transition="in">
                                      <p:cBhvr>
                                        <p:cTn id="30" dur="500"/>
                                        <p:tgtEl>
                                          <p:spTgt spid="58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81"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Quiz Question 9"/>
          <p:cNvSpPr txBox="1"/>
          <p:nvPr>
            <p:ph type="title"/>
          </p:nvPr>
        </p:nvSpPr>
        <p:spPr>
          <a:prstGeom prst="rect">
            <a:avLst/>
          </a:prstGeom>
        </p:spPr>
        <p:txBody>
          <a:bodyPr/>
          <a:lstStyle>
            <a:lvl1pPr>
              <a:defRPr spc="-100"/>
            </a:lvl1pPr>
          </a:lstStyle>
          <a:p>
            <a:pPr/>
            <a:r>
              <a:t>Quiz Question 9</a:t>
            </a:r>
          </a:p>
        </p:txBody>
      </p:sp>
      <p:sp>
        <p:nvSpPr>
          <p:cNvPr id="584" name="The objective of component testing is to detect faults due to interface errors or invalid assumptions about interfaces…"/>
          <p:cNvSpPr txBox="1"/>
          <p:nvPr>
            <p:ph type="body" idx="1"/>
          </p:nvPr>
        </p:nvSpPr>
        <p:spPr>
          <a:xfrm>
            <a:off x="822959" y="1845734"/>
            <a:ext cx="7543801" cy="4023360"/>
          </a:xfrm>
          <a:prstGeom prst="rect">
            <a:avLst/>
          </a:prstGeom>
        </p:spPr>
        <p:txBody>
          <a:bodyPr/>
          <a:lstStyle/>
          <a:p>
            <a:pPr>
              <a:defRPr>
                <a:solidFill>
                  <a:srgbClr val="000000"/>
                </a:solidFill>
              </a:defRPr>
            </a:pPr>
            <a:r>
              <a:t>The objective of component testing is to detect faults due to interface errors or invalid assumptions about interfaces</a:t>
            </a:r>
          </a:p>
          <a:p>
            <a:pPr lvl="1" marL="685800" indent="-342900">
              <a:spcBef>
                <a:spcPts val="400"/>
              </a:spcBef>
              <a:buClr>
                <a:srgbClr val="000000"/>
              </a:buClr>
              <a:buFontTx/>
              <a:buAutoNum type="alphaUcPeriod" startAt="1"/>
              <a:defRPr sz="1800">
                <a:solidFill>
                  <a:srgbClr val="000000"/>
                </a:solidFill>
              </a:defRPr>
            </a:pPr>
            <a:r>
              <a:t>True</a:t>
            </a:r>
          </a:p>
          <a:p>
            <a:pPr lvl="1" marL="685800" indent="-342900">
              <a:spcBef>
                <a:spcPts val="400"/>
              </a:spcBef>
              <a:buClr>
                <a:srgbClr val="000000"/>
              </a:buClr>
              <a:buFontTx/>
              <a:buAutoNum type="alphaUcPeriod" startAt="1"/>
              <a:defRPr sz="1800">
                <a:solidFill>
                  <a:srgbClr val="000000"/>
                </a:solidFill>
              </a:defRPr>
            </a:pPr>
            <a:r>
              <a:t>False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Quiz Question 10"/>
          <p:cNvSpPr txBox="1"/>
          <p:nvPr>
            <p:ph type="title"/>
          </p:nvPr>
        </p:nvSpPr>
        <p:spPr>
          <a:prstGeom prst="rect">
            <a:avLst/>
          </a:prstGeom>
        </p:spPr>
        <p:txBody>
          <a:bodyPr/>
          <a:lstStyle>
            <a:lvl1pPr>
              <a:defRPr spc="-100"/>
            </a:lvl1pPr>
          </a:lstStyle>
          <a:p>
            <a:pPr/>
            <a:r>
              <a:t>Quiz Question 10</a:t>
            </a:r>
          </a:p>
        </p:txBody>
      </p:sp>
      <p:sp>
        <p:nvSpPr>
          <p:cNvPr id="587" name="What is it called when a component makes incorrect assumptions about the behavior of a component that it is invoking?…"/>
          <p:cNvSpPr txBox="1"/>
          <p:nvPr>
            <p:ph type="body" idx="1"/>
          </p:nvPr>
        </p:nvSpPr>
        <p:spPr>
          <a:xfrm>
            <a:off x="822959" y="1845734"/>
            <a:ext cx="7543801" cy="4023360"/>
          </a:xfrm>
          <a:prstGeom prst="rect">
            <a:avLst/>
          </a:prstGeom>
        </p:spPr>
        <p:txBody>
          <a:bodyPr/>
          <a:lstStyle/>
          <a:p>
            <a:pPr lvl="1" marL="0" indent="120014">
              <a:spcBef>
                <a:spcPts val="400"/>
              </a:spcBef>
              <a:buSzTx/>
              <a:buNone/>
              <a:defRPr sz="1800">
                <a:solidFill>
                  <a:srgbClr val="000000"/>
                </a:solidFill>
              </a:defRPr>
            </a:pPr>
            <a:r>
              <a:t>What is it called when a component makes incorrect assumptions about the behavior of a component that it is invoking?</a:t>
            </a:r>
          </a:p>
          <a:p>
            <a:pPr lvl="1" marL="685800" indent="-342900">
              <a:spcBef>
                <a:spcPts val="400"/>
              </a:spcBef>
              <a:buClr>
                <a:srgbClr val="000000"/>
              </a:buClr>
              <a:buFontTx/>
              <a:buAutoNum type="alphaUcPeriod" startAt="1"/>
              <a:defRPr sz="1800">
                <a:solidFill>
                  <a:srgbClr val="000000"/>
                </a:solidFill>
              </a:defRPr>
            </a:pPr>
            <a:r>
              <a:t>interface misuse</a:t>
            </a:r>
          </a:p>
          <a:p>
            <a:pPr lvl="1" marL="685800" indent="-342900">
              <a:spcBef>
                <a:spcPts val="400"/>
              </a:spcBef>
              <a:buClr>
                <a:srgbClr val="000000"/>
              </a:buClr>
              <a:buFontTx/>
              <a:buAutoNum type="alphaUcPeriod" startAt="1"/>
              <a:defRPr sz="1800">
                <a:solidFill>
                  <a:srgbClr val="000000"/>
                </a:solidFill>
              </a:defRPr>
            </a:pPr>
            <a:r>
              <a:t>interface misunderstanding</a:t>
            </a:r>
          </a:p>
          <a:p>
            <a:pPr lvl="1" marL="685800" indent="-342900">
              <a:spcBef>
                <a:spcPts val="400"/>
              </a:spcBef>
              <a:buClr>
                <a:srgbClr val="000000"/>
              </a:buClr>
              <a:buFontTx/>
              <a:buAutoNum type="alphaUcPeriod" startAt="1"/>
              <a:defRPr sz="1800">
                <a:solidFill>
                  <a:srgbClr val="000000"/>
                </a:solidFill>
              </a:defRPr>
            </a:pPr>
            <a:r>
              <a:t>interface timing error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Faults and Failures"/>
          <p:cNvSpPr txBox="1"/>
          <p:nvPr>
            <p:ph type="title"/>
          </p:nvPr>
        </p:nvSpPr>
        <p:spPr>
          <a:prstGeom prst="rect">
            <a:avLst/>
          </a:prstGeom>
        </p:spPr>
        <p:txBody>
          <a:bodyPr/>
          <a:lstStyle>
            <a:lvl1pPr>
              <a:defRPr spc="-100"/>
            </a:lvl1pPr>
          </a:lstStyle>
          <a:p>
            <a:pPr/>
            <a:r>
              <a:t>Faults and Failures</a:t>
            </a:r>
          </a:p>
        </p:txBody>
      </p:sp>
      <p:sp>
        <p:nvSpPr>
          <p:cNvPr id="280" name="Error: a mistake made by a programmer or software engineer which caused a fault…"/>
          <p:cNvSpPr txBox="1"/>
          <p:nvPr>
            <p:ph type="body" idx="1"/>
          </p:nvPr>
        </p:nvSpPr>
        <p:spPr>
          <a:xfrm>
            <a:off x="822959" y="1845734"/>
            <a:ext cx="7543801" cy="4023360"/>
          </a:xfrm>
          <a:prstGeom prst="rect">
            <a:avLst/>
          </a:prstGeom>
        </p:spPr>
        <p:txBody>
          <a:bodyPr/>
          <a:lstStyle/>
          <a:p>
            <a:pPr/>
            <a:r>
              <a:t>Error: a mistake made by a programmer or software engineer which caused a fault</a:t>
            </a:r>
          </a:p>
          <a:p>
            <a:pPr/>
            <a:r>
              <a:t>Fault : condition that may cause a failure in the system</a:t>
            </a:r>
          </a:p>
          <a:p>
            <a:pPr/>
            <a:r>
              <a:t>Failure: inability of system to perform a function according to its specification due to some fault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0">
                                            <p:bg/>
                                          </p:spTgt>
                                        </p:tgtEl>
                                        <p:attrNameLst>
                                          <p:attrName>style.visibility</p:attrName>
                                        </p:attrNameLst>
                                      </p:cBhvr>
                                      <p:to>
                                        <p:strVal val="visible"/>
                                      </p:to>
                                    </p:set>
                                    <p:animEffect filter="dissolve" transition="in">
                                      <p:cBhvr>
                                        <p:cTn id="7" dur="500"/>
                                        <p:tgtEl>
                                          <p:spTgt spid="28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80">
                                            <p:txEl>
                                              <p:pRg st="0" end="0"/>
                                            </p:txEl>
                                          </p:spTgt>
                                        </p:tgtEl>
                                        <p:attrNameLst>
                                          <p:attrName>style.visibility</p:attrName>
                                        </p:attrNameLst>
                                      </p:cBhvr>
                                      <p:to>
                                        <p:strVal val="visible"/>
                                      </p:to>
                                    </p:set>
                                    <p:animEffect filter="dissolve" transition="in">
                                      <p:cBhvr>
                                        <p:cTn id="10" dur="500"/>
                                        <p:tgtEl>
                                          <p:spTgt spid="28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80">
                                            <p:txEl>
                                              <p:pRg st="1" end="1"/>
                                            </p:txEl>
                                          </p:spTgt>
                                        </p:tgtEl>
                                        <p:attrNameLst>
                                          <p:attrName>style.visibility</p:attrName>
                                        </p:attrNameLst>
                                      </p:cBhvr>
                                      <p:to>
                                        <p:strVal val="visible"/>
                                      </p:to>
                                    </p:set>
                                    <p:animEffect filter="dissolve" transition="in">
                                      <p:cBhvr>
                                        <p:cTn id="15" dur="500"/>
                                        <p:tgtEl>
                                          <p:spTgt spid="28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80">
                                            <p:txEl>
                                              <p:pRg st="2" end="2"/>
                                            </p:txEl>
                                          </p:spTgt>
                                        </p:tgtEl>
                                        <p:attrNameLst>
                                          <p:attrName>style.visibility</p:attrName>
                                        </p:attrNameLst>
                                      </p:cBhvr>
                                      <p:to>
                                        <p:strVal val="visible"/>
                                      </p:to>
                                    </p:set>
                                    <p:animEffect filter="dissolve" transition="in">
                                      <p:cBhvr>
                                        <p:cTn id="20" dur="500"/>
                                        <p:tgtEl>
                                          <p:spTgt spid="28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80"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ystem Testing"/>
          <p:cNvSpPr txBox="1"/>
          <p:nvPr>
            <p:ph type="title"/>
          </p:nvPr>
        </p:nvSpPr>
        <p:spPr>
          <a:xfrm>
            <a:off x="822960" y="758951"/>
            <a:ext cx="7543801" cy="3566161"/>
          </a:xfrm>
          <a:prstGeom prst="rect">
            <a:avLst/>
          </a:prstGeom>
        </p:spPr>
        <p:txBody>
          <a:bodyPr/>
          <a:lstStyle>
            <a:lvl1pPr>
              <a:defRPr spc="-100" sz="5400"/>
            </a:lvl1pPr>
          </a:lstStyle>
          <a:p>
            <a:pPr/>
            <a:r>
              <a:t>System Testing</a:t>
            </a:r>
          </a:p>
        </p:txBody>
      </p:sp>
      <p:sp>
        <p:nvSpPr>
          <p:cNvPr id="590"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System testing"/>
          <p:cNvSpPr txBox="1"/>
          <p:nvPr>
            <p:ph type="title"/>
          </p:nvPr>
        </p:nvSpPr>
        <p:spPr>
          <a:prstGeom prst="rect">
            <a:avLst/>
          </a:prstGeom>
        </p:spPr>
        <p:txBody>
          <a:bodyPr/>
          <a:lstStyle>
            <a:lvl1pPr>
              <a:defRPr spc="-100"/>
            </a:lvl1pPr>
          </a:lstStyle>
          <a:p>
            <a:pPr/>
            <a:r>
              <a:t>System testing</a:t>
            </a:r>
          </a:p>
        </p:txBody>
      </p:sp>
      <p:sp>
        <p:nvSpPr>
          <p:cNvPr id="593" name="Create a version of the system and then test the integrated system…"/>
          <p:cNvSpPr txBox="1"/>
          <p:nvPr>
            <p:ph type="body" idx="1"/>
          </p:nvPr>
        </p:nvSpPr>
        <p:spPr>
          <a:xfrm>
            <a:off x="822959" y="1845734"/>
            <a:ext cx="7543801" cy="4023360"/>
          </a:xfrm>
          <a:prstGeom prst="rect">
            <a:avLst/>
          </a:prstGeom>
        </p:spPr>
        <p:txBody>
          <a:bodyPr/>
          <a:lstStyle/>
          <a:p>
            <a:pPr/>
            <a:r>
              <a:t>Create a version of the system and then test the integrated system</a:t>
            </a:r>
          </a:p>
          <a:p>
            <a:pPr/>
            <a:r>
              <a:t>Tests the interactions between components</a:t>
            </a:r>
          </a:p>
          <a:p>
            <a:pPr/>
            <a:r>
              <a:t>Checks that components are compatible and interact correctly</a:t>
            </a:r>
          </a:p>
          <a:p>
            <a:pPr/>
            <a:r>
              <a:t>Tests the emergent behavior of a system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93">
                                            <p:bg/>
                                          </p:spTgt>
                                        </p:tgtEl>
                                        <p:attrNameLst>
                                          <p:attrName>style.visibility</p:attrName>
                                        </p:attrNameLst>
                                      </p:cBhvr>
                                      <p:to>
                                        <p:strVal val="visible"/>
                                      </p:to>
                                    </p:set>
                                    <p:animEffect filter="dissolve" transition="in">
                                      <p:cBhvr>
                                        <p:cTn id="7" dur="500"/>
                                        <p:tgtEl>
                                          <p:spTgt spid="59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93">
                                            <p:txEl>
                                              <p:pRg st="0" end="0"/>
                                            </p:txEl>
                                          </p:spTgt>
                                        </p:tgtEl>
                                        <p:attrNameLst>
                                          <p:attrName>style.visibility</p:attrName>
                                        </p:attrNameLst>
                                      </p:cBhvr>
                                      <p:to>
                                        <p:strVal val="visible"/>
                                      </p:to>
                                    </p:set>
                                    <p:animEffect filter="dissolve" transition="in">
                                      <p:cBhvr>
                                        <p:cTn id="10" dur="500"/>
                                        <p:tgtEl>
                                          <p:spTgt spid="5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93">
                                            <p:txEl>
                                              <p:pRg st="1" end="1"/>
                                            </p:txEl>
                                          </p:spTgt>
                                        </p:tgtEl>
                                        <p:attrNameLst>
                                          <p:attrName>style.visibility</p:attrName>
                                        </p:attrNameLst>
                                      </p:cBhvr>
                                      <p:to>
                                        <p:strVal val="visible"/>
                                      </p:to>
                                    </p:set>
                                    <p:animEffect filter="dissolve" transition="in">
                                      <p:cBhvr>
                                        <p:cTn id="15" dur="500"/>
                                        <p:tgtEl>
                                          <p:spTgt spid="5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593">
                                            <p:txEl>
                                              <p:pRg st="2" end="2"/>
                                            </p:txEl>
                                          </p:spTgt>
                                        </p:tgtEl>
                                        <p:attrNameLst>
                                          <p:attrName>style.visibility</p:attrName>
                                        </p:attrNameLst>
                                      </p:cBhvr>
                                      <p:to>
                                        <p:strVal val="visible"/>
                                      </p:to>
                                    </p:set>
                                    <p:animEffect filter="dissolve" transition="in">
                                      <p:cBhvr>
                                        <p:cTn id="20" dur="500"/>
                                        <p:tgtEl>
                                          <p:spTgt spid="5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593">
                                            <p:txEl>
                                              <p:pRg st="3" end="3"/>
                                            </p:txEl>
                                          </p:spTgt>
                                        </p:tgtEl>
                                        <p:attrNameLst>
                                          <p:attrName>style.visibility</p:attrName>
                                        </p:attrNameLst>
                                      </p:cBhvr>
                                      <p:to>
                                        <p:strVal val="visible"/>
                                      </p:to>
                                    </p:set>
                                    <p:animEffect filter="dissolve" transition="in">
                                      <p:cBhvr>
                                        <p:cTn id="25" dur="500"/>
                                        <p:tgtEl>
                                          <p:spTgt spid="59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93"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Integration testing"/>
          <p:cNvSpPr txBox="1"/>
          <p:nvPr>
            <p:ph type="title"/>
          </p:nvPr>
        </p:nvSpPr>
        <p:spPr>
          <a:prstGeom prst="rect">
            <a:avLst/>
          </a:prstGeom>
        </p:spPr>
        <p:txBody>
          <a:bodyPr/>
          <a:lstStyle>
            <a:lvl1pPr>
              <a:defRPr spc="-100"/>
            </a:lvl1pPr>
          </a:lstStyle>
          <a:p>
            <a:pPr/>
            <a:r>
              <a:t>Integration testing</a:t>
            </a:r>
          </a:p>
        </p:txBody>
      </p:sp>
      <p:sp>
        <p:nvSpPr>
          <p:cNvPr id="596" name="The entire system is viewed as a collection of subsystems determined during architectural design…"/>
          <p:cNvSpPr txBox="1"/>
          <p:nvPr>
            <p:ph type="body" idx="1"/>
          </p:nvPr>
        </p:nvSpPr>
        <p:spPr>
          <a:xfrm>
            <a:off x="822959" y="1845734"/>
            <a:ext cx="7543801" cy="4023360"/>
          </a:xfrm>
          <a:prstGeom prst="rect">
            <a:avLst/>
          </a:prstGeom>
        </p:spPr>
        <p:txBody>
          <a:bodyPr/>
          <a:lstStyle/>
          <a:p>
            <a:pPr/>
            <a:r>
              <a:t>The entire system is viewed as a collection of subsystems determined during architectural design </a:t>
            </a:r>
          </a:p>
          <a:p>
            <a:pPr/>
            <a:r>
              <a:t>Goal: Test all interfaces between subsystems and the interaction of subsystems</a:t>
            </a:r>
          </a:p>
          <a:p>
            <a:pPr/>
            <a:r>
              <a:t>The Integration testing strategy determines the order in which the subsystems are selected for testing and integration.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96">
                                            <p:bg/>
                                          </p:spTgt>
                                        </p:tgtEl>
                                        <p:attrNameLst>
                                          <p:attrName>style.visibility</p:attrName>
                                        </p:attrNameLst>
                                      </p:cBhvr>
                                      <p:to>
                                        <p:strVal val="visible"/>
                                      </p:to>
                                    </p:set>
                                    <p:animEffect filter="dissolve" transition="in">
                                      <p:cBhvr>
                                        <p:cTn id="7" dur="500"/>
                                        <p:tgtEl>
                                          <p:spTgt spid="59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96">
                                            <p:txEl>
                                              <p:pRg st="0" end="0"/>
                                            </p:txEl>
                                          </p:spTgt>
                                        </p:tgtEl>
                                        <p:attrNameLst>
                                          <p:attrName>style.visibility</p:attrName>
                                        </p:attrNameLst>
                                      </p:cBhvr>
                                      <p:to>
                                        <p:strVal val="visible"/>
                                      </p:to>
                                    </p:set>
                                    <p:animEffect filter="dissolve" transition="in">
                                      <p:cBhvr>
                                        <p:cTn id="10" dur="500"/>
                                        <p:tgtEl>
                                          <p:spTgt spid="59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96">
                                            <p:txEl>
                                              <p:pRg st="1" end="1"/>
                                            </p:txEl>
                                          </p:spTgt>
                                        </p:tgtEl>
                                        <p:attrNameLst>
                                          <p:attrName>style.visibility</p:attrName>
                                        </p:attrNameLst>
                                      </p:cBhvr>
                                      <p:to>
                                        <p:strVal val="visible"/>
                                      </p:to>
                                    </p:set>
                                    <p:animEffect filter="dissolve" transition="in">
                                      <p:cBhvr>
                                        <p:cTn id="15" dur="500"/>
                                        <p:tgtEl>
                                          <p:spTgt spid="59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596">
                                            <p:txEl>
                                              <p:pRg st="2" end="2"/>
                                            </p:txEl>
                                          </p:spTgt>
                                        </p:tgtEl>
                                        <p:attrNameLst>
                                          <p:attrName>style.visibility</p:attrName>
                                        </p:attrNameLst>
                                      </p:cBhvr>
                                      <p:to>
                                        <p:strVal val="visible"/>
                                      </p:to>
                                    </p:set>
                                    <p:animEffect filter="dissolve" transition="in">
                                      <p:cBhvr>
                                        <p:cTn id="20" dur="500"/>
                                        <p:tgtEl>
                                          <p:spTgt spid="59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96"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Why do we do integration testing?"/>
          <p:cNvSpPr txBox="1"/>
          <p:nvPr>
            <p:ph type="title"/>
          </p:nvPr>
        </p:nvSpPr>
        <p:spPr>
          <a:prstGeom prst="rect">
            <a:avLst/>
          </a:prstGeom>
        </p:spPr>
        <p:txBody>
          <a:bodyPr/>
          <a:lstStyle>
            <a:lvl1pPr>
              <a:defRPr spc="-100"/>
            </a:lvl1pPr>
          </a:lstStyle>
          <a:p>
            <a:pPr/>
            <a:r>
              <a:t>Why do we do integration testing?</a:t>
            </a:r>
          </a:p>
        </p:txBody>
      </p:sp>
      <p:sp>
        <p:nvSpPr>
          <p:cNvPr id="599" name="Unit tests only test the unit in isolation…"/>
          <p:cNvSpPr txBox="1"/>
          <p:nvPr>
            <p:ph type="body" idx="1"/>
          </p:nvPr>
        </p:nvSpPr>
        <p:spPr>
          <a:xfrm>
            <a:off x="822959" y="1845734"/>
            <a:ext cx="7543801" cy="4023360"/>
          </a:xfrm>
          <a:prstGeom prst="rect">
            <a:avLst/>
          </a:prstGeom>
        </p:spPr>
        <p:txBody>
          <a:bodyPr/>
          <a:lstStyle/>
          <a:p>
            <a:pPr/>
            <a:r>
              <a:t>Unit tests only test the unit in isolation</a:t>
            </a:r>
          </a:p>
          <a:p>
            <a:pPr/>
            <a:r>
              <a:t>Many failures result from faults in the interaction of subsystems</a:t>
            </a:r>
          </a:p>
          <a:p>
            <a:pPr/>
            <a:r>
              <a:t>Often many off-the-shelf components are used that cannot be unit tested</a:t>
            </a:r>
          </a:p>
          <a:p>
            <a:pPr/>
            <a:r>
              <a:t>Without integration testing the system test will be very time consuming</a:t>
            </a:r>
          </a:p>
          <a:p>
            <a:pPr/>
            <a:r>
              <a:t>Failures that are not discovered in integration testing will be discovered after the system is deployed and can be very expensive to fix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99">
                                            <p:bg/>
                                          </p:spTgt>
                                        </p:tgtEl>
                                        <p:attrNameLst>
                                          <p:attrName>style.visibility</p:attrName>
                                        </p:attrNameLst>
                                      </p:cBhvr>
                                      <p:to>
                                        <p:strVal val="visible"/>
                                      </p:to>
                                    </p:set>
                                    <p:animEffect filter="dissolve" transition="in">
                                      <p:cBhvr>
                                        <p:cTn id="7" dur="500"/>
                                        <p:tgtEl>
                                          <p:spTgt spid="59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99">
                                            <p:txEl>
                                              <p:pRg st="0" end="0"/>
                                            </p:txEl>
                                          </p:spTgt>
                                        </p:tgtEl>
                                        <p:attrNameLst>
                                          <p:attrName>style.visibility</p:attrName>
                                        </p:attrNameLst>
                                      </p:cBhvr>
                                      <p:to>
                                        <p:strVal val="visible"/>
                                      </p:to>
                                    </p:set>
                                    <p:animEffect filter="dissolve" transition="in">
                                      <p:cBhvr>
                                        <p:cTn id="10" dur="500"/>
                                        <p:tgtEl>
                                          <p:spTgt spid="5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599">
                                            <p:txEl>
                                              <p:pRg st="1" end="1"/>
                                            </p:txEl>
                                          </p:spTgt>
                                        </p:tgtEl>
                                        <p:attrNameLst>
                                          <p:attrName>style.visibility</p:attrName>
                                        </p:attrNameLst>
                                      </p:cBhvr>
                                      <p:to>
                                        <p:strVal val="visible"/>
                                      </p:to>
                                    </p:set>
                                    <p:animEffect filter="dissolve" transition="in">
                                      <p:cBhvr>
                                        <p:cTn id="15" dur="500"/>
                                        <p:tgtEl>
                                          <p:spTgt spid="5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599">
                                            <p:txEl>
                                              <p:pRg st="2" end="2"/>
                                            </p:txEl>
                                          </p:spTgt>
                                        </p:tgtEl>
                                        <p:attrNameLst>
                                          <p:attrName>style.visibility</p:attrName>
                                        </p:attrNameLst>
                                      </p:cBhvr>
                                      <p:to>
                                        <p:strVal val="visible"/>
                                      </p:to>
                                    </p:set>
                                    <p:animEffect filter="dissolve" transition="in">
                                      <p:cBhvr>
                                        <p:cTn id="20" dur="500"/>
                                        <p:tgtEl>
                                          <p:spTgt spid="5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599">
                                            <p:txEl>
                                              <p:pRg st="3" end="3"/>
                                            </p:txEl>
                                          </p:spTgt>
                                        </p:tgtEl>
                                        <p:attrNameLst>
                                          <p:attrName>style.visibility</p:attrName>
                                        </p:attrNameLst>
                                      </p:cBhvr>
                                      <p:to>
                                        <p:strVal val="visible"/>
                                      </p:to>
                                    </p:set>
                                    <p:animEffect filter="dissolve" transition="in">
                                      <p:cBhvr>
                                        <p:cTn id="25" dur="500"/>
                                        <p:tgtEl>
                                          <p:spTgt spid="59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599">
                                            <p:txEl>
                                              <p:pRg st="4" end="4"/>
                                            </p:txEl>
                                          </p:spTgt>
                                        </p:tgtEl>
                                        <p:attrNameLst>
                                          <p:attrName>style.visibility</p:attrName>
                                        </p:attrNameLst>
                                      </p:cBhvr>
                                      <p:to>
                                        <p:strVal val="visible"/>
                                      </p:to>
                                    </p:set>
                                    <p:animEffect filter="dissolve" transition="in">
                                      <p:cBhvr>
                                        <p:cTn id="30" dur="500"/>
                                        <p:tgtEl>
                                          <p:spTgt spid="59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99"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1" name="Integration Testing Strategies"/>
          <p:cNvSpPr txBox="1"/>
          <p:nvPr>
            <p:ph type="title"/>
          </p:nvPr>
        </p:nvSpPr>
        <p:spPr>
          <a:prstGeom prst="rect">
            <a:avLst/>
          </a:prstGeom>
        </p:spPr>
        <p:txBody>
          <a:bodyPr/>
          <a:lstStyle>
            <a:lvl1pPr>
              <a:defRPr spc="-100"/>
            </a:lvl1pPr>
          </a:lstStyle>
          <a:p>
            <a:pPr/>
            <a:r>
              <a:t>Integration Testing Strategies</a:t>
            </a:r>
          </a:p>
        </p:txBody>
      </p:sp>
      <p:sp>
        <p:nvSpPr>
          <p:cNvPr id="602" name="Big bang…"/>
          <p:cNvSpPr txBox="1"/>
          <p:nvPr>
            <p:ph type="body" idx="1"/>
          </p:nvPr>
        </p:nvSpPr>
        <p:spPr>
          <a:xfrm>
            <a:off x="822959" y="1845734"/>
            <a:ext cx="7543801" cy="4023360"/>
          </a:xfrm>
          <a:prstGeom prst="rect">
            <a:avLst/>
          </a:prstGeom>
        </p:spPr>
        <p:txBody>
          <a:bodyPr/>
          <a:lstStyle/>
          <a:p>
            <a:pPr/>
            <a:r>
              <a:t>Big bang</a:t>
            </a:r>
          </a:p>
          <a:p>
            <a:pPr/>
            <a:r>
              <a:t>Bottom up</a:t>
            </a:r>
          </a:p>
          <a:p>
            <a:pPr/>
            <a:r>
              <a:t>Top down</a:t>
            </a:r>
          </a:p>
          <a:p>
            <a:pPr/>
            <a:r>
              <a:t>Sandwich</a:t>
            </a:r>
          </a:p>
          <a:p>
            <a:pPr/>
            <a:r>
              <a:t>Continuous</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tubs and drivers"/>
          <p:cNvSpPr txBox="1"/>
          <p:nvPr>
            <p:ph type="title"/>
          </p:nvPr>
        </p:nvSpPr>
        <p:spPr>
          <a:prstGeom prst="rect">
            <a:avLst/>
          </a:prstGeom>
        </p:spPr>
        <p:txBody>
          <a:bodyPr/>
          <a:lstStyle>
            <a:lvl1pPr>
              <a:defRPr spc="-100"/>
            </a:lvl1pPr>
          </a:lstStyle>
          <a:p>
            <a:pPr/>
            <a:r>
              <a:t>Stubs and drivers</a:t>
            </a:r>
          </a:p>
        </p:txBody>
      </p:sp>
      <p:sp>
        <p:nvSpPr>
          <p:cNvPr id="605" name="Driver:…"/>
          <p:cNvSpPr txBox="1"/>
          <p:nvPr>
            <p:ph type="body" idx="1"/>
          </p:nvPr>
        </p:nvSpPr>
        <p:spPr>
          <a:xfrm>
            <a:off x="822959" y="1845734"/>
            <a:ext cx="7543801" cy="4023360"/>
          </a:xfrm>
          <a:prstGeom prst="rect">
            <a:avLst/>
          </a:prstGeom>
        </p:spPr>
        <p:txBody>
          <a:bodyPr/>
          <a:lstStyle/>
          <a:p>
            <a:pPr/>
          </a:p>
          <a:p>
            <a:pPr/>
            <a:r>
              <a:t>Driver:</a:t>
            </a:r>
          </a:p>
          <a:p>
            <a:pPr lvl="1" marL="384047" indent="-182879">
              <a:spcBef>
                <a:spcPts val="400"/>
              </a:spcBef>
              <a:defRPr sz="1800"/>
            </a:pPr>
            <a:r>
              <a:t>A component, that calls the </a:t>
            </a:r>
            <a:r>
              <a:rPr>
                <a:latin typeface="Courier New"/>
                <a:ea typeface="Courier New"/>
                <a:cs typeface="Courier New"/>
                <a:sym typeface="Courier New"/>
              </a:rPr>
              <a:t>TestedUnit</a:t>
            </a:r>
          </a:p>
          <a:p>
            <a:pPr lvl="1" marL="384047" indent="-182879">
              <a:spcBef>
                <a:spcPts val="400"/>
              </a:spcBef>
              <a:defRPr sz="1800"/>
            </a:pPr>
            <a:r>
              <a:t>Controls the test cases</a:t>
            </a:r>
          </a:p>
          <a:p>
            <a:pPr>
              <a:buSzTx/>
              <a:buNone/>
            </a:pPr>
            <a:endParaRPr sz="1800"/>
          </a:p>
          <a:p>
            <a:pPr/>
            <a:r>
              <a:t>Stub:</a:t>
            </a:r>
          </a:p>
          <a:p>
            <a:pPr lvl="1" marL="384047" indent="-182879">
              <a:spcBef>
                <a:spcPts val="400"/>
              </a:spcBef>
              <a:defRPr sz="1800"/>
            </a:pPr>
            <a:r>
              <a:t>A component, the </a:t>
            </a:r>
            <a:r>
              <a:rPr>
                <a:latin typeface="Courier New"/>
                <a:ea typeface="Courier New"/>
                <a:cs typeface="Courier New"/>
                <a:sym typeface="Courier New"/>
              </a:rPr>
              <a:t>TestedUnit</a:t>
            </a:r>
            <a:r>
              <a:t> </a:t>
            </a:r>
            <a:br/>
            <a:r>
              <a:t>depends on</a:t>
            </a:r>
          </a:p>
          <a:p>
            <a:pPr lvl="1" marL="384047" indent="-182879">
              <a:spcBef>
                <a:spcPts val="400"/>
              </a:spcBef>
              <a:defRPr sz="1800"/>
            </a:pPr>
            <a:r>
              <a:t>Partial implementation</a:t>
            </a:r>
          </a:p>
          <a:p>
            <a:pPr lvl="1" marL="384047" indent="-182879">
              <a:spcBef>
                <a:spcPts val="400"/>
              </a:spcBef>
              <a:defRPr sz="1800"/>
            </a:pPr>
            <a:r>
              <a:t>Returns fake values.</a:t>
            </a:r>
          </a:p>
        </p:txBody>
      </p:sp>
      <p:grpSp>
        <p:nvGrpSpPr>
          <p:cNvPr id="620" name="Group"/>
          <p:cNvGrpSpPr/>
          <p:nvPr/>
        </p:nvGrpSpPr>
        <p:grpSpPr>
          <a:xfrm>
            <a:off x="6400799" y="2057399"/>
            <a:ext cx="1174751" cy="3568701"/>
            <a:chOff x="0" y="0"/>
            <a:chExt cx="1174750" cy="3568700"/>
          </a:xfrm>
        </p:grpSpPr>
        <p:grpSp>
          <p:nvGrpSpPr>
            <p:cNvPr id="608" name="Group"/>
            <p:cNvGrpSpPr/>
            <p:nvPr/>
          </p:nvGrpSpPr>
          <p:grpSpPr>
            <a:xfrm>
              <a:off x="1587" y="230186"/>
              <a:ext cx="1173163" cy="701676"/>
              <a:chOff x="0" y="0"/>
              <a:chExt cx="1173162" cy="701675"/>
            </a:xfrm>
          </p:grpSpPr>
          <p:sp>
            <p:nvSpPr>
              <p:cNvPr id="606"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07" name="Driver"/>
              <p:cNvSpPr txBox="1"/>
              <p:nvPr/>
            </p:nvSpPr>
            <p:spPr>
              <a:xfrm>
                <a:off x="229729" y="165417"/>
                <a:ext cx="71370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Driver</a:t>
                </a:r>
              </a:p>
            </p:txBody>
          </p:sp>
        </p:grpSp>
        <p:sp>
          <p:nvSpPr>
            <p:cNvPr id="609" name="Shape"/>
            <p:cNvSpPr/>
            <p:nvPr/>
          </p:nvSpPr>
          <p:spPr>
            <a:xfrm flipH="1" rot="10800000">
              <a:off x="-1" y="-1"/>
              <a:ext cx="687389" cy="230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grpSp>
          <p:nvGrpSpPr>
            <p:cNvPr id="612" name="Group"/>
            <p:cNvGrpSpPr/>
            <p:nvPr/>
          </p:nvGrpSpPr>
          <p:grpSpPr>
            <a:xfrm>
              <a:off x="1587" y="1524000"/>
              <a:ext cx="1173163" cy="701675"/>
              <a:chOff x="0" y="0"/>
              <a:chExt cx="1173162" cy="701675"/>
            </a:xfrm>
          </p:grpSpPr>
          <p:sp>
            <p:nvSpPr>
              <p:cNvPr id="610"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11" name="Tested…"/>
              <p:cNvSpPr txBox="1"/>
              <p:nvPr/>
            </p:nvSpPr>
            <p:spPr>
              <a:xfrm>
                <a:off x="165993" y="25717"/>
                <a:ext cx="84117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Tested</a:t>
                </a:r>
              </a:p>
              <a:p>
                <a:pPr algn="ctr"/>
                <a:r>
                  <a:t>Unit</a:t>
                </a:r>
              </a:p>
            </p:txBody>
          </p:sp>
        </p:grpSp>
        <p:sp>
          <p:nvSpPr>
            <p:cNvPr id="613" name="Shape"/>
            <p:cNvSpPr/>
            <p:nvPr/>
          </p:nvSpPr>
          <p:spPr>
            <a:xfrm flipH="1" rot="10800000">
              <a:off x="1587" y="1293811"/>
              <a:ext cx="687389" cy="23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grpSp>
          <p:nvGrpSpPr>
            <p:cNvPr id="616" name="Group"/>
            <p:cNvGrpSpPr/>
            <p:nvPr/>
          </p:nvGrpSpPr>
          <p:grpSpPr>
            <a:xfrm>
              <a:off x="1587" y="2867025"/>
              <a:ext cx="1173163" cy="701675"/>
              <a:chOff x="0" y="0"/>
              <a:chExt cx="1173162" cy="701675"/>
            </a:xfrm>
          </p:grpSpPr>
          <p:sp>
            <p:nvSpPr>
              <p:cNvPr id="614"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15" name="Stub"/>
              <p:cNvSpPr txBox="1"/>
              <p:nvPr/>
            </p:nvSpPr>
            <p:spPr>
              <a:xfrm>
                <a:off x="299381" y="165417"/>
                <a:ext cx="5744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Stub</a:t>
                </a:r>
              </a:p>
            </p:txBody>
          </p:sp>
        </p:grpSp>
        <p:sp>
          <p:nvSpPr>
            <p:cNvPr id="617" name="Shape"/>
            <p:cNvSpPr/>
            <p:nvPr/>
          </p:nvSpPr>
          <p:spPr>
            <a:xfrm flipH="1" rot="10800000">
              <a:off x="1587" y="2636836"/>
              <a:ext cx="687389"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18" name="Line"/>
            <p:cNvSpPr/>
            <p:nvPr/>
          </p:nvSpPr>
          <p:spPr>
            <a:xfrm rot="5400000">
              <a:off x="284957" y="991392"/>
              <a:ext cx="363539" cy="244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53" y="0"/>
                  </a:lnTo>
                  <a:lnTo>
                    <a:pt x="10753" y="21600"/>
                  </a:lnTo>
                  <a:lnTo>
                    <a:pt x="21600" y="21600"/>
                  </a:lnTo>
                </a:path>
              </a:pathLst>
            </a:custGeom>
            <a:noFill/>
            <a:ln w="25400" cap="flat">
              <a:solidFill>
                <a:srgbClr val="000000"/>
              </a:solidFill>
              <a:prstDash val="dash"/>
              <a:miter lim="800000"/>
              <a:tailEnd type="triangle" w="med" len="med"/>
            </a:ln>
            <a:effectLst/>
          </p:spPr>
          <p:txBody>
            <a:bodyPr wrap="square" lIns="45719" tIns="45719" rIns="45719" bIns="45719" numCol="1" anchor="ctr">
              <a:noAutofit/>
            </a:bodyPr>
            <a:lstStyle/>
            <a:p>
              <a:pPr/>
            </a:p>
          </p:txBody>
        </p:sp>
        <p:sp>
          <p:nvSpPr>
            <p:cNvPr id="619" name="Line"/>
            <p:cNvSpPr/>
            <p:nvPr/>
          </p:nvSpPr>
          <p:spPr>
            <a:xfrm rot="5400000">
              <a:off x="260350" y="2309811"/>
              <a:ext cx="412751" cy="244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17" y="0"/>
                  </a:lnTo>
                  <a:lnTo>
                    <a:pt x="10717" y="21600"/>
                  </a:lnTo>
                  <a:lnTo>
                    <a:pt x="21600" y="21600"/>
                  </a:lnTo>
                </a:path>
              </a:pathLst>
            </a:custGeom>
            <a:noFill/>
            <a:ln w="25400" cap="flat">
              <a:solidFill>
                <a:srgbClr val="000000"/>
              </a:solidFill>
              <a:prstDash val="dash"/>
              <a:miter lim="800000"/>
              <a:tailEnd type="triangle" w="med" len="med"/>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Example:  A 3-Layer-Design"/>
          <p:cNvSpPr txBox="1"/>
          <p:nvPr>
            <p:ph type="title"/>
          </p:nvPr>
        </p:nvSpPr>
        <p:spPr>
          <a:prstGeom prst="rect">
            <a:avLst/>
          </a:prstGeom>
        </p:spPr>
        <p:txBody>
          <a:bodyPr/>
          <a:lstStyle>
            <a:lvl1pPr>
              <a:defRPr spc="-100"/>
            </a:lvl1pPr>
          </a:lstStyle>
          <a:p>
            <a:pPr/>
            <a:r>
              <a:t>Example:  A 3-Layer-Design</a:t>
            </a:r>
          </a:p>
        </p:txBody>
      </p:sp>
      <p:sp>
        <p:nvSpPr>
          <p:cNvPr id="623" name="Line"/>
          <p:cNvSpPr/>
          <p:nvPr/>
        </p:nvSpPr>
        <p:spPr>
          <a:xfrm>
            <a:off x="673177" y="3084511"/>
            <a:ext cx="7683501" cy="1"/>
          </a:xfrm>
          <a:prstGeom prst="line">
            <a:avLst/>
          </a:prstGeom>
          <a:ln w="12700">
            <a:solidFill>
              <a:srgbClr val="000000"/>
            </a:solidFill>
          </a:ln>
        </p:spPr>
        <p:txBody>
          <a:bodyPr lIns="45719" rIns="45719"/>
          <a:lstStyle/>
          <a:p>
            <a:pPr/>
          </a:p>
        </p:txBody>
      </p:sp>
      <p:sp>
        <p:nvSpPr>
          <p:cNvPr id="624" name="Line"/>
          <p:cNvSpPr/>
          <p:nvPr/>
        </p:nvSpPr>
        <p:spPr>
          <a:xfrm>
            <a:off x="596977" y="4422775"/>
            <a:ext cx="7683501" cy="0"/>
          </a:xfrm>
          <a:prstGeom prst="line">
            <a:avLst/>
          </a:prstGeom>
          <a:ln w="12700">
            <a:solidFill>
              <a:srgbClr val="000000"/>
            </a:solidFill>
          </a:ln>
        </p:spPr>
        <p:txBody>
          <a:bodyPr lIns="45719" rIns="45719"/>
          <a:lstStyle/>
          <a:p>
            <a:pPr/>
          </a:p>
        </p:txBody>
      </p:sp>
      <p:sp>
        <p:nvSpPr>
          <p:cNvPr id="625" name="Layer I"/>
          <p:cNvSpPr txBox="1"/>
          <p:nvPr/>
        </p:nvSpPr>
        <p:spPr>
          <a:xfrm>
            <a:off x="7274003" y="2471736"/>
            <a:ext cx="800460" cy="3683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p>
            <a:pPr/>
            <a:r>
              <a:t>Layer I</a:t>
            </a:r>
          </a:p>
        </p:txBody>
      </p:sp>
      <p:sp>
        <p:nvSpPr>
          <p:cNvPr id="626" name="Layer II"/>
          <p:cNvSpPr txBox="1"/>
          <p:nvPr/>
        </p:nvSpPr>
        <p:spPr>
          <a:xfrm>
            <a:off x="7262890" y="3671887"/>
            <a:ext cx="863973" cy="3683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p>
            <a:pPr/>
            <a:r>
              <a:t>Layer II</a:t>
            </a:r>
          </a:p>
        </p:txBody>
      </p:sp>
      <p:sp>
        <p:nvSpPr>
          <p:cNvPr id="627" name="Layer III"/>
          <p:cNvSpPr txBox="1"/>
          <p:nvPr/>
        </p:nvSpPr>
        <p:spPr>
          <a:xfrm>
            <a:off x="7262890" y="5043487"/>
            <a:ext cx="927486" cy="3683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p>
            <a:pPr/>
            <a:r>
              <a:t>Layer III</a:t>
            </a:r>
          </a:p>
        </p:txBody>
      </p:sp>
      <p:grpSp>
        <p:nvGrpSpPr>
          <p:cNvPr id="630" name="Group"/>
          <p:cNvGrpSpPr/>
          <p:nvPr/>
        </p:nvGrpSpPr>
        <p:grpSpPr>
          <a:xfrm>
            <a:off x="3436620" y="2133600"/>
            <a:ext cx="1193005" cy="701675"/>
            <a:chOff x="-9920" y="0"/>
            <a:chExt cx="1193003" cy="701675"/>
          </a:xfrm>
        </p:grpSpPr>
        <p:sp>
          <p:nvSpPr>
            <p:cNvPr id="628"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29" name="Spread SheetView"/>
            <p:cNvSpPr txBox="1"/>
            <p:nvPr/>
          </p:nvSpPr>
          <p:spPr>
            <a:xfrm>
              <a:off x="-9921" y="25717"/>
              <a:ext cx="119300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Spread</a:t>
              </a:r>
              <a:br/>
              <a:r>
                <a:t>SheetView</a:t>
              </a:r>
            </a:p>
          </p:txBody>
        </p:sp>
      </p:grpSp>
      <p:grpSp>
        <p:nvGrpSpPr>
          <p:cNvPr id="633" name="Group"/>
          <p:cNvGrpSpPr/>
          <p:nvPr/>
        </p:nvGrpSpPr>
        <p:grpSpPr>
          <a:xfrm>
            <a:off x="3446541" y="1852135"/>
            <a:ext cx="687388" cy="332741"/>
            <a:chOff x="0" y="0"/>
            <a:chExt cx="687387" cy="332740"/>
          </a:xfrm>
        </p:grpSpPr>
        <p:sp>
          <p:nvSpPr>
            <p:cNvPr id="631"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32" name="A"/>
            <p:cNvSpPr txBox="1"/>
            <p:nvPr/>
          </p:nvSpPr>
          <p:spPr>
            <a:xfrm>
              <a:off x="223857" y="0"/>
              <a:ext cx="239673"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A</a:t>
              </a:r>
            </a:p>
          </p:txBody>
        </p:sp>
      </p:grpSp>
      <p:grpSp>
        <p:nvGrpSpPr>
          <p:cNvPr id="636" name="Group"/>
          <p:cNvGrpSpPr/>
          <p:nvPr/>
        </p:nvGrpSpPr>
        <p:grpSpPr>
          <a:xfrm>
            <a:off x="3448127" y="3521075"/>
            <a:ext cx="1173164" cy="701675"/>
            <a:chOff x="0" y="0"/>
            <a:chExt cx="1173162" cy="701675"/>
          </a:xfrm>
        </p:grpSpPr>
        <p:sp>
          <p:nvSpPr>
            <p:cNvPr id="634"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35" name="Calculator"/>
            <p:cNvSpPr txBox="1"/>
            <p:nvPr/>
          </p:nvSpPr>
          <p:spPr>
            <a:xfrm>
              <a:off x="19938" y="165417"/>
              <a:ext cx="113328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Calculator</a:t>
              </a:r>
            </a:p>
          </p:txBody>
        </p:sp>
      </p:grpSp>
      <p:grpSp>
        <p:nvGrpSpPr>
          <p:cNvPr id="639" name="Group"/>
          <p:cNvGrpSpPr/>
          <p:nvPr/>
        </p:nvGrpSpPr>
        <p:grpSpPr>
          <a:xfrm>
            <a:off x="3448127" y="3239611"/>
            <a:ext cx="687389" cy="332741"/>
            <a:chOff x="0" y="0"/>
            <a:chExt cx="687387" cy="332740"/>
          </a:xfrm>
        </p:grpSpPr>
        <p:sp>
          <p:nvSpPr>
            <p:cNvPr id="637"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38" name="C"/>
            <p:cNvSpPr txBox="1"/>
            <p:nvPr/>
          </p:nvSpPr>
          <p:spPr>
            <a:xfrm>
              <a:off x="218251" y="0"/>
              <a:ext cx="25088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C</a:t>
              </a:r>
            </a:p>
          </p:txBody>
        </p:sp>
      </p:grpSp>
      <p:grpSp>
        <p:nvGrpSpPr>
          <p:cNvPr id="642" name="Group"/>
          <p:cNvGrpSpPr/>
          <p:nvPr/>
        </p:nvGrpSpPr>
        <p:grpSpPr>
          <a:xfrm>
            <a:off x="928765" y="5043487"/>
            <a:ext cx="1173163" cy="701676"/>
            <a:chOff x="0" y="0"/>
            <a:chExt cx="1173162" cy="701675"/>
          </a:xfrm>
        </p:grpSpPr>
        <p:sp>
          <p:nvSpPr>
            <p:cNvPr id="640"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41" name="BinaryFile Storage"/>
            <p:cNvSpPr txBox="1"/>
            <p:nvPr/>
          </p:nvSpPr>
          <p:spPr>
            <a:xfrm>
              <a:off x="26355" y="25717"/>
              <a:ext cx="112045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BinaryFile</a:t>
              </a:r>
              <a:br/>
              <a:r>
                <a:t>Storage</a:t>
              </a:r>
            </a:p>
          </p:txBody>
        </p:sp>
      </p:grpSp>
      <p:grpSp>
        <p:nvGrpSpPr>
          <p:cNvPr id="645" name="Group"/>
          <p:cNvGrpSpPr/>
          <p:nvPr/>
        </p:nvGrpSpPr>
        <p:grpSpPr>
          <a:xfrm>
            <a:off x="928765" y="4762024"/>
            <a:ext cx="687388" cy="332741"/>
            <a:chOff x="0" y="0"/>
            <a:chExt cx="687387" cy="332740"/>
          </a:xfrm>
        </p:grpSpPr>
        <p:sp>
          <p:nvSpPr>
            <p:cNvPr id="643" name="Shape"/>
            <p:cNvSpPr/>
            <p:nvPr/>
          </p:nvSpPr>
          <p:spPr>
            <a:xfrm flipH="1" rot="10800000">
              <a:off x="0" y="51276"/>
              <a:ext cx="687388" cy="230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44" name="E"/>
            <p:cNvSpPr txBox="1"/>
            <p:nvPr/>
          </p:nvSpPr>
          <p:spPr>
            <a:xfrm>
              <a:off x="223857" y="0"/>
              <a:ext cx="239673"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E</a:t>
              </a:r>
            </a:p>
          </p:txBody>
        </p:sp>
      </p:grpSp>
      <p:grpSp>
        <p:nvGrpSpPr>
          <p:cNvPr id="648" name="Group"/>
          <p:cNvGrpSpPr/>
          <p:nvPr/>
        </p:nvGrpSpPr>
        <p:grpSpPr>
          <a:xfrm>
            <a:off x="2552778" y="5056187"/>
            <a:ext cx="1173164" cy="701676"/>
            <a:chOff x="0" y="0"/>
            <a:chExt cx="1173162" cy="701675"/>
          </a:xfrm>
        </p:grpSpPr>
        <p:sp>
          <p:nvSpPr>
            <p:cNvPr id="646"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47" name="XMLFile Storage"/>
            <p:cNvSpPr txBox="1"/>
            <p:nvPr/>
          </p:nvSpPr>
          <p:spPr>
            <a:xfrm>
              <a:off x="115318" y="25717"/>
              <a:ext cx="94252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XMLFile</a:t>
              </a:r>
              <a:br/>
              <a:r>
                <a:t>Storage</a:t>
              </a:r>
            </a:p>
          </p:txBody>
        </p:sp>
      </p:grpSp>
      <p:grpSp>
        <p:nvGrpSpPr>
          <p:cNvPr id="651" name="Group"/>
          <p:cNvGrpSpPr/>
          <p:nvPr/>
        </p:nvGrpSpPr>
        <p:grpSpPr>
          <a:xfrm>
            <a:off x="2552778" y="4774724"/>
            <a:ext cx="687389" cy="332741"/>
            <a:chOff x="0" y="0"/>
            <a:chExt cx="687387" cy="332740"/>
          </a:xfrm>
        </p:grpSpPr>
        <p:sp>
          <p:nvSpPr>
            <p:cNvPr id="649" name="Shape"/>
            <p:cNvSpPr/>
            <p:nvPr/>
          </p:nvSpPr>
          <p:spPr>
            <a:xfrm flipH="1" rot="10800000">
              <a:off x="0" y="51276"/>
              <a:ext cx="687388" cy="230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50" name="F"/>
            <p:cNvSpPr txBox="1"/>
            <p:nvPr/>
          </p:nvSpPr>
          <p:spPr>
            <a:xfrm>
              <a:off x="229562" y="0"/>
              <a:ext cx="228264"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F</a:t>
              </a:r>
            </a:p>
          </p:txBody>
        </p:sp>
      </p:grpSp>
      <p:grpSp>
        <p:nvGrpSpPr>
          <p:cNvPr id="654" name="Group"/>
          <p:cNvGrpSpPr/>
          <p:nvPr/>
        </p:nvGrpSpPr>
        <p:grpSpPr>
          <a:xfrm>
            <a:off x="5108652" y="5043487"/>
            <a:ext cx="1173164" cy="701676"/>
            <a:chOff x="0" y="0"/>
            <a:chExt cx="1173162" cy="701675"/>
          </a:xfrm>
        </p:grpSpPr>
        <p:sp>
          <p:nvSpPr>
            <p:cNvPr id="652"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53" name="Currency DataBase"/>
            <p:cNvSpPr txBox="1"/>
            <p:nvPr/>
          </p:nvSpPr>
          <p:spPr>
            <a:xfrm>
              <a:off x="32551" y="25717"/>
              <a:ext cx="110806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Currency</a:t>
              </a:r>
              <a:br/>
              <a:r>
                <a:t>DataBase</a:t>
              </a:r>
            </a:p>
          </p:txBody>
        </p:sp>
      </p:grpSp>
      <p:grpSp>
        <p:nvGrpSpPr>
          <p:cNvPr id="657" name="Group"/>
          <p:cNvGrpSpPr/>
          <p:nvPr/>
        </p:nvGrpSpPr>
        <p:grpSpPr>
          <a:xfrm>
            <a:off x="5108652" y="4762024"/>
            <a:ext cx="687389" cy="332741"/>
            <a:chOff x="0" y="0"/>
            <a:chExt cx="687387" cy="332740"/>
          </a:xfrm>
        </p:grpSpPr>
        <p:sp>
          <p:nvSpPr>
            <p:cNvPr id="655" name="Shape"/>
            <p:cNvSpPr/>
            <p:nvPr/>
          </p:nvSpPr>
          <p:spPr>
            <a:xfrm flipH="1" rot="10800000">
              <a:off x="0" y="51276"/>
              <a:ext cx="687388" cy="230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56" name="G"/>
            <p:cNvSpPr txBox="1"/>
            <p:nvPr/>
          </p:nvSpPr>
          <p:spPr>
            <a:xfrm>
              <a:off x="212596" y="0"/>
              <a:ext cx="26219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G</a:t>
              </a:r>
            </a:p>
          </p:txBody>
        </p:sp>
      </p:grpSp>
      <p:grpSp>
        <p:nvGrpSpPr>
          <p:cNvPr id="660" name="Group"/>
          <p:cNvGrpSpPr/>
          <p:nvPr/>
        </p:nvGrpSpPr>
        <p:grpSpPr>
          <a:xfrm>
            <a:off x="5108652" y="3521075"/>
            <a:ext cx="1173164" cy="701675"/>
            <a:chOff x="0" y="0"/>
            <a:chExt cx="1173162" cy="701675"/>
          </a:xfrm>
        </p:grpSpPr>
        <p:sp>
          <p:nvSpPr>
            <p:cNvPr id="658"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59" name="Currency…"/>
            <p:cNvSpPr txBox="1"/>
            <p:nvPr/>
          </p:nvSpPr>
          <p:spPr>
            <a:xfrm>
              <a:off x="32663" y="25717"/>
              <a:ext cx="110783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Currency</a:t>
              </a:r>
            </a:p>
            <a:p>
              <a:pPr algn="ctr"/>
              <a:r>
                <a:t>Converter</a:t>
              </a:r>
            </a:p>
          </p:txBody>
        </p:sp>
      </p:grpSp>
      <p:grpSp>
        <p:nvGrpSpPr>
          <p:cNvPr id="663" name="Group"/>
          <p:cNvGrpSpPr/>
          <p:nvPr/>
        </p:nvGrpSpPr>
        <p:grpSpPr>
          <a:xfrm>
            <a:off x="5108652" y="3239611"/>
            <a:ext cx="687389" cy="332741"/>
            <a:chOff x="0" y="0"/>
            <a:chExt cx="687387" cy="332740"/>
          </a:xfrm>
        </p:grpSpPr>
        <p:sp>
          <p:nvSpPr>
            <p:cNvPr id="661"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62" name="D"/>
            <p:cNvSpPr txBox="1"/>
            <p:nvPr/>
          </p:nvSpPr>
          <p:spPr>
            <a:xfrm>
              <a:off x="218251" y="0"/>
              <a:ext cx="25088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D</a:t>
              </a:r>
            </a:p>
          </p:txBody>
        </p:sp>
      </p:grpSp>
      <p:grpSp>
        <p:nvGrpSpPr>
          <p:cNvPr id="666" name="Group"/>
          <p:cNvGrpSpPr/>
          <p:nvPr/>
        </p:nvGrpSpPr>
        <p:grpSpPr>
          <a:xfrm>
            <a:off x="1709815" y="3521075"/>
            <a:ext cx="1173163" cy="701675"/>
            <a:chOff x="0" y="0"/>
            <a:chExt cx="1173162" cy="701675"/>
          </a:xfrm>
        </p:grpSpPr>
        <p:sp>
          <p:nvSpPr>
            <p:cNvPr id="664"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65" name="Data Model"/>
            <p:cNvSpPr txBox="1"/>
            <p:nvPr/>
          </p:nvSpPr>
          <p:spPr>
            <a:xfrm>
              <a:off x="223199" y="25717"/>
              <a:ext cx="72676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Data</a:t>
              </a:r>
              <a:br/>
              <a:r>
                <a:t>Model</a:t>
              </a:r>
            </a:p>
          </p:txBody>
        </p:sp>
      </p:grpSp>
      <p:grpSp>
        <p:nvGrpSpPr>
          <p:cNvPr id="669" name="Group"/>
          <p:cNvGrpSpPr/>
          <p:nvPr/>
        </p:nvGrpSpPr>
        <p:grpSpPr>
          <a:xfrm>
            <a:off x="1709815" y="3239611"/>
            <a:ext cx="687388" cy="332741"/>
            <a:chOff x="0" y="0"/>
            <a:chExt cx="687387" cy="332740"/>
          </a:xfrm>
        </p:grpSpPr>
        <p:sp>
          <p:nvSpPr>
            <p:cNvPr id="667"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68" name="B"/>
            <p:cNvSpPr txBox="1"/>
            <p:nvPr/>
          </p:nvSpPr>
          <p:spPr>
            <a:xfrm>
              <a:off x="223857" y="0"/>
              <a:ext cx="239673"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B</a:t>
              </a:r>
            </a:p>
          </p:txBody>
        </p:sp>
      </p:grpSp>
      <p:sp>
        <p:nvSpPr>
          <p:cNvPr id="748" name="Connection Line"/>
          <p:cNvSpPr/>
          <p:nvPr/>
        </p:nvSpPr>
        <p:spPr>
          <a:xfrm>
            <a:off x="2319020" y="2484120"/>
            <a:ext cx="1116330" cy="920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007" y="0"/>
                </a:lnTo>
                <a:lnTo>
                  <a:pt x="14007" y="21600"/>
                </a:lnTo>
                <a:lnTo>
                  <a:pt x="0" y="21600"/>
                </a:lnTo>
              </a:path>
            </a:pathLst>
          </a:custGeom>
          <a:ln w="25400">
            <a:solidFill>
              <a:srgbClr val="000000"/>
            </a:solidFill>
            <a:prstDash val="dash"/>
            <a:miter/>
            <a:tailEnd type="triangle"/>
          </a:ln>
        </p:spPr>
        <p:txBody>
          <a:bodyPr/>
          <a:lstStyle/>
          <a:p>
            <a:pPr/>
          </a:p>
        </p:txBody>
      </p:sp>
      <p:sp>
        <p:nvSpPr>
          <p:cNvPr id="749" name="Connection Line"/>
          <p:cNvSpPr/>
          <p:nvPr/>
        </p:nvSpPr>
        <p:spPr>
          <a:xfrm>
            <a:off x="3790950" y="2840990"/>
            <a:ext cx="241300" cy="397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3802"/>
                </a:lnTo>
                <a:lnTo>
                  <a:pt x="10800" y="13802"/>
                </a:lnTo>
                <a:lnTo>
                  <a:pt x="10800" y="7798"/>
                </a:lnTo>
                <a:lnTo>
                  <a:pt x="0" y="7798"/>
                </a:lnTo>
                <a:lnTo>
                  <a:pt x="0" y="21600"/>
                </a:lnTo>
              </a:path>
            </a:pathLst>
          </a:custGeom>
          <a:ln w="25400">
            <a:solidFill>
              <a:srgbClr val="000000"/>
            </a:solidFill>
            <a:prstDash val="dash"/>
            <a:miter/>
            <a:tailEnd type="triangle"/>
          </a:ln>
        </p:spPr>
        <p:txBody>
          <a:bodyPr/>
          <a:lstStyle/>
          <a:p>
            <a:pPr/>
          </a:p>
        </p:txBody>
      </p:sp>
      <p:sp>
        <p:nvSpPr>
          <p:cNvPr id="750" name="Connection Line"/>
          <p:cNvSpPr/>
          <p:nvPr/>
        </p:nvSpPr>
        <p:spPr>
          <a:xfrm>
            <a:off x="4032250" y="1873250"/>
            <a:ext cx="1153160" cy="15316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582"/>
                </a:moveTo>
                <a:lnTo>
                  <a:pt x="0" y="0"/>
                </a:lnTo>
                <a:lnTo>
                  <a:pt x="13298" y="0"/>
                </a:lnTo>
                <a:lnTo>
                  <a:pt x="13298" y="21600"/>
                </a:lnTo>
                <a:lnTo>
                  <a:pt x="21600" y="21600"/>
                </a:lnTo>
              </a:path>
            </a:pathLst>
          </a:custGeom>
          <a:ln w="25400">
            <a:solidFill>
              <a:srgbClr val="000000"/>
            </a:solidFill>
            <a:prstDash val="dash"/>
            <a:miter/>
            <a:tailEnd type="triangle"/>
          </a:ln>
        </p:spPr>
        <p:txBody>
          <a:bodyPr/>
          <a:lstStyle/>
          <a:p>
            <a:pPr/>
          </a:p>
        </p:txBody>
      </p:sp>
      <p:sp>
        <p:nvSpPr>
          <p:cNvPr id="751" name="Connection Line"/>
          <p:cNvSpPr/>
          <p:nvPr/>
        </p:nvSpPr>
        <p:spPr>
          <a:xfrm>
            <a:off x="4931410" y="4229100"/>
            <a:ext cx="763270" cy="69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8915"/>
                </a:lnTo>
                <a:lnTo>
                  <a:pt x="0" y="8915"/>
                </a:lnTo>
                <a:lnTo>
                  <a:pt x="0" y="21600"/>
                </a:lnTo>
                <a:lnTo>
                  <a:pt x="7188" y="21600"/>
                </a:lnTo>
              </a:path>
            </a:pathLst>
          </a:custGeom>
          <a:ln w="25400">
            <a:solidFill>
              <a:srgbClr val="000000"/>
            </a:solidFill>
            <a:prstDash val="dash"/>
            <a:miter/>
            <a:tailEnd type="triangle"/>
          </a:ln>
        </p:spPr>
        <p:txBody>
          <a:bodyPr/>
          <a:lstStyle/>
          <a:p>
            <a:pPr/>
          </a:p>
        </p:txBody>
      </p:sp>
      <p:sp>
        <p:nvSpPr>
          <p:cNvPr id="752" name="Connection Line"/>
          <p:cNvSpPr/>
          <p:nvPr/>
        </p:nvSpPr>
        <p:spPr>
          <a:xfrm>
            <a:off x="2296160" y="4229100"/>
            <a:ext cx="1120140" cy="711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8949"/>
                </a:lnTo>
                <a:lnTo>
                  <a:pt x="21600" y="8949"/>
                </a:lnTo>
                <a:lnTo>
                  <a:pt x="21600" y="21600"/>
                </a:lnTo>
                <a:lnTo>
                  <a:pt x="16702" y="21600"/>
                </a:lnTo>
              </a:path>
            </a:pathLst>
          </a:custGeom>
          <a:ln w="25400">
            <a:solidFill>
              <a:srgbClr val="000000"/>
            </a:solidFill>
            <a:prstDash val="dash"/>
            <a:miter/>
            <a:tailEnd type="triangle"/>
          </a:ln>
        </p:spPr>
        <p:txBody>
          <a:bodyPr/>
          <a:lstStyle/>
          <a:p>
            <a:pPr/>
          </a:p>
        </p:txBody>
      </p:sp>
      <p:sp>
        <p:nvSpPr>
          <p:cNvPr id="753" name="Connection Line"/>
          <p:cNvSpPr/>
          <p:nvPr/>
        </p:nvSpPr>
        <p:spPr>
          <a:xfrm>
            <a:off x="751840" y="4229100"/>
            <a:ext cx="1544320" cy="69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8915"/>
                </a:lnTo>
                <a:lnTo>
                  <a:pt x="0" y="8915"/>
                </a:lnTo>
                <a:lnTo>
                  <a:pt x="0" y="21600"/>
                </a:lnTo>
                <a:lnTo>
                  <a:pt x="3553" y="21600"/>
                </a:lnTo>
              </a:path>
            </a:pathLst>
          </a:custGeom>
          <a:ln w="25400">
            <a:solidFill>
              <a:srgbClr val="000000"/>
            </a:solidFill>
            <a:prstDash val="dash"/>
            <a:miter/>
            <a:tailEnd type="triangle"/>
          </a:ln>
        </p:spPr>
        <p:txBody>
          <a:bodyPr/>
          <a:lstStyle/>
          <a:p>
            <a:pPr/>
          </a:p>
        </p:txBody>
      </p:sp>
      <p:grpSp>
        <p:nvGrpSpPr>
          <p:cNvPr id="678" name="Group"/>
          <p:cNvGrpSpPr/>
          <p:nvPr/>
        </p:nvGrpSpPr>
        <p:grpSpPr>
          <a:xfrm>
            <a:off x="3446541" y="2133600"/>
            <a:ext cx="1173163" cy="701675"/>
            <a:chOff x="0" y="0"/>
            <a:chExt cx="1173162" cy="701675"/>
          </a:xfrm>
        </p:grpSpPr>
        <p:sp>
          <p:nvSpPr>
            <p:cNvPr id="676"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77" name="A"/>
            <p:cNvSpPr txBox="1"/>
            <p:nvPr/>
          </p:nvSpPr>
          <p:spPr>
            <a:xfrm>
              <a:off x="458273" y="165417"/>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A</a:t>
              </a:r>
            </a:p>
          </p:txBody>
        </p:sp>
      </p:grpSp>
      <p:sp>
        <p:nvSpPr>
          <p:cNvPr id="679" name="Shape"/>
          <p:cNvSpPr/>
          <p:nvPr/>
        </p:nvSpPr>
        <p:spPr>
          <a:xfrm flipV="1">
            <a:off x="3446541" y="1903411"/>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682" name="Group"/>
          <p:cNvGrpSpPr/>
          <p:nvPr/>
        </p:nvGrpSpPr>
        <p:grpSpPr>
          <a:xfrm>
            <a:off x="3448127" y="3521075"/>
            <a:ext cx="1173164" cy="701675"/>
            <a:chOff x="0" y="0"/>
            <a:chExt cx="1173162" cy="701675"/>
          </a:xfrm>
        </p:grpSpPr>
        <p:sp>
          <p:nvSpPr>
            <p:cNvPr id="680"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81" name="C"/>
            <p:cNvSpPr txBox="1"/>
            <p:nvPr/>
          </p:nvSpPr>
          <p:spPr>
            <a:xfrm>
              <a:off x="451967" y="165417"/>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t>
              </a:r>
            </a:p>
          </p:txBody>
        </p:sp>
      </p:grpSp>
      <p:sp>
        <p:nvSpPr>
          <p:cNvPr id="683" name="Shape"/>
          <p:cNvSpPr/>
          <p:nvPr/>
        </p:nvSpPr>
        <p:spPr>
          <a:xfrm flipV="1">
            <a:off x="3448127" y="3290887"/>
            <a:ext cx="687389"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686" name="Group"/>
          <p:cNvGrpSpPr/>
          <p:nvPr/>
        </p:nvGrpSpPr>
        <p:grpSpPr>
          <a:xfrm>
            <a:off x="928765" y="5043487"/>
            <a:ext cx="1173163" cy="701676"/>
            <a:chOff x="0" y="0"/>
            <a:chExt cx="1173162" cy="701675"/>
          </a:xfrm>
        </p:grpSpPr>
        <p:sp>
          <p:nvSpPr>
            <p:cNvPr id="684"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85" name="E"/>
            <p:cNvSpPr txBox="1"/>
            <p:nvPr/>
          </p:nvSpPr>
          <p:spPr>
            <a:xfrm>
              <a:off x="458273" y="165417"/>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E</a:t>
              </a:r>
            </a:p>
          </p:txBody>
        </p:sp>
      </p:grpSp>
      <p:sp>
        <p:nvSpPr>
          <p:cNvPr id="687" name="Shape"/>
          <p:cNvSpPr/>
          <p:nvPr/>
        </p:nvSpPr>
        <p:spPr>
          <a:xfrm flipV="1">
            <a:off x="928765" y="4813300"/>
            <a:ext cx="687388" cy="230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690" name="Group"/>
          <p:cNvGrpSpPr/>
          <p:nvPr/>
        </p:nvGrpSpPr>
        <p:grpSpPr>
          <a:xfrm>
            <a:off x="2552778" y="5056187"/>
            <a:ext cx="1173164" cy="701676"/>
            <a:chOff x="0" y="0"/>
            <a:chExt cx="1173162" cy="701675"/>
          </a:xfrm>
        </p:grpSpPr>
        <p:sp>
          <p:nvSpPr>
            <p:cNvPr id="688"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89" name="F"/>
            <p:cNvSpPr txBox="1"/>
            <p:nvPr/>
          </p:nvSpPr>
          <p:spPr>
            <a:xfrm>
              <a:off x="464692" y="165417"/>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F</a:t>
              </a:r>
            </a:p>
          </p:txBody>
        </p:sp>
      </p:grpSp>
      <p:sp>
        <p:nvSpPr>
          <p:cNvPr id="691" name="Shape"/>
          <p:cNvSpPr/>
          <p:nvPr/>
        </p:nvSpPr>
        <p:spPr>
          <a:xfrm flipV="1">
            <a:off x="2552778" y="4826000"/>
            <a:ext cx="687389" cy="230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694" name="Group"/>
          <p:cNvGrpSpPr/>
          <p:nvPr/>
        </p:nvGrpSpPr>
        <p:grpSpPr>
          <a:xfrm>
            <a:off x="5108652" y="5043487"/>
            <a:ext cx="1173164" cy="701676"/>
            <a:chOff x="0" y="0"/>
            <a:chExt cx="1173162" cy="701675"/>
          </a:xfrm>
        </p:grpSpPr>
        <p:sp>
          <p:nvSpPr>
            <p:cNvPr id="692"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93" name="G"/>
            <p:cNvSpPr txBox="1"/>
            <p:nvPr/>
          </p:nvSpPr>
          <p:spPr>
            <a:xfrm>
              <a:off x="445605" y="165417"/>
              <a:ext cx="28195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G</a:t>
              </a:r>
            </a:p>
          </p:txBody>
        </p:sp>
      </p:grpSp>
      <p:sp>
        <p:nvSpPr>
          <p:cNvPr id="695" name="Shape"/>
          <p:cNvSpPr/>
          <p:nvPr/>
        </p:nvSpPr>
        <p:spPr>
          <a:xfrm flipV="1">
            <a:off x="5108652" y="4813300"/>
            <a:ext cx="687389" cy="230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698" name="Group"/>
          <p:cNvGrpSpPr/>
          <p:nvPr/>
        </p:nvGrpSpPr>
        <p:grpSpPr>
          <a:xfrm>
            <a:off x="5108652" y="3521075"/>
            <a:ext cx="1173164" cy="701675"/>
            <a:chOff x="0" y="0"/>
            <a:chExt cx="1173162" cy="701675"/>
          </a:xfrm>
        </p:grpSpPr>
        <p:sp>
          <p:nvSpPr>
            <p:cNvPr id="696" name="Rectangle"/>
            <p:cNvSpPr/>
            <p:nvPr/>
          </p:nvSpPr>
          <p:spPr>
            <a:xfrm>
              <a:off x="0" y="0"/>
              <a:ext cx="1173163"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697" name="D"/>
            <p:cNvSpPr txBox="1"/>
            <p:nvPr/>
          </p:nvSpPr>
          <p:spPr>
            <a:xfrm>
              <a:off x="451967" y="165417"/>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a:t>
              </a:r>
            </a:p>
          </p:txBody>
        </p:sp>
      </p:grpSp>
      <p:sp>
        <p:nvSpPr>
          <p:cNvPr id="699" name="Shape"/>
          <p:cNvSpPr/>
          <p:nvPr/>
        </p:nvSpPr>
        <p:spPr>
          <a:xfrm flipV="1">
            <a:off x="5108652" y="3290887"/>
            <a:ext cx="687389"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702" name="Group"/>
          <p:cNvGrpSpPr/>
          <p:nvPr/>
        </p:nvGrpSpPr>
        <p:grpSpPr>
          <a:xfrm>
            <a:off x="1709815" y="3521075"/>
            <a:ext cx="1173163" cy="701675"/>
            <a:chOff x="0" y="0"/>
            <a:chExt cx="1173162" cy="701675"/>
          </a:xfrm>
        </p:grpSpPr>
        <p:sp>
          <p:nvSpPr>
            <p:cNvPr id="700"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01" name="B"/>
            <p:cNvSpPr txBox="1"/>
            <p:nvPr/>
          </p:nvSpPr>
          <p:spPr>
            <a:xfrm>
              <a:off x="458273" y="165417"/>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B</a:t>
              </a:r>
            </a:p>
          </p:txBody>
        </p:sp>
      </p:grpSp>
      <p:sp>
        <p:nvSpPr>
          <p:cNvPr id="703" name="Shape"/>
          <p:cNvSpPr/>
          <p:nvPr/>
        </p:nvSpPr>
        <p:spPr>
          <a:xfrm flipV="1">
            <a:off x="1709815" y="3290887"/>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746" name="Group"/>
          <p:cNvGrpSpPr/>
          <p:nvPr/>
        </p:nvGrpSpPr>
        <p:grpSpPr>
          <a:xfrm>
            <a:off x="928765" y="1852135"/>
            <a:ext cx="5353051" cy="3905727"/>
            <a:chOff x="0" y="0"/>
            <a:chExt cx="5353049" cy="3905725"/>
          </a:xfrm>
        </p:grpSpPr>
        <p:grpSp>
          <p:nvGrpSpPr>
            <p:cNvPr id="706" name="Group"/>
            <p:cNvGrpSpPr/>
            <p:nvPr/>
          </p:nvGrpSpPr>
          <p:grpSpPr>
            <a:xfrm>
              <a:off x="2507854" y="281463"/>
              <a:ext cx="1193004" cy="701676"/>
              <a:chOff x="-9920" y="0"/>
              <a:chExt cx="1193003" cy="701675"/>
            </a:xfrm>
          </p:grpSpPr>
          <p:sp>
            <p:nvSpPr>
              <p:cNvPr id="704"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05" name="Spread SheetView"/>
              <p:cNvSpPr txBox="1"/>
              <p:nvPr/>
            </p:nvSpPr>
            <p:spPr>
              <a:xfrm>
                <a:off x="-9921" y="25717"/>
                <a:ext cx="119300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Spread</a:t>
                </a:r>
                <a:br/>
                <a:r>
                  <a:t>SheetView</a:t>
                </a:r>
              </a:p>
            </p:txBody>
          </p:sp>
        </p:grpSp>
        <p:grpSp>
          <p:nvGrpSpPr>
            <p:cNvPr id="709" name="Group"/>
            <p:cNvGrpSpPr/>
            <p:nvPr/>
          </p:nvGrpSpPr>
          <p:grpSpPr>
            <a:xfrm>
              <a:off x="0" y="3191350"/>
              <a:ext cx="1173163" cy="701676"/>
              <a:chOff x="0" y="0"/>
              <a:chExt cx="1173162" cy="701675"/>
            </a:xfrm>
          </p:grpSpPr>
          <p:sp>
            <p:nvSpPr>
              <p:cNvPr id="707"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08" name="BinaryFile Storage"/>
              <p:cNvSpPr txBox="1"/>
              <p:nvPr/>
            </p:nvSpPr>
            <p:spPr>
              <a:xfrm>
                <a:off x="26355" y="25717"/>
                <a:ext cx="112045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BinaryFile</a:t>
                </a:r>
                <a:br/>
                <a:r>
                  <a:t>Storage</a:t>
                </a:r>
              </a:p>
            </p:txBody>
          </p:sp>
        </p:grpSp>
        <p:grpSp>
          <p:nvGrpSpPr>
            <p:cNvPr id="712" name="Group"/>
            <p:cNvGrpSpPr/>
            <p:nvPr/>
          </p:nvGrpSpPr>
          <p:grpSpPr>
            <a:xfrm>
              <a:off x="781049" y="1668938"/>
              <a:ext cx="1173164" cy="701676"/>
              <a:chOff x="0" y="0"/>
              <a:chExt cx="1173162" cy="701675"/>
            </a:xfrm>
          </p:grpSpPr>
          <p:sp>
            <p:nvSpPr>
              <p:cNvPr id="710"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11" name="Entity…"/>
              <p:cNvSpPr txBox="1"/>
              <p:nvPr/>
            </p:nvSpPr>
            <p:spPr>
              <a:xfrm>
                <a:off x="216893" y="25717"/>
                <a:ext cx="73937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Entity</a:t>
                </a:r>
              </a:p>
              <a:p>
                <a:pPr algn="ctr"/>
                <a:r>
                  <a:t>Model</a:t>
                </a:r>
              </a:p>
            </p:txBody>
          </p:sp>
        </p:grpSp>
        <p:grpSp>
          <p:nvGrpSpPr>
            <p:cNvPr id="715" name="Group"/>
            <p:cNvGrpSpPr/>
            <p:nvPr/>
          </p:nvGrpSpPr>
          <p:grpSpPr>
            <a:xfrm>
              <a:off x="2517775" y="-1"/>
              <a:ext cx="687388" cy="332742"/>
              <a:chOff x="0" y="0"/>
              <a:chExt cx="687387" cy="332740"/>
            </a:xfrm>
          </p:grpSpPr>
          <p:sp>
            <p:nvSpPr>
              <p:cNvPr id="713"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14" name="A"/>
              <p:cNvSpPr txBox="1"/>
              <p:nvPr/>
            </p:nvSpPr>
            <p:spPr>
              <a:xfrm>
                <a:off x="223857" y="-1"/>
                <a:ext cx="23967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A</a:t>
                </a:r>
              </a:p>
            </p:txBody>
          </p:sp>
        </p:grpSp>
        <p:grpSp>
          <p:nvGrpSpPr>
            <p:cNvPr id="718" name="Group"/>
            <p:cNvGrpSpPr/>
            <p:nvPr/>
          </p:nvGrpSpPr>
          <p:grpSpPr>
            <a:xfrm>
              <a:off x="0" y="2909887"/>
              <a:ext cx="687388" cy="332741"/>
              <a:chOff x="0" y="0"/>
              <a:chExt cx="687387" cy="332740"/>
            </a:xfrm>
          </p:grpSpPr>
          <p:sp>
            <p:nvSpPr>
              <p:cNvPr id="716"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17" name="E"/>
              <p:cNvSpPr txBox="1"/>
              <p:nvPr/>
            </p:nvSpPr>
            <p:spPr>
              <a:xfrm>
                <a:off x="223857" y="-1"/>
                <a:ext cx="23967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E</a:t>
                </a:r>
              </a:p>
            </p:txBody>
          </p:sp>
        </p:grpSp>
        <p:grpSp>
          <p:nvGrpSpPr>
            <p:cNvPr id="721" name="Group"/>
            <p:cNvGrpSpPr/>
            <p:nvPr/>
          </p:nvGrpSpPr>
          <p:grpSpPr>
            <a:xfrm>
              <a:off x="1624012" y="2922587"/>
              <a:ext cx="687388" cy="332741"/>
              <a:chOff x="0" y="0"/>
              <a:chExt cx="687387" cy="332740"/>
            </a:xfrm>
          </p:grpSpPr>
          <p:sp>
            <p:nvSpPr>
              <p:cNvPr id="719"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20" name="F"/>
              <p:cNvSpPr txBox="1"/>
              <p:nvPr/>
            </p:nvSpPr>
            <p:spPr>
              <a:xfrm>
                <a:off x="229562" y="-1"/>
                <a:ext cx="22826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F</a:t>
                </a:r>
              </a:p>
            </p:txBody>
          </p:sp>
        </p:grpSp>
        <p:grpSp>
          <p:nvGrpSpPr>
            <p:cNvPr id="724" name="Group"/>
            <p:cNvGrpSpPr/>
            <p:nvPr/>
          </p:nvGrpSpPr>
          <p:grpSpPr>
            <a:xfrm>
              <a:off x="4179887" y="3191350"/>
              <a:ext cx="1173163" cy="701676"/>
              <a:chOff x="0" y="0"/>
              <a:chExt cx="1173162" cy="701675"/>
            </a:xfrm>
          </p:grpSpPr>
          <p:sp>
            <p:nvSpPr>
              <p:cNvPr id="722"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23" name="Currency DataBase"/>
              <p:cNvSpPr txBox="1"/>
              <p:nvPr/>
            </p:nvSpPr>
            <p:spPr>
              <a:xfrm>
                <a:off x="32550" y="25717"/>
                <a:ext cx="110806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Currency</a:t>
                </a:r>
                <a:br/>
                <a:r>
                  <a:t>DataBase</a:t>
                </a:r>
              </a:p>
            </p:txBody>
          </p:sp>
        </p:grpSp>
        <p:grpSp>
          <p:nvGrpSpPr>
            <p:cNvPr id="727" name="Group"/>
            <p:cNvGrpSpPr/>
            <p:nvPr/>
          </p:nvGrpSpPr>
          <p:grpSpPr>
            <a:xfrm>
              <a:off x="4179887" y="2909887"/>
              <a:ext cx="687388" cy="332741"/>
              <a:chOff x="0" y="0"/>
              <a:chExt cx="687387" cy="332740"/>
            </a:xfrm>
          </p:grpSpPr>
          <p:sp>
            <p:nvSpPr>
              <p:cNvPr id="725"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26" name="G"/>
              <p:cNvSpPr txBox="1"/>
              <p:nvPr/>
            </p:nvSpPr>
            <p:spPr>
              <a:xfrm>
                <a:off x="212595" y="-1"/>
                <a:ext cx="262197"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G</a:t>
                </a:r>
              </a:p>
            </p:txBody>
          </p:sp>
        </p:grpSp>
        <p:grpSp>
          <p:nvGrpSpPr>
            <p:cNvPr id="730" name="Group"/>
            <p:cNvGrpSpPr/>
            <p:nvPr/>
          </p:nvGrpSpPr>
          <p:grpSpPr>
            <a:xfrm>
              <a:off x="4179887" y="1668938"/>
              <a:ext cx="1173163" cy="701676"/>
              <a:chOff x="0" y="0"/>
              <a:chExt cx="1173162" cy="701675"/>
            </a:xfrm>
          </p:grpSpPr>
          <p:sp>
            <p:nvSpPr>
              <p:cNvPr id="728"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29" name="Currency…"/>
              <p:cNvSpPr txBox="1"/>
              <p:nvPr/>
            </p:nvSpPr>
            <p:spPr>
              <a:xfrm>
                <a:off x="32662" y="25717"/>
                <a:ext cx="110783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Currency</a:t>
                </a:r>
              </a:p>
              <a:p>
                <a:pPr algn="ctr"/>
                <a:r>
                  <a:t>Converter</a:t>
                </a:r>
              </a:p>
            </p:txBody>
          </p:sp>
        </p:grpSp>
        <p:grpSp>
          <p:nvGrpSpPr>
            <p:cNvPr id="733" name="Group"/>
            <p:cNvGrpSpPr/>
            <p:nvPr/>
          </p:nvGrpSpPr>
          <p:grpSpPr>
            <a:xfrm>
              <a:off x="4179887" y="1387474"/>
              <a:ext cx="687388" cy="332742"/>
              <a:chOff x="0" y="0"/>
              <a:chExt cx="687387" cy="332740"/>
            </a:xfrm>
          </p:grpSpPr>
          <p:sp>
            <p:nvSpPr>
              <p:cNvPr id="731"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32" name="D"/>
              <p:cNvSpPr txBox="1"/>
              <p:nvPr/>
            </p:nvSpPr>
            <p:spPr>
              <a:xfrm>
                <a:off x="218251" y="-1"/>
                <a:ext cx="25088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D</a:t>
                </a:r>
              </a:p>
            </p:txBody>
          </p:sp>
        </p:grpSp>
        <p:grpSp>
          <p:nvGrpSpPr>
            <p:cNvPr id="736" name="Group"/>
            <p:cNvGrpSpPr/>
            <p:nvPr/>
          </p:nvGrpSpPr>
          <p:grpSpPr>
            <a:xfrm>
              <a:off x="781050" y="1387474"/>
              <a:ext cx="687388" cy="332742"/>
              <a:chOff x="0" y="0"/>
              <a:chExt cx="687387" cy="332740"/>
            </a:xfrm>
          </p:grpSpPr>
          <p:sp>
            <p:nvSpPr>
              <p:cNvPr id="734"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35" name="B"/>
              <p:cNvSpPr txBox="1"/>
              <p:nvPr/>
            </p:nvSpPr>
            <p:spPr>
              <a:xfrm>
                <a:off x="223857" y="-1"/>
                <a:ext cx="239673"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B</a:t>
                </a:r>
              </a:p>
            </p:txBody>
          </p:sp>
        </p:grpSp>
        <p:grpSp>
          <p:nvGrpSpPr>
            <p:cNvPr id="739" name="Group"/>
            <p:cNvGrpSpPr/>
            <p:nvPr/>
          </p:nvGrpSpPr>
          <p:grpSpPr>
            <a:xfrm>
              <a:off x="2519362" y="1668938"/>
              <a:ext cx="1173163" cy="701676"/>
              <a:chOff x="0" y="0"/>
              <a:chExt cx="1173162" cy="701675"/>
            </a:xfrm>
          </p:grpSpPr>
          <p:sp>
            <p:nvSpPr>
              <p:cNvPr id="737"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38" name="Calculator"/>
              <p:cNvSpPr txBox="1"/>
              <p:nvPr/>
            </p:nvSpPr>
            <p:spPr>
              <a:xfrm>
                <a:off x="19937" y="165417"/>
                <a:ext cx="113328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Calculator</a:t>
                </a:r>
              </a:p>
            </p:txBody>
          </p:sp>
        </p:grpSp>
        <p:grpSp>
          <p:nvGrpSpPr>
            <p:cNvPr id="742" name="Group"/>
            <p:cNvGrpSpPr/>
            <p:nvPr/>
          </p:nvGrpSpPr>
          <p:grpSpPr>
            <a:xfrm>
              <a:off x="2519362" y="1387474"/>
              <a:ext cx="687388" cy="332742"/>
              <a:chOff x="0" y="0"/>
              <a:chExt cx="687387" cy="332740"/>
            </a:xfrm>
          </p:grpSpPr>
          <p:sp>
            <p:nvSpPr>
              <p:cNvPr id="740" name="Shape"/>
              <p:cNvSpPr/>
              <p:nvPr/>
            </p:nvSpPr>
            <p:spPr>
              <a:xfrm flipH="1" rot="10800000">
                <a:off x="0" y="51275"/>
                <a:ext cx="687388" cy="23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41" name="C"/>
              <p:cNvSpPr txBox="1"/>
              <p:nvPr/>
            </p:nvSpPr>
            <p:spPr>
              <a:xfrm>
                <a:off x="218251" y="-1"/>
                <a:ext cx="250885"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600"/>
                </a:lvl1pPr>
              </a:lstStyle>
              <a:p>
                <a:pPr/>
                <a:r>
                  <a:t>C</a:t>
                </a:r>
              </a:p>
            </p:txBody>
          </p:sp>
        </p:grpSp>
        <p:grpSp>
          <p:nvGrpSpPr>
            <p:cNvPr id="745" name="Group"/>
            <p:cNvGrpSpPr/>
            <p:nvPr/>
          </p:nvGrpSpPr>
          <p:grpSpPr>
            <a:xfrm>
              <a:off x="1624012" y="3204050"/>
              <a:ext cx="1173163" cy="701676"/>
              <a:chOff x="0" y="0"/>
              <a:chExt cx="1173162" cy="701675"/>
            </a:xfrm>
          </p:grpSpPr>
          <p:sp>
            <p:nvSpPr>
              <p:cNvPr id="743" name="Rectangle"/>
              <p:cNvSpPr/>
              <p:nvPr/>
            </p:nvSpPr>
            <p:spPr>
              <a:xfrm>
                <a:off x="-1" y="0"/>
                <a:ext cx="1173164" cy="701675"/>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44" name="XMLFile Storage"/>
              <p:cNvSpPr txBox="1"/>
              <p:nvPr/>
            </p:nvSpPr>
            <p:spPr>
              <a:xfrm>
                <a:off x="115317" y="25717"/>
                <a:ext cx="94252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r>
                  <a:t>XMLFile</a:t>
                </a:r>
                <a:br/>
                <a:r>
                  <a:t>Storage</a:t>
                </a:r>
              </a:p>
            </p:txBody>
          </p:sp>
        </p:grpSp>
      </p:grpSp>
      <p:sp>
        <p:nvSpPr>
          <p:cNvPr id="747" name="(Spreadsheet)"/>
          <p:cNvSpPr txBox="1"/>
          <p:nvPr/>
        </p:nvSpPr>
        <p:spPr>
          <a:xfrm>
            <a:off x="5428987" y="1823878"/>
            <a:ext cx="2721656"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spcBef>
                <a:spcPts val="1800"/>
              </a:spcBef>
              <a:defRPr sz="3000">
                <a:solidFill>
                  <a:srgbClr val="335B74"/>
                </a:solidFill>
                <a:latin typeface="Century Gothic"/>
                <a:ea typeface="Century Gothic"/>
                <a:cs typeface="Century Gothic"/>
                <a:sym typeface="Century Gothic"/>
              </a:defRPr>
            </a:lvl1pPr>
          </a:lstStyle>
          <a:p>
            <a:pPr/>
            <a:r>
              <a:t>(Spreadsheet)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10" presetID="3" grpId="1" fill="hold">
                                  <p:stCondLst>
                                    <p:cond delay="0"/>
                                  </p:stCondLst>
                                  <p:iterate type="el" backwards="0">
                                    <p:tmAbs val="0"/>
                                  </p:iterate>
                                  <p:childTnLst>
                                    <p:animEffect filter="blinds(horizontal)" transition="out">
                                      <p:cBhvr>
                                        <p:cTn id="6" dur="2000" fill="hold"/>
                                        <p:tgtEl>
                                          <p:spTgt spid="746"/>
                                        </p:tgtEl>
                                      </p:cBhvr>
                                    </p:animEffect>
                                    <p:set>
                                      <p:cBhvr>
                                        <p:cTn id="7" fill="hold">
                                          <p:stCondLst>
                                            <p:cond delay="1999"/>
                                          </p:stCondLst>
                                        </p:cTn>
                                        <p:tgtEl>
                                          <p:spTgt spid="746"/>
                                        </p:tgtEl>
                                        <p:attrNameLst>
                                          <p:attrName>style.visibility</p:attrName>
                                        </p:attrNameLst>
                                      </p:cBhvr>
                                      <p:to>
                                        <p:strVal val="hidden"/>
                                      </p:to>
                                    </p:set>
                                  </p:childTnLst>
                                </p:cTn>
                              </p:par>
                            </p:childTnLst>
                          </p:cTn>
                        </p:par>
                        <p:par>
                          <p:cTn id="8" fill="hold">
                            <p:stCondLst>
                              <p:cond delay="2000"/>
                            </p:stCondLst>
                            <p:childTnLst>
                              <p:par>
                                <p:cTn id="9" presetClass="exit" nodeType="afterEffect" presetSubtype="10" presetID="3" grpId="2" fill="hold">
                                  <p:stCondLst>
                                    <p:cond delay="0"/>
                                  </p:stCondLst>
                                  <p:iterate type="el" backwards="0">
                                    <p:tmAbs val="0"/>
                                  </p:iterate>
                                  <p:childTnLst>
                                    <p:animEffect filter="blinds(horizontal)" transition="out">
                                      <p:cBhvr>
                                        <p:cTn id="10" dur="2000" fill="hold"/>
                                        <p:tgtEl>
                                          <p:spTgt spid="747"/>
                                        </p:tgtEl>
                                      </p:cBhvr>
                                    </p:animEffect>
                                    <p:set>
                                      <p:cBhvr>
                                        <p:cTn id="11" fill="hold">
                                          <p:stCondLst>
                                            <p:cond delay="1999"/>
                                          </p:stCondLst>
                                        </p:cTn>
                                        <p:tgtEl>
                                          <p:spTgt spid="7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6" grpId="1"/>
      <p:bldP build="whole" bldLvl="1" animBg="1" rev="0" advAuto="0" spid="747" grpId="2"/>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5" name="Line"/>
          <p:cNvSpPr/>
          <p:nvPr/>
        </p:nvSpPr>
        <p:spPr>
          <a:xfrm rot="5400000">
            <a:off x="5936462" y="2382836"/>
            <a:ext cx="320676" cy="139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C0C0C0"/>
            </a:solidFill>
            <a:prstDash val="dash"/>
            <a:miter/>
            <a:tailEnd type="triangle"/>
          </a:ln>
        </p:spPr>
        <p:txBody>
          <a:bodyPr lIns="45719" rIns="45719" anchor="ctr"/>
          <a:lstStyle/>
          <a:p>
            <a:pPr/>
          </a:p>
        </p:txBody>
      </p:sp>
      <p:sp>
        <p:nvSpPr>
          <p:cNvPr id="756" name="Line"/>
          <p:cNvSpPr/>
          <p:nvPr/>
        </p:nvSpPr>
        <p:spPr>
          <a:xfrm rot="5400000">
            <a:off x="5001424" y="3754437"/>
            <a:ext cx="415926" cy="72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C0C0C0"/>
            </a:solidFill>
            <a:prstDash val="dash"/>
            <a:miter/>
            <a:tailEnd type="triangle"/>
          </a:ln>
        </p:spPr>
        <p:txBody>
          <a:bodyPr lIns="45719" rIns="45719" anchor="ctr"/>
          <a:lstStyle/>
          <a:p>
            <a:pPr/>
          </a:p>
        </p:txBody>
      </p:sp>
      <p:sp>
        <p:nvSpPr>
          <p:cNvPr id="757" name="Line"/>
          <p:cNvSpPr/>
          <p:nvPr/>
        </p:nvSpPr>
        <p:spPr>
          <a:xfrm flipH="1" rot="16200000">
            <a:off x="5568955" y="3910805"/>
            <a:ext cx="425451" cy="42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19" y="0"/>
                </a:lnTo>
                <a:lnTo>
                  <a:pt x="10719" y="21600"/>
                </a:lnTo>
                <a:lnTo>
                  <a:pt x="21600" y="21600"/>
                </a:lnTo>
              </a:path>
            </a:pathLst>
          </a:custGeom>
          <a:ln w="25400">
            <a:solidFill>
              <a:srgbClr val="C0C0C0"/>
            </a:solidFill>
            <a:prstDash val="dash"/>
            <a:miter/>
            <a:tailEnd type="triangle"/>
          </a:ln>
        </p:spPr>
        <p:txBody>
          <a:bodyPr lIns="45719" rIns="45719" anchor="ctr"/>
          <a:lstStyle/>
          <a:p>
            <a:pPr/>
          </a:p>
        </p:txBody>
      </p:sp>
      <p:sp>
        <p:nvSpPr>
          <p:cNvPr id="758" name="Line"/>
          <p:cNvSpPr/>
          <p:nvPr/>
        </p:nvSpPr>
        <p:spPr>
          <a:xfrm rot="5400000">
            <a:off x="7672392" y="4029867"/>
            <a:ext cx="415926"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C0C0C0"/>
            </a:solidFill>
            <a:prstDash val="dash"/>
            <a:miter/>
            <a:tailEnd type="triangle"/>
          </a:ln>
        </p:spPr>
        <p:txBody>
          <a:bodyPr lIns="45719" rIns="45719" anchor="ctr"/>
          <a:lstStyle/>
          <a:p>
            <a:pPr/>
          </a:p>
        </p:txBody>
      </p:sp>
      <p:sp>
        <p:nvSpPr>
          <p:cNvPr id="759" name="Line"/>
          <p:cNvSpPr/>
          <p:nvPr/>
        </p:nvSpPr>
        <p:spPr>
          <a:xfrm rot="5400000">
            <a:off x="6549236" y="2995611"/>
            <a:ext cx="320676"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C0C0C0"/>
            </a:solidFill>
            <a:prstDash val="dash"/>
            <a:miter/>
            <a:tailEnd type="triangle"/>
          </a:ln>
        </p:spPr>
        <p:txBody>
          <a:bodyPr lIns="45719" rIns="45719" anchor="ctr"/>
          <a:lstStyle/>
          <a:p>
            <a:pPr/>
          </a:p>
        </p:txBody>
      </p:sp>
      <p:sp>
        <p:nvSpPr>
          <p:cNvPr id="760" name="Line"/>
          <p:cNvSpPr/>
          <p:nvPr/>
        </p:nvSpPr>
        <p:spPr>
          <a:xfrm flipH="1" rot="16200000">
            <a:off x="7134231" y="2591592"/>
            <a:ext cx="320676" cy="998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C0C0C0"/>
            </a:solidFill>
            <a:prstDash val="dash"/>
            <a:miter/>
            <a:tailEnd type="triangle"/>
          </a:ln>
        </p:spPr>
        <p:txBody>
          <a:bodyPr lIns="45719" rIns="45719" anchor="ctr"/>
          <a:lstStyle/>
          <a:p>
            <a:pPr/>
          </a:p>
        </p:txBody>
      </p:sp>
      <p:grpSp>
        <p:nvGrpSpPr>
          <p:cNvPr id="763" name="Group"/>
          <p:cNvGrpSpPr/>
          <p:nvPr/>
        </p:nvGrpSpPr>
        <p:grpSpPr>
          <a:xfrm>
            <a:off x="6380962" y="2435224"/>
            <a:ext cx="827089" cy="495301"/>
            <a:chOff x="0" y="0"/>
            <a:chExt cx="827087" cy="495300"/>
          </a:xfrm>
        </p:grpSpPr>
        <p:sp>
          <p:nvSpPr>
            <p:cNvPr id="761" name="Rectangle"/>
            <p:cNvSpPr/>
            <p:nvPr/>
          </p:nvSpPr>
          <p:spPr>
            <a:xfrm>
              <a:off x="0" y="0"/>
              <a:ext cx="827088" cy="495300"/>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62" name="A"/>
            <p:cNvSpPr txBox="1"/>
            <p:nvPr/>
          </p:nvSpPr>
          <p:spPr>
            <a:xfrm>
              <a:off x="285236" y="62229"/>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A</a:t>
              </a:r>
            </a:p>
          </p:txBody>
        </p:sp>
      </p:grpSp>
      <p:grpSp>
        <p:nvGrpSpPr>
          <p:cNvPr id="766" name="Group"/>
          <p:cNvGrpSpPr/>
          <p:nvPr/>
        </p:nvGrpSpPr>
        <p:grpSpPr>
          <a:xfrm>
            <a:off x="6382549" y="3413123"/>
            <a:ext cx="827088" cy="495301"/>
            <a:chOff x="0" y="0"/>
            <a:chExt cx="827087" cy="495300"/>
          </a:xfrm>
        </p:grpSpPr>
        <p:sp>
          <p:nvSpPr>
            <p:cNvPr id="764" name="Rectangle"/>
            <p:cNvSpPr/>
            <p:nvPr/>
          </p:nvSpPr>
          <p:spPr>
            <a:xfrm>
              <a:off x="-1" y="0"/>
              <a:ext cx="827089" cy="495300"/>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65" name="C"/>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t>
              </a:r>
            </a:p>
          </p:txBody>
        </p:sp>
      </p:grpSp>
      <p:sp>
        <p:nvSpPr>
          <p:cNvPr id="767" name="Shape"/>
          <p:cNvSpPr/>
          <p:nvPr/>
        </p:nvSpPr>
        <p:spPr>
          <a:xfrm flipV="1">
            <a:off x="6382549" y="3251199"/>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grpSp>
        <p:nvGrpSpPr>
          <p:cNvPr id="770" name="Group"/>
          <p:cNvGrpSpPr/>
          <p:nvPr/>
        </p:nvGrpSpPr>
        <p:grpSpPr>
          <a:xfrm>
            <a:off x="4606137" y="4486273"/>
            <a:ext cx="827089" cy="493714"/>
            <a:chOff x="0" y="0"/>
            <a:chExt cx="827087" cy="493712"/>
          </a:xfrm>
        </p:grpSpPr>
        <p:sp>
          <p:nvSpPr>
            <p:cNvPr id="768" name="Rectangle"/>
            <p:cNvSpPr/>
            <p:nvPr/>
          </p:nvSpPr>
          <p:spPr>
            <a:xfrm>
              <a:off x="0" y="0"/>
              <a:ext cx="827088" cy="493713"/>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69" name="E"/>
            <p:cNvSpPr txBox="1"/>
            <p:nvPr/>
          </p:nvSpPr>
          <p:spPr>
            <a:xfrm>
              <a:off x="285236" y="61436"/>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E</a:t>
              </a:r>
            </a:p>
          </p:txBody>
        </p:sp>
      </p:grpSp>
      <p:grpSp>
        <p:nvGrpSpPr>
          <p:cNvPr id="773" name="Group"/>
          <p:cNvGrpSpPr/>
          <p:nvPr/>
        </p:nvGrpSpPr>
        <p:grpSpPr>
          <a:xfrm>
            <a:off x="5750724" y="4495798"/>
            <a:ext cx="827088" cy="493714"/>
            <a:chOff x="0" y="0"/>
            <a:chExt cx="827087" cy="493712"/>
          </a:xfrm>
        </p:grpSpPr>
        <p:sp>
          <p:nvSpPr>
            <p:cNvPr id="771" name="Rectangle"/>
            <p:cNvSpPr/>
            <p:nvPr/>
          </p:nvSpPr>
          <p:spPr>
            <a:xfrm>
              <a:off x="-1" y="0"/>
              <a:ext cx="827089" cy="493713"/>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72" name="F"/>
            <p:cNvSpPr txBox="1"/>
            <p:nvPr/>
          </p:nvSpPr>
          <p:spPr>
            <a:xfrm>
              <a:off x="291654" y="61436"/>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F</a:t>
              </a:r>
            </a:p>
          </p:txBody>
        </p:sp>
      </p:grpSp>
      <p:sp>
        <p:nvSpPr>
          <p:cNvPr id="774" name="Shape"/>
          <p:cNvSpPr/>
          <p:nvPr/>
        </p:nvSpPr>
        <p:spPr>
          <a:xfrm flipV="1">
            <a:off x="5750724" y="4332287"/>
            <a:ext cx="484188" cy="163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grpSp>
        <p:nvGrpSpPr>
          <p:cNvPr id="777" name="Group"/>
          <p:cNvGrpSpPr/>
          <p:nvPr/>
        </p:nvGrpSpPr>
        <p:grpSpPr>
          <a:xfrm>
            <a:off x="7552536" y="4486273"/>
            <a:ext cx="827089" cy="493714"/>
            <a:chOff x="0" y="0"/>
            <a:chExt cx="827087" cy="493712"/>
          </a:xfrm>
        </p:grpSpPr>
        <p:sp>
          <p:nvSpPr>
            <p:cNvPr id="775" name="Rectangle"/>
            <p:cNvSpPr/>
            <p:nvPr/>
          </p:nvSpPr>
          <p:spPr>
            <a:xfrm>
              <a:off x="0" y="0"/>
              <a:ext cx="827088" cy="493713"/>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76" name="G"/>
            <p:cNvSpPr txBox="1"/>
            <p:nvPr/>
          </p:nvSpPr>
          <p:spPr>
            <a:xfrm>
              <a:off x="272567" y="61436"/>
              <a:ext cx="2819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G</a:t>
              </a:r>
            </a:p>
          </p:txBody>
        </p:sp>
      </p:grpSp>
      <p:sp>
        <p:nvSpPr>
          <p:cNvPr id="778" name="Shape"/>
          <p:cNvSpPr/>
          <p:nvPr/>
        </p:nvSpPr>
        <p:spPr>
          <a:xfrm flipV="1">
            <a:off x="7552536" y="4324348"/>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grpSp>
        <p:nvGrpSpPr>
          <p:cNvPr id="781" name="Group"/>
          <p:cNvGrpSpPr/>
          <p:nvPr/>
        </p:nvGrpSpPr>
        <p:grpSpPr>
          <a:xfrm>
            <a:off x="7552536" y="3413123"/>
            <a:ext cx="827089" cy="495301"/>
            <a:chOff x="0" y="0"/>
            <a:chExt cx="827087" cy="495300"/>
          </a:xfrm>
        </p:grpSpPr>
        <p:sp>
          <p:nvSpPr>
            <p:cNvPr id="779" name="Rectangle"/>
            <p:cNvSpPr/>
            <p:nvPr/>
          </p:nvSpPr>
          <p:spPr>
            <a:xfrm>
              <a:off x="0" y="0"/>
              <a:ext cx="827088" cy="495300"/>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80" name="D"/>
            <p:cNvSpPr txBox="1"/>
            <p:nvPr/>
          </p:nvSpPr>
          <p:spPr>
            <a:xfrm>
              <a:off x="278930" y="62229"/>
              <a:ext cx="26922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a:t>
              </a:r>
            </a:p>
          </p:txBody>
        </p:sp>
      </p:grpSp>
      <p:sp>
        <p:nvSpPr>
          <p:cNvPr id="782" name="Shape"/>
          <p:cNvSpPr/>
          <p:nvPr/>
        </p:nvSpPr>
        <p:spPr>
          <a:xfrm flipV="1">
            <a:off x="7552536" y="3251199"/>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grpSp>
        <p:nvGrpSpPr>
          <p:cNvPr id="785" name="Group"/>
          <p:cNvGrpSpPr/>
          <p:nvPr/>
        </p:nvGrpSpPr>
        <p:grpSpPr>
          <a:xfrm>
            <a:off x="5156999" y="3413123"/>
            <a:ext cx="827088" cy="495301"/>
            <a:chOff x="0" y="0"/>
            <a:chExt cx="827087" cy="495300"/>
          </a:xfrm>
        </p:grpSpPr>
        <p:sp>
          <p:nvSpPr>
            <p:cNvPr id="783" name="Rectangle"/>
            <p:cNvSpPr/>
            <p:nvPr/>
          </p:nvSpPr>
          <p:spPr>
            <a:xfrm>
              <a:off x="-1" y="0"/>
              <a:ext cx="827089" cy="495300"/>
            </a:xfrm>
            <a:prstGeom prst="rect">
              <a:avLst/>
            </a:prstGeom>
            <a:no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784" name="B"/>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B</a:t>
              </a:r>
            </a:p>
          </p:txBody>
        </p:sp>
      </p:grpSp>
      <p:sp>
        <p:nvSpPr>
          <p:cNvPr id="786" name="Shape"/>
          <p:cNvSpPr/>
          <p:nvPr/>
        </p:nvSpPr>
        <p:spPr>
          <a:xfrm flipV="1">
            <a:off x="5156999" y="3251199"/>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sp>
        <p:nvSpPr>
          <p:cNvPr id="787" name="Big-Bang Approach"/>
          <p:cNvSpPr txBox="1"/>
          <p:nvPr>
            <p:ph type="title"/>
          </p:nvPr>
        </p:nvSpPr>
        <p:spPr>
          <a:prstGeom prst="rect">
            <a:avLst/>
          </a:prstGeom>
        </p:spPr>
        <p:txBody>
          <a:bodyPr/>
          <a:lstStyle>
            <a:lvl1pPr>
              <a:defRPr spc="-100"/>
            </a:lvl1pPr>
          </a:lstStyle>
          <a:p>
            <a:pPr/>
            <a:r>
              <a:t>Big-Bang Approach</a:t>
            </a:r>
          </a:p>
        </p:txBody>
      </p:sp>
      <p:sp>
        <p:nvSpPr>
          <p:cNvPr id="788" name="Shape"/>
          <p:cNvSpPr/>
          <p:nvPr/>
        </p:nvSpPr>
        <p:spPr>
          <a:xfrm flipV="1">
            <a:off x="6380962" y="2273299"/>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sp>
        <p:nvSpPr>
          <p:cNvPr id="789" name="Shape"/>
          <p:cNvSpPr/>
          <p:nvPr/>
        </p:nvSpPr>
        <p:spPr>
          <a:xfrm flipV="1">
            <a:off x="4606137" y="4324348"/>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ln w="12700">
            <a:solidFill>
              <a:srgbClr val="000000"/>
            </a:solidFill>
            <a:miter/>
          </a:ln>
        </p:spPr>
        <p:txBody>
          <a:bodyPr lIns="45719" rIns="45719" anchor="ctr"/>
          <a:lstStyle/>
          <a:p>
            <a:pPr algn="ctr"/>
          </a:p>
        </p:txBody>
      </p:sp>
      <p:grpSp>
        <p:nvGrpSpPr>
          <p:cNvPr id="792" name="Group"/>
          <p:cNvGrpSpPr/>
          <p:nvPr/>
        </p:nvGrpSpPr>
        <p:grpSpPr>
          <a:xfrm>
            <a:off x="442124" y="1933575"/>
            <a:ext cx="806451" cy="558800"/>
            <a:chOff x="0" y="0"/>
            <a:chExt cx="806450" cy="558800"/>
          </a:xfrm>
        </p:grpSpPr>
        <p:sp>
          <p:nvSpPr>
            <p:cNvPr id="790"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791" name="Test A"/>
            <p:cNvSpPr txBox="1"/>
            <p:nvPr/>
          </p:nvSpPr>
          <p:spPr>
            <a:xfrm>
              <a:off x="6461" y="82550"/>
              <a:ext cx="79352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A</a:t>
              </a:r>
            </a:p>
          </p:txBody>
        </p:sp>
      </p:grpSp>
      <p:grpSp>
        <p:nvGrpSpPr>
          <p:cNvPr id="795" name="Group"/>
          <p:cNvGrpSpPr/>
          <p:nvPr/>
        </p:nvGrpSpPr>
        <p:grpSpPr>
          <a:xfrm>
            <a:off x="441641" y="2525711"/>
            <a:ext cx="807418" cy="558801"/>
            <a:chOff x="-483" y="0"/>
            <a:chExt cx="807417" cy="558800"/>
          </a:xfrm>
        </p:grpSpPr>
        <p:sp>
          <p:nvSpPr>
            <p:cNvPr id="793"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794" name="Test B"/>
            <p:cNvSpPr txBox="1"/>
            <p:nvPr/>
          </p:nvSpPr>
          <p:spPr>
            <a:xfrm>
              <a:off x="-484" y="82550"/>
              <a:ext cx="80741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B</a:t>
              </a:r>
            </a:p>
          </p:txBody>
        </p:sp>
      </p:grpSp>
      <p:grpSp>
        <p:nvGrpSpPr>
          <p:cNvPr id="798" name="Group"/>
          <p:cNvGrpSpPr/>
          <p:nvPr/>
        </p:nvGrpSpPr>
        <p:grpSpPr>
          <a:xfrm>
            <a:off x="411689" y="5430837"/>
            <a:ext cx="835572" cy="558801"/>
            <a:chOff x="-14560" y="0"/>
            <a:chExt cx="835570" cy="558800"/>
          </a:xfrm>
        </p:grpSpPr>
        <p:sp>
          <p:nvSpPr>
            <p:cNvPr id="796"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797" name="Test G"/>
            <p:cNvSpPr txBox="1"/>
            <p:nvPr/>
          </p:nvSpPr>
          <p:spPr>
            <a:xfrm>
              <a:off x="-14561" y="82550"/>
              <a:ext cx="83557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G</a:t>
              </a:r>
            </a:p>
          </p:txBody>
        </p:sp>
      </p:grpSp>
      <p:grpSp>
        <p:nvGrpSpPr>
          <p:cNvPr id="801" name="Group"/>
          <p:cNvGrpSpPr/>
          <p:nvPr/>
        </p:nvGrpSpPr>
        <p:grpSpPr>
          <a:xfrm>
            <a:off x="431012" y="4849812"/>
            <a:ext cx="806451" cy="558801"/>
            <a:chOff x="0" y="0"/>
            <a:chExt cx="806450" cy="558800"/>
          </a:xfrm>
        </p:grpSpPr>
        <p:sp>
          <p:nvSpPr>
            <p:cNvPr id="799"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800" name="Test F"/>
            <p:cNvSpPr txBox="1"/>
            <p:nvPr/>
          </p:nvSpPr>
          <p:spPr>
            <a:xfrm>
              <a:off x="6647" y="82550"/>
              <a:ext cx="79315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F</a:t>
              </a:r>
            </a:p>
          </p:txBody>
        </p:sp>
      </p:grpSp>
      <p:grpSp>
        <p:nvGrpSpPr>
          <p:cNvPr id="804" name="Group"/>
          <p:cNvGrpSpPr/>
          <p:nvPr/>
        </p:nvGrpSpPr>
        <p:grpSpPr>
          <a:xfrm>
            <a:off x="425766" y="4268787"/>
            <a:ext cx="807418" cy="558801"/>
            <a:chOff x="-483" y="0"/>
            <a:chExt cx="807417" cy="558800"/>
          </a:xfrm>
        </p:grpSpPr>
        <p:sp>
          <p:nvSpPr>
            <p:cNvPr id="802"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803" name="Test E"/>
            <p:cNvSpPr txBox="1"/>
            <p:nvPr/>
          </p:nvSpPr>
          <p:spPr>
            <a:xfrm>
              <a:off x="-484" y="82550"/>
              <a:ext cx="80741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E</a:t>
              </a:r>
            </a:p>
          </p:txBody>
        </p:sp>
      </p:grpSp>
      <p:grpSp>
        <p:nvGrpSpPr>
          <p:cNvPr id="807" name="Group"/>
          <p:cNvGrpSpPr/>
          <p:nvPr/>
        </p:nvGrpSpPr>
        <p:grpSpPr>
          <a:xfrm>
            <a:off x="429871" y="3106736"/>
            <a:ext cx="821433" cy="558801"/>
            <a:chOff x="-7491" y="0"/>
            <a:chExt cx="821432" cy="558800"/>
          </a:xfrm>
        </p:grpSpPr>
        <p:sp>
          <p:nvSpPr>
            <p:cNvPr id="805"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806" name="Test C"/>
            <p:cNvSpPr txBox="1"/>
            <p:nvPr/>
          </p:nvSpPr>
          <p:spPr>
            <a:xfrm>
              <a:off x="-7492" y="82550"/>
              <a:ext cx="82143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C</a:t>
              </a:r>
            </a:p>
          </p:txBody>
        </p:sp>
      </p:grpSp>
      <p:grpSp>
        <p:nvGrpSpPr>
          <p:cNvPr id="810" name="Group"/>
          <p:cNvGrpSpPr/>
          <p:nvPr/>
        </p:nvGrpSpPr>
        <p:grpSpPr>
          <a:xfrm>
            <a:off x="423521" y="3687762"/>
            <a:ext cx="821433" cy="558801"/>
            <a:chOff x="-7491" y="0"/>
            <a:chExt cx="821432" cy="558800"/>
          </a:xfrm>
        </p:grpSpPr>
        <p:sp>
          <p:nvSpPr>
            <p:cNvPr id="808"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809" name="Test D"/>
            <p:cNvSpPr txBox="1"/>
            <p:nvPr/>
          </p:nvSpPr>
          <p:spPr>
            <a:xfrm>
              <a:off x="-7492" y="82550"/>
              <a:ext cx="82143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D</a:t>
              </a:r>
            </a:p>
          </p:txBody>
        </p:sp>
      </p:grpSp>
      <p:grpSp>
        <p:nvGrpSpPr>
          <p:cNvPr id="813" name="Group"/>
          <p:cNvGrpSpPr/>
          <p:nvPr/>
        </p:nvGrpSpPr>
        <p:grpSpPr>
          <a:xfrm>
            <a:off x="3148689" y="3352800"/>
            <a:ext cx="1371849" cy="1416050"/>
            <a:chOff x="-6474" y="0"/>
            <a:chExt cx="1371848" cy="1416050"/>
          </a:xfrm>
        </p:grpSpPr>
        <p:sp>
          <p:nvSpPr>
            <p:cNvPr id="811" name="Oval"/>
            <p:cNvSpPr/>
            <p:nvPr/>
          </p:nvSpPr>
          <p:spPr>
            <a:xfrm>
              <a:off x="0" y="0"/>
              <a:ext cx="1358900" cy="14160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812" name="Test…"/>
            <p:cNvSpPr txBox="1"/>
            <p:nvPr/>
          </p:nvSpPr>
          <p:spPr>
            <a:xfrm>
              <a:off x="-6475" y="206375"/>
              <a:ext cx="1371850"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p>
              <a:pPr algn="ctr">
                <a:defRPr sz="2000"/>
              </a:pPr>
              <a:r>
                <a:t>Test </a:t>
              </a:r>
            </a:p>
            <a:p>
              <a:pPr algn="ctr">
                <a:defRPr sz="2000"/>
              </a:pPr>
              <a:r>
                <a:t>A, B, C, D,</a:t>
              </a:r>
            </a:p>
            <a:p>
              <a:pPr algn="ctr">
                <a:defRPr sz="2000"/>
              </a:pPr>
              <a:r>
                <a:t>E, F, G</a:t>
              </a:r>
            </a:p>
          </p:txBody>
        </p:sp>
      </p:grpSp>
      <p:sp>
        <p:nvSpPr>
          <p:cNvPr id="822" name="Connection Line"/>
          <p:cNvSpPr/>
          <p:nvPr/>
        </p:nvSpPr>
        <p:spPr>
          <a:xfrm>
            <a:off x="1108281" y="2432325"/>
            <a:ext cx="1896070" cy="1581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ln>
        </p:spPr>
        <p:txBody>
          <a:bodyPr/>
          <a:lstStyle/>
          <a:p>
            <a:pPr/>
          </a:p>
        </p:txBody>
      </p:sp>
      <p:sp>
        <p:nvSpPr>
          <p:cNvPr id="823" name="Connection Line"/>
          <p:cNvSpPr/>
          <p:nvPr/>
        </p:nvSpPr>
        <p:spPr>
          <a:xfrm>
            <a:off x="1193001" y="3001961"/>
            <a:ext cx="1811350" cy="1025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ln>
        </p:spPr>
        <p:txBody>
          <a:bodyPr/>
          <a:lstStyle/>
          <a:p>
            <a:pPr/>
          </a:p>
        </p:txBody>
      </p:sp>
      <p:sp>
        <p:nvSpPr>
          <p:cNvPr id="824" name="Connection Line"/>
          <p:cNvSpPr/>
          <p:nvPr/>
        </p:nvSpPr>
        <p:spPr>
          <a:xfrm>
            <a:off x="1251353" y="3510426"/>
            <a:ext cx="1752998" cy="530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ln>
        </p:spPr>
        <p:txBody>
          <a:bodyPr/>
          <a:lstStyle/>
          <a:p>
            <a:pPr/>
          </a:p>
        </p:txBody>
      </p:sp>
      <p:sp>
        <p:nvSpPr>
          <p:cNvPr id="825" name="Connection Line"/>
          <p:cNvSpPr/>
          <p:nvPr/>
        </p:nvSpPr>
        <p:spPr>
          <a:xfrm>
            <a:off x="1245003" y="3983608"/>
            <a:ext cx="1759348" cy="70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ln>
        </p:spPr>
        <p:txBody>
          <a:bodyPr/>
          <a:lstStyle/>
          <a:p>
            <a:pPr/>
          </a:p>
        </p:txBody>
      </p:sp>
      <p:sp>
        <p:nvSpPr>
          <p:cNvPr id="826" name="Connection Line"/>
          <p:cNvSpPr/>
          <p:nvPr/>
        </p:nvSpPr>
        <p:spPr>
          <a:xfrm>
            <a:off x="1233096" y="4067179"/>
            <a:ext cx="1771255" cy="3917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ln>
        </p:spPr>
        <p:txBody>
          <a:bodyPr/>
          <a:lstStyle/>
          <a:p>
            <a:pPr/>
          </a:p>
        </p:txBody>
      </p:sp>
      <p:sp>
        <p:nvSpPr>
          <p:cNvPr id="827" name="Connection Line"/>
          <p:cNvSpPr/>
          <p:nvPr/>
        </p:nvSpPr>
        <p:spPr>
          <a:xfrm>
            <a:off x="1109943" y="4093432"/>
            <a:ext cx="1894408" cy="1408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ln>
        </p:spPr>
        <p:txBody>
          <a:bodyPr/>
          <a:lstStyle/>
          <a:p>
            <a:pPr/>
          </a:p>
        </p:txBody>
      </p:sp>
      <p:sp>
        <p:nvSpPr>
          <p:cNvPr id="828" name="Connection Line"/>
          <p:cNvSpPr/>
          <p:nvPr/>
        </p:nvSpPr>
        <p:spPr>
          <a:xfrm>
            <a:off x="1230716" y="4080358"/>
            <a:ext cx="1773635" cy="857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ln>
        </p:spPr>
        <p:txBody>
          <a:bodyPr/>
          <a:lstStyle/>
          <a:p>
            <a:pPr/>
          </a:p>
        </p:txBody>
      </p:sp>
      <p:sp>
        <p:nvSpPr>
          <p:cNvPr id="821" name="Triangle"/>
          <p:cNvSpPr/>
          <p:nvPr/>
        </p:nvSpPr>
        <p:spPr>
          <a:xfrm rot="5400000">
            <a:off x="2987681" y="3990180"/>
            <a:ext cx="177801" cy="131764"/>
          </a:xfrm>
          <a:prstGeom prst="triangle">
            <a:avLst/>
          </a:prstGeom>
          <a:solidFill>
            <a:srgbClr val="000000"/>
          </a:solidFill>
          <a:ln w="12700">
            <a:solidFill>
              <a:srgbClr val="000000"/>
            </a:solidFill>
            <a:miter/>
          </a:ln>
        </p:spPr>
        <p:txBody>
          <a:bodyPr lIns="45719" rIns="45719"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79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795"/>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807"/>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810"/>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804"/>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801"/>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7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8" fill="hold">
                                  <p:stCondLst>
                                    <p:cond delay="0"/>
                                  </p:stCondLst>
                                  <p:iterate type="el" backwards="0">
                                    <p:tmAbs val="0"/>
                                  </p:iterate>
                                  <p:childTnLst>
                                    <p:set>
                                      <p:cBhvr>
                                        <p:cTn id="28" fill="hold"/>
                                        <p:tgtEl>
                                          <p:spTgt spid="813"/>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9" fill="hold">
                                  <p:stCondLst>
                                    <p:cond delay="0"/>
                                  </p:stCondLst>
                                  <p:iterate type="el" backwards="0">
                                    <p:tmAbs val="0"/>
                                  </p:iterate>
                                  <p:childTnLst>
                                    <p:set>
                                      <p:cBhvr>
                                        <p:cTn id="31" fill="hold"/>
                                        <p:tgtEl>
                                          <p:spTgt spid="822"/>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0" fill="hold">
                                  <p:stCondLst>
                                    <p:cond delay="0"/>
                                  </p:stCondLst>
                                  <p:iterate type="el" backwards="0">
                                    <p:tmAbs val="0"/>
                                  </p:iterate>
                                  <p:childTnLst>
                                    <p:set>
                                      <p:cBhvr>
                                        <p:cTn id="34" fill="hold"/>
                                        <p:tgtEl>
                                          <p:spTgt spid="823"/>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1" fill="hold">
                                  <p:stCondLst>
                                    <p:cond delay="0"/>
                                  </p:stCondLst>
                                  <p:iterate type="el" backwards="0">
                                    <p:tmAbs val="0"/>
                                  </p:iterate>
                                  <p:childTnLst>
                                    <p:set>
                                      <p:cBhvr>
                                        <p:cTn id="37" fill="hold"/>
                                        <p:tgtEl>
                                          <p:spTgt spid="824"/>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2" fill="hold">
                                  <p:stCondLst>
                                    <p:cond delay="0"/>
                                  </p:stCondLst>
                                  <p:iterate type="el" backwards="0">
                                    <p:tmAbs val="0"/>
                                  </p:iterate>
                                  <p:childTnLst>
                                    <p:set>
                                      <p:cBhvr>
                                        <p:cTn id="40" fill="hold"/>
                                        <p:tgtEl>
                                          <p:spTgt spid="825"/>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3" fill="hold">
                                  <p:stCondLst>
                                    <p:cond delay="0"/>
                                  </p:stCondLst>
                                  <p:iterate type="el" backwards="0">
                                    <p:tmAbs val="0"/>
                                  </p:iterate>
                                  <p:childTnLst>
                                    <p:set>
                                      <p:cBhvr>
                                        <p:cTn id="43" fill="hold"/>
                                        <p:tgtEl>
                                          <p:spTgt spid="826"/>
                                        </p:tgtEl>
                                        <p:attrNameLst>
                                          <p:attrName>style.visibility</p:attrName>
                                        </p:attrNameLst>
                                      </p:cBhvr>
                                      <p:to>
                                        <p:strVal val="visible"/>
                                      </p:to>
                                    </p:set>
                                  </p:childTnLst>
                                </p:cTn>
                              </p:par>
                            </p:childTnLst>
                          </p:cTn>
                        </p:par>
                        <p:par>
                          <p:cTn id="44" fill="hold">
                            <p:stCondLst>
                              <p:cond delay="0"/>
                            </p:stCondLst>
                            <p:childTnLst>
                              <p:par>
                                <p:cTn id="45" presetClass="entr" nodeType="afterEffect" presetSubtype="0" presetID="1" grpId="14" fill="hold">
                                  <p:stCondLst>
                                    <p:cond delay="0"/>
                                  </p:stCondLst>
                                  <p:iterate type="el" backwards="0">
                                    <p:tmAbs val="0"/>
                                  </p:iterate>
                                  <p:childTnLst>
                                    <p:set>
                                      <p:cBhvr>
                                        <p:cTn id="46" fill="hold"/>
                                        <p:tgtEl>
                                          <p:spTgt spid="827"/>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5" fill="hold">
                                  <p:stCondLst>
                                    <p:cond delay="0"/>
                                  </p:stCondLst>
                                  <p:iterate type="el" backwards="0">
                                    <p:tmAbs val="0"/>
                                  </p:iterate>
                                  <p:childTnLst>
                                    <p:set>
                                      <p:cBhvr>
                                        <p:cTn id="49" fill="hold"/>
                                        <p:tgtEl>
                                          <p:spTgt spid="828"/>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0" presetID="1" grpId="16" fill="hold">
                                  <p:stCondLst>
                                    <p:cond delay="0"/>
                                  </p:stCondLst>
                                  <p:iterate type="el" backwards="0">
                                    <p:tmAbs val="0"/>
                                  </p:iterate>
                                  <p:childTnLst>
                                    <p:set>
                                      <p:cBhvr>
                                        <p:cTn id="52" fill="hold"/>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7" grpId="14"/>
      <p:bldP build="whole" bldLvl="1" animBg="1" rev="0" advAuto="0" spid="826" grpId="13"/>
      <p:bldP build="whole" bldLvl="1" animBg="1" rev="0" advAuto="0" spid="807" grpId="3"/>
      <p:bldP build="whole" bldLvl="1" animBg="1" rev="0" advAuto="0" spid="801" grpId="6"/>
      <p:bldP build="whole" bldLvl="1" animBg="1" rev="0" advAuto="0" spid="824" grpId="11"/>
      <p:bldP build="whole" bldLvl="1" animBg="1" rev="0" advAuto="0" spid="822" grpId="9"/>
      <p:bldP build="whole" bldLvl="1" animBg="1" rev="0" advAuto="0" spid="792" grpId="1"/>
      <p:bldP build="whole" bldLvl="1" animBg="1" rev="0" advAuto="0" spid="823" grpId="10"/>
      <p:bldP build="whole" bldLvl="1" animBg="1" rev="0" advAuto="0" spid="825" grpId="12"/>
      <p:bldP build="whole" bldLvl="1" animBg="1" rev="0" advAuto="0" spid="798" grpId="7"/>
      <p:bldP build="whole" bldLvl="1" animBg="1" rev="0" advAuto="0" spid="804" grpId="5"/>
      <p:bldP build="whole" bldLvl="1" animBg="1" rev="0" advAuto="0" spid="821" grpId="16"/>
      <p:bldP build="whole" bldLvl="1" animBg="1" rev="0" advAuto="0" spid="810" grpId="4"/>
      <p:bldP build="whole" bldLvl="1" animBg="1" rev="0" advAuto="0" spid="795" grpId="2"/>
      <p:bldP build="whole" bldLvl="1" animBg="1" rev="0" advAuto="0" spid="813" grpId="8"/>
      <p:bldP build="whole" bldLvl="1" animBg="1" rev="0" advAuto="0" spid="828" grpId="15"/>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0" name="Incremental integration testing"/>
          <p:cNvSpPr txBox="1"/>
          <p:nvPr>
            <p:ph type="title"/>
          </p:nvPr>
        </p:nvSpPr>
        <p:spPr>
          <a:prstGeom prst="rect">
            <a:avLst/>
          </a:prstGeom>
        </p:spPr>
        <p:txBody>
          <a:bodyPr/>
          <a:lstStyle>
            <a:lvl1pPr>
              <a:defRPr spc="-100"/>
            </a:lvl1pPr>
          </a:lstStyle>
          <a:p>
            <a:pPr/>
            <a:r>
              <a:t>Incremental integration testing</a:t>
            </a:r>
          </a:p>
        </p:txBody>
      </p:sp>
      <p:pic>
        <p:nvPicPr>
          <p:cNvPr id="831" name="image10.pdf" descr="image10.pdf"/>
          <p:cNvPicPr>
            <a:picLocks noChangeAspect="1"/>
          </p:cNvPicPr>
          <p:nvPr/>
        </p:nvPicPr>
        <p:blipFill>
          <a:blip r:embed="rId2">
            <a:extLst/>
          </a:blip>
          <a:stretch>
            <a:fillRect/>
          </a:stretch>
        </p:blipFill>
        <p:spPr>
          <a:xfrm>
            <a:off x="1066800" y="1905000"/>
            <a:ext cx="6858000" cy="4227513"/>
          </a:xfrm>
          <a:prstGeom prst="rect">
            <a:avLst/>
          </a:prstGeom>
          <a:ln w="12700">
            <a:miter lim="400000"/>
          </a:ln>
        </p:spPr>
      </p:pic>
      <p:sp>
        <p:nvSpPr>
          <p:cNvPr id="832" name="To simplify error localization, systems should be incrementally integrated."/>
          <p:cNvSpPr txBox="1"/>
          <p:nvPr/>
        </p:nvSpPr>
        <p:spPr>
          <a:xfrm>
            <a:off x="762000" y="1727464"/>
            <a:ext cx="4800600"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To simplify error localization, systems should be incrementally integrated.</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4" name="Bottom-up Testing Strategy"/>
          <p:cNvSpPr txBox="1"/>
          <p:nvPr>
            <p:ph type="title"/>
          </p:nvPr>
        </p:nvSpPr>
        <p:spPr>
          <a:prstGeom prst="rect">
            <a:avLst/>
          </a:prstGeom>
        </p:spPr>
        <p:txBody>
          <a:bodyPr/>
          <a:lstStyle>
            <a:lvl1pPr>
              <a:defRPr spc="-100"/>
            </a:lvl1pPr>
          </a:lstStyle>
          <a:p>
            <a:pPr/>
            <a:r>
              <a:t>Bottom-up Testing Strategy</a:t>
            </a:r>
          </a:p>
        </p:txBody>
      </p:sp>
      <p:sp>
        <p:nvSpPr>
          <p:cNvPr id="835" name="Subsystems in the lowest layer of the call hierarchy are tested individually…"/>
          <p:cNvSpPr txBox="1"/>
          <p:nvPr>
            <p:ph type="body" idx="1"/>
          </p:nvPr>
        </p:nvSpPr>
        <p:spPr>
          <a:xfrm>
            <a:off x="822959" y="1845734"/>
            <a:ext cx="7543801" cy="4023360"/>
          </a:xfrm>
          <a:prstGeom prst="rect">
            <a:avLst/>
          </a:prstGeom>
        </p:spPr>
        <p:txBody>
          <a:bodyPr/>
          <a:lstStyle/>
          <a:p>
            <a:pPr/>
            <a:r>
              <a:t>Subsystems in the lowest layer of the call hierarchy are tested individually</a:t>
            </a:r>
          </a:p>
          <a:p>
            <a:pPr/>
            <a:r>
              <a:t>Next subsystems tested are those that call the previously tested subsystems</a:t>
            </a:r>
          </a:p>
          <a:p>
            <a:pPr/>
            <a:r>
              <a:t>Repeat until all subsystems are included</a:t>
            </a:r>
          </a:p>
          <a:p>
            <a:pPr/>
            <a:r>
              <a:t>Drivers are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35">
                                            <p:bg/>
                                          </p:spTgt>
                                        </p:tgtEl>
                                        <p:attrNameLst>
                                          <p:attrName>style.visibility</p:attrName>
                                        </p:attrNameLst>
                                      </p:cBhvr>
                                      <p:to>
                                        <p:strVal val="visible"/>
                                      </p:to>
                                    </p:set>
                                    <p:animEffect filter="dissolve" transition="in">
                                      <p:cBhvr>
                                        <p:cTn id="7" dur="500"/>
                                        <p:tgtEl>
                                          <p:spTgt spid="83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835">
                                            <p:txEl>
                                              <p:pRg st="0" end="0"/>
                                            </p:txEl>
                                          </p:spTgt>
                                        </p:tgtEl>
                                        <p:attrNameLst>
                                          <p:attrName>style.visibility</p:attrName>
                                        </p:attrNameLst>
                                      </p:cBhvr>
                                      <p:to>
                                        <p:strVal val="visible"/>
                                      </p:to>
                                    </p:set>
                                    <p:animEffect filter="dissolve" transition="in">
                                      <p:cBhvr>
                                        <p:cTn id="10" dur="500"/>
                                        <p:tgtEl>
                                          <p:spTgt spid="8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835">
                                            <p:txEl>
                                              <p:pRg st="1" end="1"/>
                                            </p:txEl>
                                          </p:spTgt>
                                        </p:tgtEl>
                                        <p:attrNameLst>
                                          <p:attrName>style.visibility</p:attrName>
                                        </p:attrNameLst>
                                      </p:cBhvr>
                                      <p:to>
                                        <p:strVal val="visible"/>
                                      </p:to>
                                    </p:set>
                                    <p:animEffect filter="dissolve" transition="in">
                                      <p:cBhvr>
                                        <p:cTn id="15" dur="500"/>
                                        <p:tgtEl>
                                          <p:spTgt spid="83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835">
                                            <p:txEl>
                                              <p:pRg st="2" end="2"/>
                                            </p:txEl>
                                          </p:spTgt>
                                        </p:tgtEl>
                                        <p:attrNameLst>
                                          <p:attrName>style.visibility</p:attrName>
                                        </p:attrNameLst>
                                      </p:cBhvr>
                                      <p:to>
                                        <p:strVal val="visible"/>
                                      </p:to>
                                    </p:set>
                                    <p:animEffect filter="dissolve" transition="in">
                                      <p:cBhvr>
                                        <p:cTn id="20" dur="500"/>
                                        <p:tgtEl>
                                          <p:spTgt spid="83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835">
                                            <p:txEl>
                                              <p:pRg st="3" end="3"/>
                                            </p:txEl>
                                          </p:spTgt>
                                        </p:tgtEl>
                                        <p:attrNameLst>
                                          <p:attrName>style.visibility</p:attrName>
                                        </p:attrNameLst>
                                      </p:cBhvr>
                                      <p:to>
                                        <p:strVal val="visible"/>
                                      </p:to>
                                    </p:set>
                                    <p:animEffect filter="dissolve" transition="in">
                                      <p:cBhvr>
                                        <p:cTn id="25" dur="500"/>
                                        <p:tgtEl>
                                          <p:spTgt spid="835">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35"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Error Detection Techniques"/>
          <p:cNvSpPr txBox="1"/>
          <p:nvPr>
            <p:ph type="title"/>
          </p:nvPr>
        </p:nvSpPr>
        <p:spPr>
          <a:prstGeom prst="rect">
            <a:avLst/>
          </a:prstGeom>
        </p:spPr>
        <p:txBody>
          <a:bodyPr/>
          <a:lstStyle>
            <a:lvl1pPr>
              <a:defRPr spc="-100"/>
            </a:lvl1pPr>
          </a:lstStyle>
          <a:p>
            <a:pPr/>
            <a:r>
              <a:t>Error Detection Techniques</a:t>
            </a:r>
          </a:p>
        </p:txBody>
      </p:sp>
      <p:sp>
        <p:nvSpPr>
          <p:cNvPr id="283" name="Testing…"/>
          <p:cNvSpPr txBox="1"/>
          <p:nvPr>
            <p:ph type="body" idx="1"/>
          </p:nvPr>
        </p:nvSpPr>
        <p:spPr>
          <a:xfrm>
            <a:off x="822959" y="1845734"/>
            <a:ext cx="7543801" cy="4023360"/>
          </a:xfrm>
          <a:prstGeom prst="rect">
            <a:avLst/>
          </a:prstGeom>
        </p:spPr>
        <p:txBody>
          <a:bodyPr/>
          <a:lstStyle/>
          <a:p>
            <a:pPr/>
            <a:r>
              <a:t>Testing </a:t>
            </a:r>
          </a:p>
          <a:p>
            <a:pPr/>
            <a:r>
              <a:t>Inspections and reviews</a:t>
            </a:r>
          </a:p>
          <a:p>
            <a:pPr/>
            <a:r>
              <a:t>Formal methods </a:t>
            </a:r>
          </a:p>
          <a:p>
            <a:pPr/>
            <a:r>
              <a:t>Static analysis to error-prone conditions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3">
                                            <p:bg/>
                                          </p:spTgt>
                                        </p:tgtEl>
                                        <p:attrNameLst>
                                          <p:attrName>style.visibility</p:attrName>
                                        </p:attrNameLst>
                                      </p:cBhvr>
                                      <p:to>
                                        <p:strVal val="visible"/>
                                      </p:to>
                                    </p:set>
                                    <p:animEffect filter="dissolve" transition="in">
                                      <p:cBhvr>
                                        <p:cTn id="7" dur="500"/>
                                        <p:tgtEl>
                                          <p:spTgt spid="28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83">
                                            <p:txEl>
                                              <p:pRg st="0" end="0"/>
                                            </p:txEl>
                                          </p:spTgt>
                                        </p:tgtEl>
                                        <p:attrNameLst>
                                          <p:attrName>style.visibility</p:attrName>
                                        </p:attrNameLst>
                                      </p:cBhvr>
                                      <p:to>
                                        <p:strVal val="visible"/>
                                      </p:to>
                                    </p:set>
                                    <p:animEffect filter="dissolve" transition="in">
                                      <p:cBhvr>
                                        <p:cTn id="10" dur="500"/>
                                        <p:tgtEl>
                                          <p:spTgt spid="2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83">
                                            <p:txEl>
                                              <p:pRg st="1" end="1"/>
                                            </p:txEl>
                                          </p:spTgt>
                                        </p:tgtEl>
                                        <p:attrNameLst>
                                          <p:attrName>style.visibility</p:attrName>
                                        </p:attrNameLst>
                                      </p:cBhvr>
                                      <p:to>
                                        <p:strVal val="visible"/>
                                      </p:to>
                                    </p:set>
                                    <p:animEffect filter="dissolve" transition="in">
                                      <p:cBhvr>
                                        <p:cTn id="15" dur="500"/>
                                        <p:tgtEl>
                                          <p:spTgt spid="28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83">
                                            <p:txEl>
                                              <p:pRg st="2" end="2"/>
                                            </p:txEl>
                                          </p:spTgt>
                                        </p:tgtEl>
                                        <p:attrNameLst>
                                          <p:attrName>style.visibility</p:attrName>
                                        </p:attrNameLst>
                                      </p:cBhvr>
                                      <p:to>
                                        <p:strVal val="visible"/>
                                      </p:to>
                                    </p:set>
                                    <p:animEffect filter="dissolve" transition="in">
                                      <p:cBhvr>
                                        <p:cTn id="20" dur="500"/>
                                        <p:tgtEl>
                                          <p:spTgt spid="28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283">
                                            <p:txEl>
                                              <p:pRg st="3" end="3"/>
                                            </p:txEl>
                                          </p:spTgt>
                                        </p:tgtEl>
                                        <p:attrNameLst>
                                          <p:attrName>style.visibility</p:attrName>
                                        </p:attrNameLst>
                                      </p:cBhvr>
                                      <p:to>
                                        <p:strVal val="visible"/>
                                      </p:to>
                                    </p:set>
                                    <p:animEffect filter="dissolve" transition="in">
                                      <p:cBhvr>
                                        <p:cTn id="25" dur="500"/>
                                        <p:tgtEl>
                                          <p:spTgt spid="28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83" grpId="1"/>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65" name="Group"/>
          <p:cNvGrpSpPr/>
          <p:nvPr/>
        </p:nvGrpSpPr>
        <p:grpSpPr>
          <a:xfrm>
            <a:off x="5233615" y="1801811"/>
            <a:ext cx="3773489" cy="2716214"/>
            <a:chOff x="0" y="0"/>
            <a:chExt cx="3773487" cy="2716212"/>
          </a:xfrm>
        </p:grpSpPr>
        <p:grpSp>
          <p:nvGrpSpPr>
            <p:cNvPr id="839" name="Group"/>
            <p:cNvGrpSpPr/>
            <p:nvPr/>
          </p:nvGrpSpPr>
          <p:grpSpPr>
            <a:xfrm>
              <a:off x="1774825" y="161925"/>
              <a:ext cx="827088" cy="495301"/>
              <a:chOff x="0" y="0"/>
              <a:chExt cx="827086" cy="495300"/>
            </a:xfrm>
          </p:grpSpPr>
          <p:sp>
            <p:nvSpPr>
              <p:cNvPr id="837" name="Rectangle"/>
              <p:cNvSpPr/>
              <p:nvPr/>
            </p:nvSpPr>
            <p:spPr>
              <a:xfrm>
                <a:off x="0" y="-1"/>
                <a:ext cx="827087" cy="495301"/>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38" name="A"/>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A</a:t>
                </a:r>
              </a:p>
            </p:txBody>
          </p:sp>
        </p:grpSp>
        <p:sp>
          <p:nvSpPr>
            <p:cNvPr id="840" name="Shape"/>
            <p:cNvSpPr/>
            <p:nvPr/>
          </p:nvSpPr>
          <p:spPr>
            <a:xfrm flipH="1" rot="10800000">
              <a:off x="1774825" y="-1"/>
              <a:ext cx="484188" cy="161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nvGrpSpPr>
            <p:cNvPr id="843" name="Group"/>
            <p:cNvGrpSpPr/>
            <p:nvPr/>
          </p:nvGrpSpPr>
          <p:grpSpPr>
            <a:xfrm>
              <a:off x="1776412" y="1139825"/>
              <a:ext cx="827088" cy="495301"/>
              <a:chOff x="0" y="0"/>
              <a:chExt cx="827086" cy="495300"/>
            </a:xfrm>
          </p:grpSpPr>
          <p:sp>
            <p:nvSpPr>
              <p:cNvPr id="841" name="Rectangle"/>
              <p:cNvSpPr/>
              <p:nvPr/>
            </p:nvSpPr>
            <p:spPr>
              <a:xfrm>
                <a:off x="0" y="-1"/>
                <a:ext cx="827087" cy="495301"/>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42" name="C"/>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C</a:t>
                </a:r>
              </a:p>
            </p:txBody>
          </p:sp>
        </p:grpSp>
        <p:sp>
          <p:nvSpPr>
            <p:cNvPr id="844" name="Shape"/>
            <p:cNvSpPr/>
            <p:nvPr/>
          </p:nvSpPr>
          <p:spPr>
            <a:xfrm flipH="1" rot="10800000">
              <a:off x="1776412" y="977900"/>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nvGrpSpPr>
            <p:cNvPr id="847" name="Group"/>
            <p:cNvGrpSpPr/>
            <p:nvPr/>
          </p:nvGrpSpPr>
          <p:grpSpPr>
            <a:xfrm>
              <a:off x="0" y="2212975"/>
              <a:ext cx="827087" cy="493713"/>
              <a:chOff x="0" y="0"/>
              <a:chExt cx="827086" cy="493712"/>
            </a:xfrm>
          </p:grpSpPr>
          <p:sp>
            <p:nvSpPr>
              <p:cNvPr id="845" name="Rectangle"/>
              <p:cNvSpPr/>
              <p:nvPr/>
            </p:nvSpPr>
            <p:spPr>
              <a:xfrm>
                <a:off x="0" y="-1"/>
                <a:ext cx="827087" cy="493714"/>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46" name="E"/>
              <p:cNvSpPr txBox="1"/>
              <p:nvPr/>
            </p:nvSpPr>
            <p:spPr>
              <a:xfrm>
                <a:off x="285236" y="61436"/>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E</a:t>
                </a:r>
              </a:p>
            </p:txBody>
          </p:sp>
        </p:grpSp>
        <p:sp>
          <p:nvSpPr>
            <p:cNvPr id="848" name="Shape"/>
            <p:cNvSpPr/>
            <p:nvPr/>
          </p:nvSpPr>
          <p:spPr>
            <a:xfrm flipH="1" rot="10800000">
              <a:off x="-1" y="2051050"/>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nvGrpSpPr>
            <p:cNvPr id="851" name="Group"/>
            <p:cNvGrpSpPr/>
            <p:nvPr/>
          </p:nvGrpSpPr>
          <p:grpSpPr>
            <a:xfrm>
              <a:off x="1144587" y="2222500"/>
              <a:ext cx="827088" cy="493713"/>
              <a:chOff x="0" y="0"/>
              <a:chExt cx="827086" cy="493712"/>
            </a:xfrm>
          </p:grpSpPr>
          <p:sp>
            <p:nvSpPr>
              <p:cNvPr id="849" name="Rectangle"/>
              <p:cNvSpPr/>
              <p:nvPr/>
            </p:nvSpPr>
            <p:spPr>
              <a:xfrm>
                <a:off x="0" y="-1"/>
                <a:ext cx="827087" cy="493714"/>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50" name="F"/>
              <p:cNvSpPr txBox="1"/>
              <p:nvPr/>
            </p:nvSpPr>
            <p:spPr>
              <a:xfrm>
                <a:off x="291654" y="61436"/>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F</a:t>
                </a:r>
              </a:p>
            </p:txBody>
          </p:sp>
        </p:grpSp>
        <p:sp>
          <p:nvSpPr>
            <p:cNvPr id="852" name="Shape"/>
            <p:cNvSpPr/>
            <p:nvPr/>
          </p:nvSpPr>
          <p:spPr>
            <a:xfrm flipH="1" rot="10800000">
              <a:off x="1144587" y="2058987"/>
              <a:ext cx="484189"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nvGrpSpPr>
            <p:cNvPr id="855" name="Group"/>
            <p:cNvGrpSpPr/>
            <p:nvPr/>
          </p:nvGrpSpPr>
          <p:grpSpPr>
            <a:xfrm>
              <a:off x="2946400" y="2212975"/>
              <a:ext cx="827088" cy="493713"/>
              <a:chOff x="0" y="0"/>
              <a:chExt cx="827086" cy="493712"/>
            </a:xfrm>
          </p:grpSpPr>
          <p:sp>
            <p:nvSpPr>
              <p:cNvPr id="853" name="Rectangle"/>
              <p:cNvSpPr/>
              <p:nvPr/>
            </p:nvSpPr>
            <p:spPr>
              <a:xfrm>
                <a:off x="0" y="-1"/>
                <a:ext cx="827087" cy="493714"/>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54" name="G"/>
              <p:cNvSpPr txBox="1"/>
              <p:nvPr/>
            </p:nvSpPr>
            <p:spPr>
              <a:xfrm>
                <a:off x="272567" y="61436"/>
                <a:ext cx="28195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G</a:t>
                </a:r>
              </a:p>
            </p:txBody>
          </p:sp>
        </p:grpSp>
        <p:sp>
          <p:nvSpPr>
            <p:cNvPr id="856" name="Shape"/>
            <p:cNvSpPr/>
            <p:nvPr/>
          </p:nvSpPr>
          <p:spPr>
            <a:xfrm flipH="1" rot="10800000">
              <a:off x="2946400" y="2051050"/>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nvGrpSpPr>
            <p:cNvPr id="859" name="Group"/>
            <p:cNvGrpSpPr/>
            <p:nvPr/>
          </p:nvGrpSpPr>
          <p:grpSpPr>
            <a:xfrm>
              <a:off x="2946400" y="1139825"/>
              <a:ext cx="827088" cy="495301"/>
              <a:chOff x="0" y="0"/>
              <a:chExt cx="827086" cy="495300"/>
            </a:xfrm>
          </p:grpSpPr>
          <p:sp>
            <p:nvSpPr>
              <p:cNvPr id="857" name="Rectangle"/>
              <p:cNvSpPr/>
              <p:nvPr/>
            </p:nvSpPr>
            <p:spPr>
              <a:xfrm>
                <a:off x="0" y="-1"/>
                <a:ext cx="827087" cy="495301"/>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58" name="D"/>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D</a:t>
                </a:r>
              </a:p>
            </p:txBody>
          </p:sp>
        </p:grpSp>
        <p:sp>
          <p:nvSpPr>
            <p:cNvPr id="860" name="Shape"/>
            <p:cNvSpPr/>
            <p:nvPr/>
          </p:nvSpPr>
          <p:spPr>
            <a:xfrm flipH="1" rot="10800000">
              <a:off x="2946400" y="977900"/>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nvGrpSpPr>
            <p:cNvPr id="863" name="Group"/>
            <p:cNvGrpSpPr/>
            <p:nvPr/>
          </p:nvGrpSpPr>
          <p:grpSpPr>
            <a:xfrm>
              <a:off x="550862" y="1139825"/>
              <a:ext cx="827088" cy="495301"/>
              <a:chOff x="0" y="0"/>
              <a:chExt cx="827086" cy="495300"/>
            </a:xfrm>
          </p:grpSpPr>
          <p:sp>
            <p:nvSpPr>
              <p:cNvPr id="861" name="Rectangle"/>
              <p:cNvSpPr/>
              <p:nvPr/>
            </p:nvSpPr>
            <p:spPr>
              <a:xfrm>
                <a:off x="0" y="-1"/>
                <a:ext cx="827087" cy="495301"/>
              </a:xfrm>
              <a:prstGeom prst="rect">
                <a:avLst/>
              </a:pr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p>
            </p:txBody>
          </p:sp>
          <p:sp>
            <p:nvSpPr>
              <p:cNvPr id="862" name="B"/>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A1A1A1"/>
                    </a:solidFill>
                  </a:defRPr>
                </a:lvl1pPr>
              </a:lstStyle>
              <a:p>
                <a:pPr/>
                <a:r>
                  <a:t>B</a:t>
                </a:r>
              </a:p>
            </p:txBody>
          </p:sp>
        </p:grpSp>
        <p:sp>
          <p:nvSpPr>
            <p:cNvPr id="864" name="Shape"/>
            <p:cNvSpPr/>
            <p:nvPr/>
          </p:nvSpPr>
          <p:spPr>
            <a:xfrm flipH="1" rot="10800000">
              <a:off x="550862" y="977900"/>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cap="flat">
              <a:solidFill>
                <a:srgbClr val="969696"/>
              </a:solidFill>
              <a:prstDash val="solid"/>
              <a:miter lim="800000"/>
            </a:ln>
            <a:effectLst/>
          </p:spPr>
          <p:txBody>
            <a:bodyPr wrap="square" lIns="45719" tIns="45719" rIns="45719" bIns="45719" numCol="1" anchor="ctr">
              <a:noAutofit/>
            </a:bodyPr>
            <a:lstStyle/>
            <a:p>
              <a:pPr algn="ctr">
                <a:defRPr>
                  <a:solidFill>
                    <a:srgbClr val="A1A1A1"/>
                  </a:solidFill>
                </a:defRPr>
              </a:pPr>
            </a:p>
          </p:txBody>
        </p:sp>
      </p:grpSp>
      <p:sp>
        <p:nvSpPr>
          <p:cNvPr id="866" name="Line"/>
          <p:cNvSpPr/>
          <p:nvPr/>
        </p:nvSpPr>
        <p:spPr>
          <a:xfrm rot="5400000">
            <a:off x="6563941" y="1911350"/>
            <a:ext cx="320676" cy="139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867" name="Line"/>
          <p:cNvSpPr/>
          <p:nvPr/>
        </p:nvSpPr>
        <p:spPr>
          <a:xfrm rot="5400000">
            <a:off x="5628902" y="3282950"/>
            <a:ext cx="415926"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868" name="Line"/>
          <p:cNvSpPr/>
          <p:nvPr/>
        </p:nvSpPr>
        <p:spPr>
          <a:xfrm flipH="1" rot="16200000">
            <a:off x="6196434" y="3439317"/>
            <a:ext cx="425451" cy="42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19" y="0"/>
                </a:lnTo>
                <a:lnTo>
                  <a:pt x="10719" y="21600"/>
                </a:lnTo>
                <a:lnTo>
                  <a:pt x="21600" y="21600"/>
                </a:lnTo>
              </a:path>
            </a:pathLst>
          </a:custGeom>
          <a:ln w="25400">
            <a:solidFill>
              <a:srgbClr val="000000"/>
            </a:solidFill>
            <a:prstDash val="dash"/>
            <a:miter/>
            <a:tailEnd type="triangle"/>
          </a:ln>
        </p:spPr>
        <p:txBody>
          <a:bodyPr lIns="45719" rIns="45719" anchor="ctr"/>
          <a:lstStyle/>
          <a:p>
            <a:pPr/>
          </a:p>
        </p:txBody>
      </p:sp>
      <p:sp>
        <p:nvSpPr>
          <p:cNvPr id="869" name="Line"/>
          <p:cNvSpPr/>
          <p:nvPr/>
        </p:nvSpPr>
        <p:spPr>
          <a:xfrm rot="5400000">
            <a:off x="8299871" y="3558380"/>
            <a:ext cx="415926"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870" name="Line"/>
          <p:cNvSpPr/>
          <p:nvPr/>
        </p:nvSpPr>
        <p:spPr>
          <a:xfrm rot="5400000">
            <a:off x="7176716" y="2524125"/>
            <a:ext cx="320676"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871" name="Line"/>
          <p:cNvSpPr/>
          <p:nvPr/>
        </p:nvSpPr>
        <p:spPr>
          <a:xfrm flipH="1" rot="16200000">
            <a:off x="7761709" y="2120106"/>
            <a:ext cx="320676" cy="998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872" name="Bottom-up Integration"/>
          <p:cNvSpPr txBox="1"/>
          <p:nvPr>
            <p:ph type="title"/>
          </p:nvPr>
        </p:nvSpPr>
        <p:spPr>
          <a:prstGeom prst="rect">
            <a:avLst/>
          </a:prstGeom>
        </p:spPr>
        <p:txBody>
          <a:bodyPr/>
          <a:lstStyle>
            <a:lvl1pPr>
              <a:defRPr spc="-100"/>
            </a:lvl1pPr>
          </a:lstStyle>
          <a:p>
            <a:pPr/>
            <a:r>
              <a:t>Bottom-up Integration</a:t>
            </a:r>
          </a:p>
        </p:txBody>
      </p:sp>
      <p:grpSp>
        <p:nvGrpSpPr>
          <p:cNvPr id="875" name="Group"/>
          <p:cNvGrpSpPr/>
          <p:nvPr/>
        </p:nvGrpSpPr>
        <p:grpSpPr>
          <a:xfrm>
            <a:off x="7008441" y="1963736"/>
            <a:ext cx="827089" cy="495301"/>
            <a:chOff x="0" y="0"/>
            <a:chExt cx="827087" cy="495300"/>
          </a:xfrm>
        </p:grpSpPr>
        <p:sp>
          <p:nvSpPr>
            <p:cNvPr id="873"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874" name="A"/>
            <p:cNvSpPr txBox="1"/>
            <p:nvPr/>
          </p:nvSpPr>
          <p:spPr>
            <a:xfrm>
              <a:off x="285236" y="62229"/>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A</a:t>
              </a:r>
            </a:p>
          </p:txBody>
        </p:sp>
      </p:grpSp>
      <p:sp>
        <p:nvSpPr>
          <p:cNvPr id="876" name="Shape"/>
          <p:cNvSpPr/>
          <p:nvPr/>
        </p:nvSpPr>
        <p:spPr>
          <a:xfrm flipV="1">
            <a:off x="7008441" y="1801811"/>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879" name="Group"/>
          <p:cNvGrpSpPr/>
          <p:nvPr/>
        </p:nvGrpSpPr>
        <p:grpSpPr>
          <a:xfrm>
            <a:off x="3670598" y="3980124"/>
            <a:ext cx="1371849" cy="1416051"/>
            <a:chOff x="-6474" y="0"/>
            <a:chExt cx="1371848" cy="1416050"/>
          </a:xfrm>
        </p:grpSpPr>
        <p:sp>
          <p:nvSpPr>
            <p:cNvPr id="877" name="Oval"/>
            <p:cNvSpPr/>
            <p:nvPr/>
          </p:nvSpPr>
          <p:spPr>
            <a:xfrm>
              <a:off x="0" y="0"/>
              <a:ext cx="1358900" cy="14160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878" name="Test…"/>
            <p:cNvSpPr txBox="1"/>
            <p:nvPr/>
          </p:nvSpPr>
          <p:spPr>
            <a:xfrm>
              <a:off x="-6475" y="206375"/>
              <a:ext cx="1371850"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p>
              <a:pPr algn="ctr">
                <a:defRPr sz="2000"/>
              </a:pPr>
              <a:r>
                <a:t>Test </a:t>
              </a:r>
            </a:p>
            <a:p>
              <a:pPr algn="ctr">
                <a:defRPr sz="2000"/>
              </a:pPr>
              <a:r>
                <a:t>A, B, C, D,</a:t>
              </a:r>
            </a:p>
            <a:p>
              <a:pPr algn="ctr">
                <a:defRPr sz="2000"/>
              </a:pPr>
              <a:r>
                <a:t>E, F, G</a:t>
              </a:r>
            </a:p>
          </p:txBody>
        </p:sp>
      </p:grpSp>
      <p:grpSp>
        <p:nvGrpSpPr>
          <p:cNvPr id="882" name="Group"/>
          <p:cNvGrpSpPr/>
          <p:nvPr/>
        </p:nvGrpSpPr>
        <p:grpSpPr>
          <a:xfrm>
            <a:off x="5233615" y="4014787"/>
            <a:ext cx="827089" cy="493714"/>
            <a:chOff x="0" y="0"/>
            <a:chExt cx="827087" cy="493712"/>
          </a:xfrm>
        </p:grpSpPr>
        <p:sp>
          <p:nvSpPr>
            <p:cNvPr id="880"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881" name="E"/>
            <p:cNvSpPr txBox="1"/>
            <p:nvPr/>
          </p:nvSpPr>
          <p:spPr>
            <a:xfrm>
              <a:off x="285236" y="61436"/>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E</a:t>
              </a:r>
            </a:p>
          </p:txBody>
        </p:sp>
      </p:grpSp>
      <p:sp>
        <p:nvSpPr>
          <p:cNvPr id="883" name="Shape"/>
          <p:cNvSpPr/>
          <p:nvPr/>
        </p:nvSpPr>
        <p:spPr>
          <a:xfrm flipV="1">
            <a:off x="5233615" y="3852862"/>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886" name="Group"/>
          <p:cNvGrpSpPr/>
          <p:nvPr/>
        </p:nvGrpSpPr>
        <p:grpSpPr>
          <a:xfrm>
            <a:off x="831816" y="2609850"/>
            <a:ext cx="807418" cy="558800"/>
            <a:chOff x="-483" y="0"/>
            <a:chExt cx="807417" cy="558800"/>
          </a:xfrm>
        </p:grpSpPr>
        <p:sp>
          <p:nvSpPr>
            <p:cNvPr id="884"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885" name="Test E"/>
            <p:cNvSpPr txBox="1"/>
            <p:nvPr/>
          </p:nvSpPr>
          <p:spPr>
            <a:xfrm>
              <a:off x="-484" y="82550"/>
              <a:ext cx="80741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E</a:t>
              </a:r>
            </a:p>
          </p:txBody>
        </p:sp>
      </p:grpSp>
      <p:sp>
        <p:nvSpPr>
          <p:cNvPr id="928" name="Connection Line"/>
          <p:cNvSpPr/>
          <p:nvPr/>
        </p:nvSpPr>
        <p:spPr>
          <a:xfrm>
            <a:off x="1639146" y="3074419"/>
            <a:ext cx="614638" cy="281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grpSp>
        <p:nvGrpSpPr>
          <p:cNvPr id="890" name="Group"/>
          <p:cNvGrpSpPr/>
          <p:nvPr/>
        </p:nvGrpSpPr>
        <p:grpSpPr>
          <a:xfrm>
            <a:off x="6378204" y="4024312"/>
            <a:ext cx="827088" cy="493714"/>
            <a:chOff x="0" y="0"/>
            <a:chExt cx="827087" cy="493712"/>
          </a:xfrm>
        </p:grpSpPr>
        <p:sp>
          <p:nvSpPr>
            <p:cNvPr id="888" name="Rectangle"/>
            <p:cNvSpPr/>
            <p:nvPr/>
          </p:nvSpPr>
          <p:spPr>
            <a:xfrm>
              <a:off x="-1" y="0"/>
              <a:ext cx="827089"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889" name="F"/>
            <p:cNvSpPr txBox="1"/>
            <p:nvPr/>
          </p:nvSpPr>
          <p:spPr>
            <a:xfrm>
              <a:off x="291654" y="61436"/>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F</a:t>
              </a:r>
            </a:p>
          </p:txBody>
        </p:sp>
      </p:grpSp>
      <p:sp>
        <p:nvSpPr>
          <p:cNvPr id="891" name="Shape"/>
          <p:cNvSpPr/>
          <p:nvPr/>
        </p:nvSpPr>
        <p:spPr>
          <a:xfrm flipV="1">
            <a:off x="6378204" y="3860800"/>
            <a:ext cx="484188" cy="163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894" name="Group"/>
          <p:cNvGrpSpPr/>
          <p:nvPr/>
        </p:nvGrpSpPr>
        <p:grpSpPr>
          <a:xfrm>
            <a:off x="829124" y="3829050"/>
            <a:ext cx="806451" cy="558800"/>
            <a:chOff x="0" y="0"/>
            <a:chExt cx="806450" cy="558800"/>
          </a:xfrm>
        </p:grpSpPr>
        <p:sp>
          <p:nvSpPr>
            <p:cNvPr id="892"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893" name="Test F"/>
            <p:cNvSpPr txBox="1"/>
            <p:nvPr/>
          </p:nvSpPr>
          <p:spPr>
            <a:xfrm>
              <a:off x="6647" y="82550"/>
              <a:ext cx="79315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F</a:t>
              </a:r>
            </a:p>
          </p:txBody>
        </p:sp>
      </p:grpSp>
      <p:sp>
        <p:nvSpPr>
          <p:cNvPr id="929" name="Connection Line"/>
          <p:cNvSpPr/>
          <p:nvPr/>
        </p:nvSpPr>
        <p:spPr>
          <a:xfrm>
            <a:off x="1628828" y="3777298"/>
            <a:ext cx="550441" cy="192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grpSp>
        <p:nvGrpSpPr>
          <p:cNvPr id="898" name="Group"/>
          <p:cNvGrpSpPr/>
          <p:nvPr/>
        </p:nvGrpSpPr>
        <p:grpSpPr>
          <a:xfrm>
            <a:off x="5784479" y="2941636"/>
            <a:ext cx="827088" cy="495301"/>
            <a:chOff x="0" y="0"/>
            <a:chExt cx="827087" cy="495300"/>
          </a:xfrm>
        </p:grpSpPr>
        <p:sp>
          <p:nvSpPr>
            <p:cNvPr id="896"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897" name="B"/>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B</a:t>
              </a:r>
            </a:p>
          </p:txBody>
        </p:sp>
      </p:grpSp>
      <p:sp>
        <p:nvSpPr>
          <p:cNvPr id="899" name="Shape"/>
          <p:cNvSpPr/>
          <p:nvPr/>
        </p:nvSpPr>
        <p:spPr>
          <a:xfrm flipV="1">
            <a:off x="5784479" y="2779711"/>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02" name="Group"/>
          <p:cNvGrpSpPr/>
          <p:nvPr/>
        </p:nvGrpSpPr>
        <p:grpSpPr>
          <a:xfrm>
            <a:off x="2035025" y="3272473"/>
            <a:ext cx="1414265" cy="615951"/>
            <a:chOff x="-18157" y="0"/>
            <a:chExt cx="1414264" cy="615950"/>
          </a:xfrm>
        </p:grpSpPr>
        <p:sp>
          <p:nvSpPr>
            <p:cNvPr id="900" name="Oval"/>
            <p:cNvSpPr/>
            <p:nvPr/>
          </p:nvSpPr>
          <p:spPr>
            <a:xfrm>
              <a:off x="0" y="0"/>
              <a:ext cx="137795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901" name="Test B, E, F"/>
            <p:cNvSpPr txBox="1"/>
            <p:nvPr/>
          </p:nvSpPr>
          <p:spPr>
            <a:xfrm>
              <a:off x="-18158" y="111125"/>
              <a:ext cx="141426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B, E, F</a:t>
              </a:r>
            </a:p>
          </p:txBody>
        </p:sp>
      </p:grpSp>
      <p:sp>
        <p:nvSpPr>
          <p:cNvPr id="930" name="Connection Line"/>
          <p:cNvSpPr/>
          <p:nvPr/>
        </p:nvSpPr>
        <p:spPr>
          <a:xfrm>
            <a:off x="3125001" y="3843138"/>
            <a:ext cx="545722" cy="374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grpSp>
        <p:nvGrpSpPr>
          <p:cNvPr id="906" name="Group"/>
          <p:cNvGrpSpPr/>
          <p:nvPr/>
        </p:nvGrpSpPr>
        <p:grpSpPr>
          <a:xfrm>
            <a:off x="7010028" y="2941636"/>
            <a:ext cx="827088" cy="495301"/>
            <a:chOff x="0" y="0"/>
            <a:chExt cx="827087" cy="495300"/>
          </a:xfrm>
        </p:grpSpPr>
        <p:sp>
          <p:nvSpPr>
            <p:cNvPr id="904"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05" name="C"/>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t>
              </a:r>
            </a:p>
          </p:txBody>
        </p:sp>
      </p:grpSp>
      <p:sp>
        <p:nvSpPr>
          <p:cNvPr id="907" name="Shape"/>
          <p:cNvSpPr/>
          <p:nvPr/>
        </p:nvSpPr>
        <p:spPr>
          <a:xfrm flipV="1">
            <a:off x="7010028" y="2779711"/>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10" name="Group"/>
          <p:cNvGrpSpPr/>
          <p:nvPr/>
        </p:nvGrpSpPr>
        <p:grpSpPr>
          <a:xfrm>
            <a:off x="2325091" y="4396423"/>
            <a:ext cx="821433" cy="558801"/>
            <a:chOff x="-7491" y="0"/>
            <a:chExt cx="821432" cy="558800"/>
          </a:xfrm>
        </p:grpSpPr>
        <p:sp>
          <p:nvSpPr>
            <p:cNvPr id="908"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909" name="Test C"/>
            <p:cNvSpPr txBox="1"/>
            <p:nvPr/>
          </p:nvSpPr>
          <p:spPr>
            <a:xfrm>
              <a:off x="-7492" y="82550"/>
              <a:ext cx="82143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C</a:t>
              </a:r>
            </a:p>
          </p:txBody>
        </p:sp>
      </p:grpSp>
      <p:sp>
        <p:nvSpPr>
          <p:cNvPr id="931" name="Connection Line"/>
          <p:cNvSpPr/>
          <p:nvPr/>
        </p:nvSpPr>
        <p:spPr>
          <a:xfrm>
            <a:off x="3146572" y="4678947"/>
            <a:ext cx="524151" cy="3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grpSp>
        <p:nvGrpSpPr>
          <p:cNvPr id="914" name="Group"/>
          <p:cNvGrpSpPr/>
          <p:nvPr/>
        </p:nvGrpSpPr>
        <p:grpSpPr>
          <a:xfrm>
            <a:off x="8180016" y="2941636"/>
            <a:ext cx="827089" cy="495301"/>
            <a:chOff x="0" y="0"/>
            <a:chExt cx="827087" cy="495300"/>
          </a:xfrm>
        </p:grpSpPr>
        <p:sp>
          <p:nvSpPr>
            <p:cNvPr id="912"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13" name="D"/>
            <p:cNvSpPr txBox="1"/>
            <p:nvPr/>
          </p:nvSpPr>
          <p:spPr>
            <a:xfrm>
              <a:off x="278930" y="62229"/>
              <a:ext cx="26922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a:t>
              </a:r>
            </a:p>
          </p:txBody>
        </p:sp>
      </p:grpSp>
      <p:sp>
        <p:nvSpPr>
          <p:cNvPr id="915" name="Shape"/>
          <p:cNvSpPr/>
          <p:nvPr/>
        </p:nvSpPr>
        <p:spPr>
          <a:xfrm flipV="1">
            <a:off x="8180016" y="2779711"/>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18" name="Group"/>
          <p:cNvGrpSpPr/>
          <p:nvPr/>
        </p:nvGrpSpPr>
        <p:grpSpPr>
          <a:xfrm>
            <a:off x="2053182" y="5548948"/>
            <a:ext cx="1377951" cy="615951"/>
            <a:chOff x="0" y="0"/>
            <a:chExt cx="1377950" cy="615950"/>
          </a:xfrm>
        </p:grpSpPr>
        <p:sp>
          <p:nvSpPr>
            <p:cNvPr id="916" name="Oval"/>
            <p:cNvSpPr/>
            <p:nvPr/>
          </p:nvSpPr>
          <p:spPr>
            <a:xfrm>
              <a:off x="0" y="0"/>
              <a:ext cx="137795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917" name="Test D,G"/>
            <p:cNvSpPr txBox="1"/>
            <p:nvPr/>
          </p:nvSpPr>
          <p:spPr>
            <a:xfrm>
              <a:off x="144189" y="111125"/>
              <a:ext cx="108957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D,G</a:t>
              </a:r>
            </a:p>
          </p:txBody>
        </p:sp>
      </p:grpSp>
      <p:sp>
        <p:nvSpPr>
          <p:cNvPr id="932" name="Connection Line"/>
          <p:cNvSpPr/>
          <p:nvPr/>
        </p:nvSpPr>
        <p:spPr>
          <a:xfrm>
            <a:off x="3110724" y="5184657"/>
            <a:ext cx="559999" cy="405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grpSp>
        <p:nvGrpSpPr>
          <p:cNvPr id="922" name="Group"/>
          <p:cNvGrpSpPr/>
          <p:nvPr/>
        </p:nvGrpSpPr>
        <p:grpSpPr>
          <a:xfrm>
            <a:off x="8180016" y="4014787"/>
            <a:ext cx="827089" cy="493714"/>
            <a:chOff x="0" y="0"/>
            <a:chExt cx="827087" cy="493712"/>
          </a:xfrm>
        </p:grpSpPr>
        <p:sp>
          <p:nvSpPr>
            <p:cNvPr id="920"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21" name="G"/>
            <p:cNvSpPr txBox="1"/>
            <p:nvPr/>
          </p:nvSpPr>
          <p:spPr>
            <a:xfrm>
              <a:off x="272567" y="61436"/>
              <a:ext cx="2819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G</a:t>
              </a:r>
            </a:p>
          </p:txBody>
        </p:sp>
      </p:grpSp>
      <p:sp>
        <p:nvSpPr>
          <p:cNvPr id="923" name="Shape"/>
          <p:cNvSpPr/>
          <p:nvPr/>
        </p:nvSpPr>
        <p:spPr>
          <a:xfrm flipV="1">
            <a:off x="8180016" y="3852862"/>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26" name="Group"/>
          <p:cNvGrpSpPr/>
          <p:nvPr/>
        </p:nvGrpSpPr>
        <p:grpSpPr>
          <a:xfrm>
            <a:off x="803451" y="5581650"/>
            <a:ext cx="835572" cy="558800"/>
            <a:chOff x="-14560" y="0"/>
            <a:chExt cx="835570" cy="558800"/>
          </a:xfrm>
        </p:grpSpPr>
        <p:sp>
          <p:nvSpPr>
            <p:cNvPr id="924"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925" name="Test G"/>
            <p:cNvSpPr txBox="1"/>
            <p:nvPr/>
          </p:nvSpPr>
          <p:spPr>
            <a:xfrm>
              <a:off x="-14561" y="82550"/>
              <a:ext cx="83557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G</a:t>
              </a:r>
            </a:p>
          </p:txBody>
        </p:sp>
      </p:grpSp>
      <p:sp>
        <p:nvSpPr>
          <p:cNvPr id="933" name="Connection Line"/>
          <p:cNvSpPr/>
          <p:nvPr/>
        </p:nvSpPr>
        <p:spPr>
          <a:xfrm>
            <a:off x="1639146" y="5858810"/>
            <a:ext cx="407699" cy="1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88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89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9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926"/>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928"/>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929"/>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902"/>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918"/>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933"/>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0" fill="hold">
                                  <p:stCondLst>
                                    <p:cond delay="0"/>
                                  </p:stCondLst>
                                  <p:iterate type="el" backwards="0">
                                    <p:tmAbs val="0"/>
                                  </p:iterate>
                                  <p:childTnLst>
                                    <p:set>
                                      <p:cBhvr>
                                        <p:cTn id="35" fill="hold"/>
                                        <p:tgtEl>
                                          <p:spTgt spid="879"/>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1" fill="hold">
                                  <p:stCondLst>
                                    <p:cond delay="0"/>
                                  </p:stCondLst>
                                  <p:iterate type="el" backwards="0">
                                    <p:tmAbs val="0"/>
                                  </p:iterate>
                                  <p:childTnLst>
                                    <p:set>
                                      <p:cBhvr>
                                        <p:cTn id="38" fill="hold"/>
                                        <p:tgtEl>
                                          <p:spTgt spid="930"/>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2" fill="hold">
                                  <p:stCondLst>
                                    <p:cond delay="0"/>
                                  </p:stCondLst>
                                  <p:iterate type="el" backwards="0">
                                    <p:tmAbs val="0"/>
                                  </p:iterate>
                                  <p:childTnLst>
                                    <p:set>
                                      <p:cBhvr>
                                        <p:cTn id="41" fill="hold"/>
                                        <p:tgtEl>
                                          <p:spTgt spid="931"/>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3" fill="hold">
                                  <p:stCondLst>
                                    <p:cond delay="0"/>
                                  </p:stCondLst>
                                  <p:iterate type="el" backwards="0">
                                    <p:tmAbs val="0"/>
                                  </p:iterate>
                                  <p:childTnLst>
                                    <p:set>
                                      <p:cBhvr>
                                        <p:cTn id="44" fill="hold"/>
                                        <p:tgtEl>
                                          <p:spTgt spid="9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1" grpId="12"/>
      <p:bldP build="whole" bldLvl="1" animBg="1" rev="0" advAuto="0" spid="933" grpId="9"/>
      <p:bldP build="whole" bldLvl="1" animBg="1" rev="0" advAuto="0" spid="894" grpId="2"/>
      <p:bldP build="whole" bldLvl="1" animBg="1" rev="0" advAuto="0" spid="918" grpId="8"/>
      <p:bldP build="whole" bldLvl="1" animBg="1" rev="0" advAuto="0" spid="930" grpId="11"/>
      <p:bldP build="whole" bldLvl="1" animBg="1" rev="0" advAuto="0" spid="929" grpId="6"/>
      <p:bldP build="whole" bldLvl="1" animBg="1" rev="0" advAuto="0" spid="928" grpId="5"/>
      <p:bldP build="whole" bldLvl="1" animBg="1" rev="0" advAuto="0" spid="902" grpId="7"/>
      <p:bldP build="whole" bldLvl="1" animBg="1" rev="0" advAuto="0" spid="926" grpId="4"/>
      <p:bldP build="whole" bldLvl="1" animBg="1" rev="0" advAuto="0" spid="886" grpId="1"/>
      <p:bldP build="whole" bldLvl="1" animBg="1" rev="0" advAuto="0" spid="879" grpId="10"/>
      <p:bldP build="whole" bldLvl="1" animBg="1" rev="0" advAuto="0" spid="932" grpId="13"/>
      <p:bldP build="whole" bldLvl="1" animBg="1" rev="0" advAuto="0" spid="910" grpId="3"/>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5" name="Pros and Cons of Bottom-Up Integration Testing"/>
          <p:cNvSpPr txBox="1"/>
          <p:nvPr>
            <p:ph type="title"/>
          </p:nvPr>
        </p:nvSpPr>
        <p:spPr>
          <a:prstGeom prst="rect">
            <a:avLst/>
          </a:prstGeom>
        </p:spPr>
        <p:txBody>
          <a:bodyPr/>
          <a:lstStyle>
            <a:lvl1pPr>
              <a:defRPr spc="-100"/>
            </a:lvl1pPr>
          </a:lstStyle>
          <a:p>
            <a:pPr/>
            <a:r>
              <a:t>Pros and Cons of Bottom-Up Integration Testing</a:t>
            </a:r>
          </a:p>
        </p:txBody>
      </p:sp>
      <p:sp>
        <p:nvSpPr>
          <p:cNvPr id="936" name="Pros:…"/>
          <p:cNvSpPr txBox="1"/>
          <p:nvPr>
            <p:ph type="body" idx="1"/>
          </p:nvPr>
        </p:nvSpPr>
        <p:spPr>
          <a:xfrm>
            <a:off x="822959" y="1845734"/>
            <a:ext cx="7543801" cy="4023360"/>
          </a:xfrm>
          <a:prstGeom prst="rect">
            <a:avLst/>
          </a:prstGeom>
        </p:spPr>
        <p:txBody>
          <a:bodyPr/>
          <a:lstStyle/>
          <a:p>
            <a:pPr/>
            <a:r>
              <a:t>Pros:</a:t>
            </a:r>
          </a:p>
          <a:p>
            <a:pPr lvl="1" marL="384047" indent="-182879">
              <a:spcBef>
                <a:spcPts val="400"/>
              </a:spcBef>
              <a:defRPr sz="1800"/>
            </a:pPr>
            <a:r>
              <a:t>No stubs needed</a:t>
            </a:r>
          </a:p>
          <a:p>
            <a:pPr lvl="1" marL="384047" indent="-182879">
              <a:spcBef>
                <a:spcPts val="400"/>
              </a:spcBef>
              <a:defRPr sz="1800"/>
            </a:pPr>
            <a:r>
              <a:t>Useful for integration testing of the following systems</a:t>
            </a:r>
          </a:p>
          <a:p>
            <a:pPr lvl="2" marL="566927" indent="-182879">
              <a:spcBef>
                <a:spcPts val="400"/>
              </a:spcBef>
              <a:defRPr sz="1400"/>
            </a:pPr>
            <a:r>
              <a:t>Object-oriented systems</a:t>
            </a:r>
          </a:p>
          <a:p>
            <a:pPr lvl="2" marL="566927" indent="-182879">
              <a:spcBef>
                <a:spcPts val="400"/>
              </a:spcBef>
              <a:defRPr sz="1400"/>
            </a:pPr>
            <a:r>
              <a:t>Real-time systems</a:t>
            </a:r>
          </a:p>
          <a:p>
            <a:pPr lvl="2" marL="566927" indent="-182879">
              <a:spcBef>
                <a:spcPts val="400"/>
              </a:spcBef>
              <a:defRPr sz="1400"/>
            </a:pPr>
            <a:r>
              <a:t>Systems with strict performance requirements.</a:t>
            </a:r>
          </a:p>
          <a:p>
            <a:pPr/>
            <a:r>
              <a:t>Cons:</a:t>
            </a:r>
          </a:p>
          <a:p>
            <a:pPr lvl="1" marL="384047" indent="-182879">
              <a:spcBef>
                <a:spcPts val="400"/>
              </a:spcBef>
              <a:defRPr sz="1800"/>
            </a:pPr>
            <a:r>
              <a:t>Tests the most important subsystem (user interface) last</a:t>
            </a:r>
          </a:p>
          <a:p>
            <a:pPr lvl="1" marL="384047" indent="-182879">
              <a:spcBef>
                <a:spcPts val="400"/>
              </a:spcBef>
              <a:defRPr sz="1800"/>
            </a:pPr>
            <a:r>
              <a:t>Drivers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936">
                                            <p:bg/>
                                          </p:spTgt>
                                        </p:tgtEl>
                                        <p:attrNameLst>
                                          <p:attrName>style.visibility</p:attrName>
                                        </p:attrNameLst>
                                      </p:cBhvr>
                                      <p:to>
                                        <p:strVal val="visible"/>
                                      </p:to>
                                    </p:set>
                                    <p:animEffect filter="dissolve" transition="in">
                                      <p:cBhvr>
                                        <p:cTn id="7" dur="500"/>
                                        <p:tgtEl>
                                          <p:spTgt spid="93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936">
                                            <p:txEl>
                                              <p:pRg st="0" end="0"/>
                                            </p:txEl>
                                          </p:spTgt>
                                        </p:tgtEl>
                                        <p:attrNameLst>
                                          <p:attrName>style.visibility</p:attrName>
                                        </p:attrNameLst>
                                      </p:cBhvr>
                                      <p:to>
                                        <p:strVal val="visible"/>
                                      </p:to>
                                    </p:set>
                                    <p:animEffect filter="dissolve" transition="in">
                                      <p:cBhvr>
                                        <p:cTn id="10" dur="500"/>
                                        <p:tgtEl>
                                          <p:spTgt spid="936">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936">
                                            <p:txEl>
                                              <p:pRg st="1" end="1"/>
                                            </p:txEl>
                                          </p:spTgt>
                                        </p:tgtEl>
                                        <p:attrNameLst>
                                          <p:attrName>style.visibility</p:attrName>
                                        </p:attrNameLst>
                                      </p:cBhvr>
                                      <p:to>
                                        <p:strVal val="visible"/>
                                      </p:to>
                                    </p:set>
                                    <p:animEffect filter="dissolve" transition="in">
                                      <p:cBhvr>
                                        <p:cTn id="13" dur="500"/>
                                        <p:tgtEl>
                                          <p:spTgt spid="936">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936">
                                            <p:txEl>
                                              <p:pRg st="2" end="2"/>
                                            </p:txEl>
                                          </p:spTgt>
                                        </p:tgtEl>
                                        <p:attrNameLst>
                                          <p:attrName>style.visibility</p:attrName>
                                        </p:attrNameLst>
                                      </p:cBhvr>
                                      <p:to>
                                        <p:strVal val="visible"/>
                                      </p:to>
                                    </p:set>
                                    <p:animEffect filter="dissolve" transition="in">
                                      <p:cBhvr>
                                        <p:cTn id="16" dur="500"/>
                                        <p:tgtEl>
                                          <p:spTgt spid="936">
                                            <p:txEl>
                                              <p:pRg st="2" end="2"/>
                                            </p:txEl>
                                          </p:spTgt>
                                        </p:tgtEl>
                                      </p:cBhvr>
                                    </p:animEffect>
                                  </p:childTnLst>
                                </p:cTn>
                              </p:par>
                              <p:par>
                                <p:cTn id="17" presetClass="entr" nodeType="withEffect" presetSubtype="0" presetID="9" grpId="1" fill="hold">
                                  <p:stCondLst>
                                    <p:cond delay="0"/>
                                  </p:stCondLst>
                                  <p:iterate type="el" backwards="0">
                                    <p:tmAbs val="0"/>
                                  </p:iterate>
                                  <p:childTnLst>
                                    <p:set>
                                      <p:cBhvr>
                                        <p:cTn id="18" fill="hold"/>
                                        <p:tgtEl>
                                          <p:spTgt spid="936">
                                            <p:txEl>
                                              <p:pRg st="3" end="3"/>
                                            </p:txEl>
                                          </p:spTgt>
                                        </p:tgtEl>
                                        <p:attrNameLst>
                                          <p:attrName>style.visibility</p:attrName>
                                        </p:attrNameLst>
                                      </p:cBhvr>
                                      <p:to>
                                        <p:strVal val="visible"/>
                                      </p:to>
                                    </p:set>
                                    <p:animEffect filter="dissolve" transition="in">
                                      <p:cBhvr>
                                        <p:cTn id="19" dur="500"/>
                                        <p:tgtEl>
                                          <p:spTgt spid="936">
                                            <p:txEl>
                                              <p:pRg st="3" end="3"/>
                                            </p:txEl>
                                          </p:spTgt>
                                        </p:tgtEl>
                                      </p:cBhvr>
                                    </p:animEffect>
                                  </p:childTnLst>
                                </p:cTn>
                              </p:par>
                              <p:par>
                                <p:cTn id="20" presetClass="entr" nodeType="withEffect" presetSubtype="0" presetID="9" grpId="1" fill="hold">
                                  <p:stCondLst>
                                    <p:cond delay="0"/>
                                  </p:stCondLst>
                                  <p:iterate type="el" backwards="0">
                                    <p:tmAbs val="0"/>
                                  </p:iterate>
                                  <p:childTnLst>
                                    <p:set>
                                      <p:cBhvr>
                                        <p:cTn id="21" fill="hold"/>
                                        <p:tgtEl>
                                          <p:spTgt spid="936">
                                            <p:txEl>
                                              <p:pRg st="4" end="4"/>
                                            </p:txEl>
                                          </p:spTgt>
                                        </p:tgtEl>
                                        <p:attrNameLst>
                                          <p:attrName>style.visibility</p:attrName>
                                        </p:attrNameLst>
                                      </p:cBhvr>
                                      <p:to>
                                        <p:strVal val="visible"/>
                                      </p:to>
                                    </p:set>
                                    <p:animEffect filter="dissolve" transition="in">
                                      <p:cBhvr>
                                        <p:cTn id="22" dur="500"/>
                                        <p:tgtEl>
                                          <p:spTgt spid="936">
                                            <p:txEl>
                                              <p:pRg st="4" end="4"/>
                                            </p:txEl>
                                          </p:spTgt>
                                        </p:tgtEl>
                                      </p:cBhvr>
                                    </p:animEffect>
                                  </p:childTnLst>
                                </p:cTn>
                              </p:par>
                              <p:par>
                                <p:cTn id="23" presetClass="entr" nodeType="withEffect" presetSubtype="0" presetID="9" grpId="1" fill="hold">
                                  <p:stCondLst>
                                    <p:cond delay="0"/>
                                  </p:stCondLst>
                                  <p:iterate type="el" backwards="0">
                                    <p:tmAbs val="0"/>
                                  </p:iterate>
                                  <p:childTnLst>
                                    <p:set>
                                      <p:cBhvr>
                                        <p:cTn id="24" fill="hold"/>
                                        <p:tgtEl>
                                          <p:spTgt spid="936">
                                            <p:txEl>
                                              <p:pRg st="5" end="5"/>
                                            </p:txEl>
                                          </p:spTgt>
                                        </p:tgtEl>
                                        <p:attrNameLst>
                                          <p:attrName>style.visibility</p:attrName>
                                        </p:attrNameLst>
                                      </p:cBhvr>
                                      <p:to>
                                        <p:strVal val="visible"/>
                                      </p:to>
                                    </p:set>
                                    <p:animEffect filter="dissolve" transition="in">
                                      <p:cBhvr>
                                        <p:cTn id="25" dur="500"/>
                                        <p:tgtEl>
                                          <p:spTgt spid="93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936">
                                            <p:txEl>
                                              <p:pRg st="6" end="6"/>
                                            </p:txEl>
                                          </p:spTgt>
                                        </p:tgtEl>
                                        <p:attrNameLst>
                                          <p:attrName>style.visibility</p:attrName>
                                        </p:attrNameLst>
                                      </p:cBhvr>
                                      <p:to>
                                        <p:strVal val="visible"/>
                                      </p:to>
                                    </p:set>
                                    <p:animEffect filter="dissolve" transition="in">
                                      <p:cBhvr>
                                        <p:cTn id="30" dur="500"/>
                                        <p:tgtEl>
                                          <p:spTgt spid="936">
                                            <p:txEl>
                                              <p:pRg st="6" end="6"/>
                                            </p:txEl>
                                          </p:spTgt>
                                        </p:tgtEl>
                                      </p:cBhvr>
                                    </p:animEffect>
                                  </p:childTnLst>
                                </p:cTn>
                              </p:par>
                              <p:par>
                                <p:cTn id="31" presetClass="entr" nodeType="withEffect" presetSubtype="0" presetID="9" grpId="1" fill="hold">
                                  <p:stCondLst>
                                    <p:cond delay="0"/>
                                  </p:stCondLst>
                                  <p:iterate type="el" backwards="0">
                                    <p:tmAbs val="0"/>
                                  </p:iterate>
                                  <p:childTnLst>
                                    <p:set>
                                      <p:cBhvr>
                                        <p:cTn id="32" fill="hold"/>
                                        <p:tgtEl>
                                          <p:spTgt spid="936">
                                            <p:txEl>
                                              <p:pRg st="7" end="7"/>
                                            </p:txEl>
                                          </p:spTgt>
                                        </p:tgtEl>
                                        <p:attrNameLst>
                                          <p:attrName>style.visibility</p:attrName>
                                        </p:attrNameLst>
                                      </p:cBhvr>
                                      <p:to>
                                        <p:strVal val="visible"/>
                                      </p:to>
                                    </p:set>
                                    <p:animEffect filter="dissolve" transition="in">
                                      <p:cBhvr>
                                        <p:cTn id="33" dur="500"/>
                                        <p:tgtEl>
                                          <p:spTgt spid="936">
                                            <p:txEl>
                                              <p:pRg st="7" end="7"/>
                                            </p:txEl>
                                          </p:spTgt>
                                        </p:tgtEl>
                                      </p:cBhvr>
                                    </p:animEffect>
                                  </p:childTnLst>
                                </p:cTn>
                              </p:par>
                              <p:par>
                                <p:cTn id="34" presetClass="entr" nodeType="withEffect" presetSubtype="0" presetID="9" grpId="1" fill="hold">
                                  <p:stCondLst>
                                    <p:cond delay="0"/>
                                  </p:stCondLst>
                                  <p:iterate type="el" backwards="0">
                                    <p:tmAbs val="0"/>
                                  </p:iterate>
                                  <p:childTnLst>
                                    <p:set>
                                      <p:cBhvr>
                                        <p:cTn id="35" fill="hold"/>
                                        <p:tgtEl>
                                          <p:spTgt spid="936">
                                            <p:txEl>
                                              <p:pRg st="8" end="8"/>
                                            </p:txEl>
                                          </p:spTgt>
                                        </p:tgtEl>
                                        <p:attrNameLst>
                                          <p:attrName>style.visibility</p:attrName>
                                        </p:attrNameLst>
                                      </p:cBhvr>
                                      <p:to>
                                        <p:strVal val="visible"/>
                                      </p:to>
                                    </p:set>
                                    <p:animEffect filter="dissolve" transition="in">
                                      <p:cBhvr>
                                        <p:cTn id="36" dur="500"/>
                                        <p:tgtEl>
                                          <p:spTgt spid="93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36"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8" name="Top-down Testing Strategy"/>
          <p:cNvSpPr txBox="1"/>
          <p:nvPr>
            <p:ph type="title"/>
          </p:nvPr>
        </p:nvSpPr>
        <p:spPr>
          <a:prstGeom prst="rect">
            <a:avLst/>
          </a:prstGeom>
        </p:spPr>
        <p:txBody>
          <a:bodyPr/>
          <a:lstStyle>
            <a:lvl1pPr>
              <a:defRPr spc="-100"/>
            </a:lvl1pPr>
          </a:lstStyle>
          <a:p>
            <a:pPr/>
            <a:r>
              <a:t>Top-down Testing Strategy</a:t>
            </a:r>
          </a:p>
        </p:txBody>
      </p:sp>
      <p:sp>
        <p:nvSpPr>
          <p:cNvPr id="939" name="Test the top layer or the controlling subsystem first…"/>
          <p:cNvSpPr txBox="1"/>
          <p:nvPr>
            <p:ph type="body" idx="1"/>
          </p:nvPr>
        </p:nvSpPr>
        <p:spPr>
          <a:xfrm>
            <a:off x="822959" y="1845734"/>
            <a:ext cx="7543801" cy="4023360"/>
          </a:xfrm>
          <a:prstGeom prst="rect">
            <a:avLst/>
          </a:prstGeom>
        </p:spPr>
        <p:txBody>
          <a:bodyPr/>
          <a:lstStyle/>
          <a:p>
            <a:pPr/>
            <a:r>
              <a:t>Test the top layer or the controlling subsystem first</a:t>
            </a:r>
          </a:p>
          <a:p>
            <a:pPr/>
            <a:r>
              <a:t>Then combine all the subsystems that are called by the tested subsystems and test the resulting collection of subsystems</a:t>
            </a:r>
          </a:p>
          <a:p>
            <a:pPr/>
            <a:r>
              <a:t>Repeat until all subsystems are incorporated into the test</a:t>
            </a:r>
          </a:p>
          <a:p>
            <a:pPr/>
            <a:r>
              <a:t>Stubs are needed to do the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939">
                                            <p:bg/>
                                          </p:spTgt>
                                        </p:tgtEl>
                                        <p:attrNameLst>
                                          <p:attrName>style.visibility</p:attrName>
                                        </p:attrNameLst>
                                      </p:cBhvr>
                                      <p:to>
                                        <p:strVal val="visible"/>
                                      </p:to>
                                    </p:set>
                                    <p:animEffect filter="dissolve" transition="in">
                                      <p:cBhvr>
                                        <p:cTn id="7" dur="500"/>
                                        <p:tgtEl>
                                          <p:spTgt spid="93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939">
                                            <p:txEl>
                                              <p:pRg st="0" end="0"/>
                                            </p:txEl>
                                          </p:spTgt>
                                        </p:tgtEl>
                                        <p:attrNameLst>
                                          <p:attrName>style.visibility</p:attrName>
                                        </p:attrNameLst>
                                      </p:cBhvr>
                                      <p:to>
                                        <p:strVal val="visible"/>
                                      </p:to>
                                    </p:set>
                                    <p:animEffect filter="dissolve" transition="in">
                                      <p:cBhvr>
                                        <p:cTn id="10" dur="500"/>
                                        <p:tgtEl>
                                          <p:spTgt spid="9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939">
                                            <p:txEl>
                                              <p:pRg st="1" end="1"/>
                                            </p:txEl>
                                          </p:spTgt>
                                        </p:tgtEl>
                                        <p:attrNameLst>
                                          <p:attrName>style.visibility</p:attrName>
                                        </p:attrNameLst>
                                      </p:cBhvr>
                                      <p:to>
                                        <p:strVal val="visible"/>
                                      </p:to>
                                    </p:set>
                                    <p:animEffect filter="dissolve" transition="in">
                                      <p:cBhvr>
                                        <p:cTn id="15" dur="500"/>
                                        <p:tgtEl>
                                          <p:spTgt spid="9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939">
                                            <p:txEl>
                                              <p:pRg st="2" end="2"/>
                                            </p:txEl>
                                          </p:spTgt>
                                        </p:tgtEl>
                                        <p:attrNameLst>
                                          <p:attrName>style.visibility</p:attrName>
                                        </p:attrNameLst>
                                      </p:cBhvr>
                                      <p:to>
                                        <p:strVal val="visible"/>
                                      </p:to>
                                    </p:set>
                                    <p:animEffect filter="dissolve" transition="in">
                                      <p:cBhvr>
                                        <p:cTn id="20" dur="500"/>
                                        <p:tgtEl>
                                          <p:spTgt spid="9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939">
                                            <p:txEl>
                                              <p:pRg st="3" end="3"/>
                                            </p:txEl>
                                          </p:spTgt>
                                        </p:tgtEl>
                                        <p:attrNameLst>
                                          <p:attrName>style.visibility</p:attrName>
                                        </p:attrNameLst>
                                      </p:cBhvr>
                                      <p:to>
                                        <p:strVal val="visible"/>
                                      </p:to>
                                    </p:set>
                                    <p:animEffect filter="dissolve" transition="in">
                                      <p:cBhvr>
                                        <p:cTn id="25" dur="500"/>
                                        <p:tgtEl>
                                          <p:spTgt spid="93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39"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Top-down Integration"/>
          <p:cNvSpPr txBox="1"/>
          <p:nvPr>
            <p:ph type="title"/>
          </p:nvPr>
        </p:nvSpPr>
        <p:spPr>
          <a:prstGeom prst="rect">
            <a:avLst/>
          </a:prstGeom>
        </p:spPr>
        <p:txBody>
          <a:bodyPr/>
          <a:lstStyle>
            <a:lvl1pPr>
              <a:defRPr spc="-100"/>
            </a:lvl1pPr>
          </a:lstStyle>
          <a:p>
            <a:pPr/>
            <a:r>
              <a:t>Top-down Integration</a:t>
            </a:r>
          </a:p>
        </p:txBody>
      </p:sp>
      <p:grpSp>
        <p:nvGrpSpPr>
          <p:cNvPr id="944" name="Group"/>
          <p:cNvGrpSpPr/>
          <p:nvPr/>
        </p:nvGrpSpPr>
        <p:grpSpPr>
          <a:xfrm>
            <a:off x="6165725" y="4562475"/>
            <a:ext cx="1371850" cy="1416050"/>
            <a:chOff x="-6474" y="0"/>
            <a:chExt cx="1371848" cy="1416050"/>
          </a:xfrm>
        </p:grpSpPr>
        <p:sp>
          <p:nvSpPr>
            <p:cNvPr id="942" name="Oval"/>
            <p:cNvSpPr/>
            <p:nvPr/>
          </p:nvSpPr>
          <p:spPr>
            <a:xfrm>
              <a:off x="0" y="0"/>
              <a:ext cx="1358900" cy="14160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943" name="Test…"/>
            <p:cNvSpPr txBox="1"/>
            <p:nvPr/>
          </p:nvSpPr>
          <p:spPr>
            <a:xfrm>
              <a:off x="-6475" y="206375"/>
              <a:ext cx="1371850"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p>
              <a:pPr algn="ctr">
                <a:defRPr sz="2000"/>
              </a:pPr>
              <a:r>
                <a:t>Test </a:t>
              </a:r>
            </a:p>
            <a:p>
              <a:pPr algn="ctr">
                <a:defRPr sz="2000"/>
              </a:pPr>
              <a:r>
                <a:t>A, B, C, D,</a:t>
              </a:r>
            </a:p>
            <a:p>
              <a:pPr algn="ctr">
                <a:defRPr sz="2000"/>
              </a:pPr>
              <a:r>
                <a:t>E, F, G</a:t>
              </a:r>
            </a:p>
          </p:txBody>
        </p:sp>
      </p:grpSp>
      <p:sp>
        <p:nvSpPr>
          <p:cNvPr id="945" name="All Layers"/>
          <p:cNvSpPr txBox="1"/>
          <p:nvPr/>
        </p:nvSpPr>
        <p:spPr>
          <a:xfrm>
            <a:off x="6215062" y="6011862"/>
            <a:ext cx="1216819" cy="3937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sz="2000"/>
            </a:lvl1pPr>
          </a:lstStyle>
          <a:p>
            <a:pPr/>
            <a:r>
              <a:t>All Layers</a:t>
            </a:r>
          </a:p>
        </p:txBody>
      </p:sp>
      <p:sp>
        <p:nvSpPr>
          <p:cNvPr id="946" name="Layer I + II"/>
          <p:cNvSpPr txBox="1"/>
          <p:nvPr/>
        </p:nvSpPr>
        <p:spPr>
          <a:xfrm>
            <a:off x="3530600" y="6008687"/>
            <a:ext cx="1308721" cy="3937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sz="2000"/>
            </a:lvl1pPr>
          </a:lstStyle>
          <a:p>
            <a:pPr/>
            <a:r>
              <a:t>Layer I + II</a:t>
            </a:r>
          </a:p>
        </p:txBody>
      </p:sp>
      <p:grpSp>
        <p:nvGrpSpPr>
          <p:cNvPr id="949" name="Group"/>
          <p:cNvGrpSpPr/>
          <p:nvPr/>
        </p:nvGrpSpPr>
        <p:grpSpPr>
          <a:xfrm>
            <a:off x="3365189" y="4962525"/>
            <a:ext cx="1753222" cy="635000"/>
            <a:chOff x="-25710" y="0"/>
            <a:chExt cx="1753220" cy="635000"/>
          </a:xfrm>
        </p:grpSpPr>
        <p:sp>
          <p:nvSpPr>
            <p:cNvPr id="947" name="Oval"/>
            <p:cNvSpPr/>
            <p:nvPr/>
          </p:nvSpPr>
          <p:spPr>
            <a:xfrm>
              <a:off x="0" y="0"/>
              <a:ext cx="1701800" cy="63500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948" name="Test A, B, C, D"/>
            <p:cNvSpPr txBox="1"/>
            <p:nvPr/>
          </p:nvSpPr>
          <p:spPr>
            <a:xfrm>
              <a:off x="-25711" y="120649"/>
              <a:ext cx="175322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A, B, C, D</a:t>
              </a:r>
            </a:p>
          </p:txBody>
        </p:sp>
      </p:grpSp>
      <p:sp>
        <p:nvSpPr>
          <p:cNvPr id="990" name="Connection Line"/>
          <p:cNvSpPr/>
          <p:nvPr/>
        </p:nvSpPr>
        <p:spPr>
          <a:xfrm>
            <a:off x="5118496" y="5273002"/>
            <a:ext cx="1047354" cy="3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sp>
        <p:nvSpPr>
          <p:cNvPr id="951" name="Layer I"/>
          <p:cNvSpPr txBox="1"/>
          <p:nvPr/>
        </p:nvSpPr>
        <p:spPr>
          <a:xfrm>
            <a:off x="1343025" y="6008687"/>
            <a:ext cx="878111" cy="393701"/>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sz="2000"/>
            </a:lvl1pPr>
          </a:lstStyle>
          <a:p>
            <a:pPr/>
            <a:r>
              <a:t>Layer I</a:t>
            </a:r>
          </a:p>
        </p:txBody>
      </p:sp>
      <p:grpSp>
        <p:nvGrpSpPr>
          <p:cNvPr id="954" name="Group"/>
          <p:cNvGrpSpPr/>
          <p:nvPr/>
        </p:nvGrpSpPr>
        <p:grpSpPr>
          <a:xfrm>
            <a:off x="1409700" y="4995862"/>
            <a:ext cx="806450" cy="558801"/>
            <a:chOff x="0" y="0"/>
            <a:chExt cx="806450" cy="558800"/>
          </a:xfrm>
        </p:grpSpPr>
        <p:sp>
          <p:nvSpPr>
            <p:cNvPr id="952"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953" name="Test A"/>
            <p:cNvSpPr txBox="1"/>
            <p:nvPr/>
          </p:nvSpPr>
          <p:spPr>
            <a:xfrm>
              <a:off x="6461" y="82550"/>
              <a:ext cx="79352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A</a:t>
              </a:r>
            </a:p>
          </p:txBody>
        </p:sp>
      </p:grpSp>
      <p:sp>
        <p:nvSpPr>
          <p:cNvPr id="991" name="Connection Line"/>
          <p:cNvSpPr/>
          <p:nvPr/>
        </p:nvSpPr>
        <p:spPr>
          <a:xfrm>
            <a:off x="2222497" y="5276065"/>
            <a:ext cx="1142607" cy="2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956" name="Line"/>
          <p:cNvSpPr/>
          <p:nvPr/>
        </p:nvSpPr>
        <p:spPr>
          <a:xfrm rot="5400000">
            <a:off x="3327400" y="1938338"/>
            <a:ext cx="320675" cy="139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957" name="Line"/>
          <p:cNvSpPr/>
          <p:nvPr/>
        </p:nvSpPr>
        <p:spPr>
          <a:xfrm rot="5400000">
            <a:off x="2392361" y="3309937"/>
            <a:ext cx="415926" cy="72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958" name="Line"/>
          <p:cNvSpPr/>
          <p:nvPr/>
        </p:nvSpPr>
        <p:spPr>
          <a:xfrm flipH="1" rot="16200000">
            <a:off x="2959893" y="3466305"/>
            <a:ext cx="425451" cy="42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19" y="0"/>
                </a:lnTo>
                <a:lnTo>
                  <a:pt x="10719" y="21600"/>
                </a:lnTo>
                <a:lnTo>
                  <a:pt x="21600" y="21600"/>
                </a:lnTo>
              </a:path>
            </a:pathLst>
          </a:custGeom>
          <a:ln w="25400">
            <a:solidFill>
              <a:srgbClr val="000000"/>
            </a:solidFill>
            <a:prstDash val="dash"/>
            <a:miter/>
            <a:tailEnd type="triangle"/>
          </a:ln>
        </p:spPr>
        <p:txBody>
          <a:bodyPr lIns="45719" rIns="45719" anchor="ctr"/>
          <a:lstStyle/>
          <a:p>
            <a:pPr/>
          </a:p>
        </p:txBody>
      </p:sp>
      <p:sp>
        <p:nvSpPr>
          <p:cNvPr id="959" name="Line"/>
          <p:cNvSpPr/>
          <p:nvPr/>
        </p:nvSpPr>
        <p:spPr>
          <a:xfrm rot="5400000">
            <a:off x="5063330" y="3585369"/>
            <a:ext cx="415926"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960" name="Line"/>
          <p:cNvSpPr/>
          <p:nvPr/>
        </p:nvSpPr>
        <p:spPr>
          <a:xfrm rot="5400000">
            <a:off x="3940175" y="2551113"/>
            <a:ext cx="320675"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961" name="Line"/>
          <p:cNvSpPr/>
          <p:nvPr/>
        </p:nvSpPr>
        <p:spPr>
          <a:xfrm flipH="1" rot="16200000">
            <a:off x="4525169" y="2147093"/>
            <a:ext cx="320676" cy="998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grpSp>
        <p:nvGrpSpPr>
          <p:cNvPr id="964" name="Group"/>
          <p:cNvGrpSpPr/>
          <p:nvPr/>
        </p:nvGrpSpPr>
        <p:grpSpPr>
          <a:xfrm>
            <a:off x="3771900" y="1990725"/>
            <a:ext cx="827088" cy="495300"/>
            <a:chOff x="0" y="0"/>
            <a:chExt cx="827087" cy="495300"/>
          </a:xfrm>
        </p:grpSpPr>
        <p:sp>
          <p:nvSpPr>
            <p:cNvPr id="962"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63" name="A"/>
            <p:cNvSpPr txBox="1"/>
            <p:nvPr/>
          </p:nvSpPr>
          <p:spPr>
            <a:xfrm>
              <a:off x="285236" y="62229"/>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A</a:t>
              </a:r>
            </a:p>
          </p:txBody>
        </p:sp>
      </p:grpSp>
      <p:sp>
        <p:nvSpPr>
          <p:cNvPr id="965" name="Shape"/>
          <p:cNvSpPr/>
          <p:nvPr/>
        </p:nvSpPr>
        <p:spPr>
          <a:xfrm flipV="1">
            <a:off x="3771900" y="182880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68" name="Group"/>
          <p:cNvGrpSpPr/>
          <p:nvPr/>
        </p:nvGrpSpPr>
        <p:grpSpPr>
          <a:xfrm>
            <a:off x="1997075" y="4041775"/>
            <a:ext cx="827088" cy="493713"/>
            <a:chOff x="0" y="0"/>
            <a:chExt cx="827087" cy="493712"/>
          </a:xfrm>
        </p:grpSpPr>
        <p:sp>
          <p:nvSpPr>
            <p:cNvPr id="966"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67" name="E"/>
            <p:cNvSpPr txBox="1"/>
            <p:nvPr/>
          </p:nvSpPr>
          <p:spPr>
            <a:xfrm>
              <a:off x="285236" y="61436"/>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E</a:t>
              </a:r>
            </a:p>
          </p:txBody>
        </p:sp>
      </p:grpSp>
      <p:sp>
        <p:nvSpPr>
          <p:cNvPr id="969" name="Shape"/>
          <p:cNvSpPr/>
          <p:nvPr/>
        </p:nvSpPr>
        <p:spPr>
          <a:xfrm flipV="1">
            <a:off x="1997075" y="387985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72" name="Group"/>
          <p:cNvGrpSpPr/>
          <p:nvPr/>
        </p:nvGrpSpPr>
        <p:grpSpPr>
          <a:xfrm>
            <a:off x="3141663" y="4051300"/>
            <a:ext cx="827088" cy="493713"/>
            <a:chOff x="0" y="0"/>
            <a:chExt cx="827087" cy="493712"/>
          </a:xfrm>
        </p:grpSpPr>
        <p:sp>
          <p:nvSpPr>
            <p:cNvPr id="970" name="Rectangle"/>
            <p:cNvSpPr/>
            <p:nvPr/>
          </p:nvSpPr>
          <p:spPr>
            <a:xfrm>
              <a:off x="-1" y="0"/>
              <a:ext cx="827089"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71" name="F"/>
            <p:cNvSpPr txBox="1"/>
            <p:nvPr/>
          </p:nvSpPr>
          <p:spPr>
            <a:xfrm>
              <a:off x="291654" y="61436"/>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F</a:t>
              </a:r>
            </a:p>
          </p:txBody>
        </p:sp>
      </p:grpSp>
      <p:sp>
        <p:nvSpPr>
          <p:cNvPr id="973" name="Shape"/>
          <p:cNvSpPr/>
          <p:nvPr/>
        </p:nvSpPr>
        <p:spPr>
          <a:xfrm flipV="1">
            <a:off x="3141663" y="3887787"/>
            <a:ext cx="484188" cy="163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76" name="Group"/>
          <p:cNvGrpSpPr/>
          <p:nvPr/>
        </p:nvGrpSpPr>
        <p:grpSpPr>
          <a:xfrm>
            <a:off x="2547938" y="2968625"/>
            <a:ext cx="827088" cy="495300"/>
            <a:chOff x="0" y="0"/>
            <a:chExt cx="827087" cy="495300"/>
          </a:xfrm>
        </p:grpSpPr>
        <p:sp>
          <p:nvSpPr>
            <p:cNvPr id="974"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75" name="B"/>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B</a:t>
              </a:r>
            </a:p>
          </p:txBody>
        </p:sp>
      </p:grpSp>
      <p:sp>
        <p:nvSpPr>
          <p:cNvPr id="977" name="Shape"/>
          <p:cNvSpPr/>
          <p:nvPr/>
        </p:nvSpPr>
        <p:spPr>
          <a:xfrm flipV="1">
            <a:off x="2547938" y="280670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80" name="Group"/>
          <p:cNvGrpSpPr/>
          <p:nvPr/>
        </p:nvGrpSpPr>
        <p:grpSpPr>
          <a:xfrm>
            <a:off x="3773487" y="2968625"/>
            <a:ext cx="827088" cy="495300"/>
            <a:chOff x="0" y="0"/>
            <a:chExt cx="827087" cy="495300"/>
          </a:xfrm>
        </p:grpSpPr>
        <p:sp>
          <p:nvSpPr>
            <p:cNvPr id="978"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79" name="C"/>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t>
              </a:r>
            </a:p>
          </p:txBody>
        </p:sp>
      </p:grpSp>
      <p:sp>
        <p:nvSpPr>
          <p:cNvPr id="981" name="Shape"/>
          <p:cNvSpPr/>
          <p:nvPr/>
        </p:nvSpPr>
        <p:spPr>
          <a:xfrm flipV="1">
            <a:off x="3773487" y="280670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84" name="Group"/>
          <p:cNvGrpSpPr/>
          <p:nvPr/>
        </p:nvGrpSpPr>
        <p:grpSpPr>
          <a:xfrm>
            <a:off x="4943475" y="2968625"/>
            <a:ext cx="827088" cy="495300"/>
            <a:chOff x="0" y="0"/>
            <a:chExt cx="827087" cy="495300"/>
          </a:xfrm>
        </p:grpSpPr>
        <p:sp>
          <p:nvSpPr>
            <p:cNvPr id="982"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83" name="D"/>
            <p:cNvSpPr txBox="1"/>
            <p:nvPr/>
          </p:nvSpPr>
          <p:spPr>
            <a:xfrm>
              <a:off x="278930" y="62229"/>
              <a:ext cx="26922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a:t>
              </a:r>
            </a:p>
          </p:txBody>
        </p:sp>
      </p:grpSp>
      <p:sp>
        <p:nvSpPr>
          <p:cNvPr id="985" name="Shape"/>
          <p:cNvSpPr/>
          <p:nvPr/>
        </p:nvSpPr>
        <p:spPr>
          <a:xfrm flipV="1">
            <a:off x="4943475" y="280670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988" name="Group"/>
          <p:cNvGrpSpPr/>
          <p:nvPr/>
        </p:nvGrpSpPr>
        <p:grpSpPr>
          <a:xfrm>
            <a:off x="4943475" y="4041775"/>
            <a:ext cx="827088" cy="493713"/>
            <a:chOff x="0" y="0"/>
            <a:chExt cx="827087" cy="493712"/>
          </a:xfrm>
        </p:grpSpPr>
        <p:sp>
          <p:nvSpPr>
            <p:cNvPr id="986"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987" name="G"/>
            <p:cNvSpPr txBox="1"/>
            <p:nvPr/>
          </p:nvSpPr>
          <p:spPr>
            <a:xfrm>
              <a:off x="272567" y="61436"/>
              <a:ext cx="2819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G</a:t>
              </a:r>
            </a:p>
          </p:txBody>
        </p:sp>
      </p:grpSp>
      <p:sp>
        <p:nvSpPr>
          <p:cNvPr id="989" name="Shape"/>
          <p:cNvSpPr/>
          <p:nvPr/>
        </p:nvSpPr>
        <p:spPr>
          <a:xfrm flipV="1">
            <a:off x="4943475" y="387985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5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954"/>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946"/>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949"/>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9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6" fill="hold">
                                  <p:stCondLst>
                                    <p:cond delay="0"/>
                                  </p:stCondLst>
                                  <p:iterate type="el" backwards="0">
                                    <p:tmAbs val="0"/>
                                  </p:iterate>
                                  <p:childTnLst>
                                    <p:set>
                                      <p:cBhvr>
                                        <p:cTn id="22" fill="hold"/>
                                        <p:tgtEl>
                                          <p:spTgt spid="944"/>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990"/>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8" fill="hold">
                                  <p:stCondLst>
                                    <p:cond delay="0"/>
                                  </p:stCondLst>
                                  <p:iterate type="el" backwards="0">
                                    <p:tmAbs val="0"/>
                                  </p:iterate>
                                  <p:childTnLst>
                                    <p:set>
                                      <p:cBhvr>
                                        <p:cTn id="28" fill="hold"/>
                                        <p:tgtEl>
                                          <p:spTgt spid="9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6" grpId="3"/>
      <p:bldP build="whole" bldLvl="1" animBg="1" rev="0" advAuto="0" spid="949" grpId="4"/>
      <p:bldP build="whole" bldLvl="1" animBg="1" rev="0" advAuto="0" spid="944" grpId="6"/>
      <p:bldP build="whole" bldLvl="1" animBg="1" rev="0" advAuto="0" spid="991" grpId="5"/>
      <p:bldP build="whole" bldLvl="1" animBg="1" rev="0" advAuto="0" spid="990" grpId="7"/>
      <p:bldP build="whole" bldLvl="1" animBg="1" rev="0" advAuto="0" spid="951" grpId="1"/>
      <p:bldP build="whole" bldLvl="1" animBg="1" rev="0" advAuto="0" spid="945" grpId="8"/>
      <p:bldP build="whole" bldLvl="1" animBg="1" rev="0" advAuto="0" spid="954" grpId="2"/>
    </p:bldLst>
  </p:timing>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3" name="Pros and Cons of Top-down Integration Testing"/>
          <p:cNvSpPr txBox="1"/>
          <p:nvPr>
            <p:ph type="title"/>
          </p:nvPr>
        </p:nvSpPr>
        <p:spPr>
          <a:prstGeom prst="rect">
            <a:avLst/>
          </a:prstGeom>
        </p:spPr>
        <p:txBody>
          <a:bodyPr/>
          <a:lstStyle>
            <a:lvl1pPr>
              <a:defRPr spc="-100"/>
            </a:lvl1pPr>
          </a:lstStyle>
          <a:p>
            <a:pPr/>
            <a:r>
              <a:t>Pros and Cons of Top-down Integration Testing</a:t>
            </a:r>
          </a:p>
        </p:txBody>
      </p:sp>
      <p:sp>
        <p:nvSpPr>
          <p:cNvPr id="994" name="Pros:…"/>
          <p:cNvSpPr txBox="1"/>
          <p:nvPr>
            <p:ph type="body" idx="1"/>
          </p:nvPr>
        </p:nvSpPr>
        <p:spPr>
          <a:xfrm>
            <a:off x="822959" y="1845734"/>
            <a:ext cx="7543801" cy="4023360"/>
          </a:xfrm>
          <a:prstGeom prst="rect">
            <a:avLst/>
          </a:prstGeom>
        </p:spPr>
        <p:txBody>
          <a:bodyPr/>
          <a:lstStyle/>
          <a:p>
            <a:pPr/>
            <a:r>
              <a:t>Pros:</a:t>
            </a:r>
          </a:p>
          <a:p>
            <a:pPr lvl="1" marL="384047" indent="-182879">
              <a:spcBef>
                <a:spcPts val="400"/>
              </a:spcBef>
              <a:defRPr sz="1800"/>
            </a:pPr>
            <a:r>
              <a:t>Test cases can be defined in terms of the functionality of the system (functional requirements)</a:t>
            </a:r>
          </a:p>
          <a:p>
            <a:pPr lvl="1" marL="384047" indent="-182879">
              <a:spcBef>
                <a:spcPts val="400"/>
              </a:spcBef>
              <a:defRPr sz="1800"/>
            </a:pPr>
            <a:r>
              <a:t>No drivers needed</a:t>
            </a:r>
          </a:p>
          <a:p>
            <a:pPr/>
            <a:r>
              <a:t>Cons:</a:t>
            </a:r>
          </a:p>
          <a:p>
            <a:pPr lvl="1" marL="384047" indent="-182879">
              <a:spcBef>
                <a:spcPts val="400"/>
              </a:spcBef>
              <a:defRPr sz="1800"/>
            </a:pPr>
            <a:r>
              <a:t>Writing stubs is difficult: Stubs must allow all possible conditions to be tested.</a:t>
            </a:r>
          </a:p>
          <a:p>
            <a:pPr lvl="1" marL="384047" indent="-182879">
              <a:spcBef>
                <a:spcPts val="400"/>
              </a:spcBef>
              <a:defRPr sz="1800"/>
            </a:pPr>
            <a:r>
              <a:t>Large number of stubs may be required, especially if the lowest level of the system contains many methods.</a:t>
            </a:r>
          </a:p>
          <a:p>
            <a:pPr lvl="1" marL="384047" indent="-182879">
              <a:spcBef>
                <a:spcPts val="400"/>
              </a:spcBef>
              <a:defRPr sz="1800"/>
            </a:pPr>
            <a:r>
              <a:t>Some interfaces are not tested separately.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994">
                                            <p:bg/>
                                          </p:spTgt>
                                        </p:tgtEl>
                                        <p:attrNameLst>
                                          <p:attrName>style.visibility</p:attrName>
                                        </p:attrNameLst>
                                      </p:cBhvr>
                                      <p:to>
                                        <p:strVal val="visible"/>
                                      </p:to>
                                    </p:set>
                                    <p:animEffect filter="dissolve" transition="in">
                                      <p:cBhvr>
                                        <p:cTn id="7" dur="500"/>
                                        <p:tgtEl>
                                          <p:spTgt spid="99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994">
                                            <p:txEl>
                                              <p:pRg st="0" end="0"/>
                                            </p:txEl>
                                          </p:spTgt>
                                        </p:tgtEl>
                                        <p:attrNameLst>
                                          <p:attrName>style.visibility</p:attrName>
                                        </p:attrNameLst>
                                      </p:cBhvr>
                                      <p:to>
                                        <p:strVal val="visible"/>
                                      </p:to>
                                    </p:set>
                                    <p:animEffect filter="dissolve" transition="in">
                                      <p:cBhvr>
                                        <p:cTn id="10" dur="500"/>
                                        <p:tgtEl>
                                          <p:spTgt spid="994">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994">
                                            <p:txEl>
                                              <p:pRg st="1" end="1"/>
                                            </p:txEl>
                                          </p:spTgt>
                                        </p:tgtEl>
                                        <p:attrNameLst>
                                          <p:attrName>style.visibility</p:attrName>
                                        </p:attrNameLst>
                                      </p:cBhvr>
                                      <p:to>
                                        <p:strVal val="visible"/>
                                      </p:to>
                                    </p:set>
                                    <p:animEffect filter="dissolve" transition="in">
                                      <p:cBhvr>
                                        <p:cTn id="13" dur="500"/>
                                        <p:tgtEl>
                                          <p:spTgt spid="994">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994">
                                            <p:txEl>
                                              <p:pRg st="2" end="2"/>
                                            </p:txEl>
                                          </p:spTgt>
                                        </p:tgtEl>
                                        <p:attrNameLst>
                                          <p:attrName>style.visibility</p:attrName>
                                        </p:attrNameLst>
                                      </p:cBhvr>
                                      <p:to>
                                        <p:strVal val="visible"/>
                                      </p:to>
                                    </p:set>
                                    <p:animEffect filter="dissolve" transition="in">
                                      <p:cBhvr>
                                        <p:cTn id="16" dur="500"/>
                                        <p:tgtEl>
                                          <p:spTgt spid="99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1" fill="hold">
                                  <p:stCondLst>
                                    <p:cond delay="0"/>
                                  </p:stCondLst>
                                  <p:iterate type="el" backwards="0">
                                    <p:tmAbs val="0"/>
                                  </p:iterate>
                                  <p:childTnLst>
                                    <p:set>
                                      <p:cBhvr>
                                        <p:cTn id="20" fill="hold"/>
                                        <p:tgtEl>
                                          <p:spTgt spid="994">
                                            <p:txEl>
                                              <p:pRg st="3" end="3"/>
                                            </p:txEl>
                                          </p:spTgt>
                                        </p:tgtEl>
                                        <p:attrNameLst>
                                          <p:attrName>style.visibility</p:attrName>
                                        </p:attrNameLst>
                                      </p:cBhvr>
                                      <p:to>
                                        <p:strVal val="visible"/>
                                      </p:to>
                                    </p:set>
                                    <p:animEffect filter="dissolve" transition="in">
                                      <p:cBhvr>
                                        <p:cTn id="21" dur="500"/>
                                        <p:tgtEl>
                                          <p:spTgt spid="994">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994">
                                            <p:txEl>
                                              <p:pRg st="4" end="4"/>
                                            </p:txEl>
                                          </p:spTgt>
                                        </p:tgtEl>
                                        <p:attrNameLst>
                                          <p:attrName>style.visibility</p:attrName>
                                        </p:attrNameLst>
                                      </p:cBhvr>
                                      <p:to>
                                        <p:strVal val="visible"/>
                                      </p:to>
                                    </p:set>
                                    <p:animEffect filter="dissolve" transition="in">
                                      <p:cBhvr>
                                        <p:cTn id="24" dur="500"/>
                                        <p:tgtEl>
                                          <p:spTgt spid="994">
                                            <p:txEl>
                                              <p:pRg st="4" end="4"/>
                                            </p:txEl>
                                          </p:spTgt>
                                        </p:tgtEl>
                                      </p:cBhvr>
                                    </p:animEffect>
                                  </p:childTnLst>
                                </p:cTn>
                              </p:par>
                              <p:par>
                                <p:cTn id="25" presetClass="entr" nodeType="withEffect" presetSubtype="0" presetID="9" grpId="1" fill="hold">
                                  <p:stCondLst>
                                    <p:cond delay="0"/>
                                  </p:stCondLst>
                                  <p:iterate type="el" backwards="0">
                                    <p:tmAbs val="0"/>
                                  </p:iterate>
                                  <p:childTnLst>
                                    <p:set>
                                      <p:cBhvr>
                                        <p:cTn id="26" fill="hold"/>
                                        <p:tgtEl>
                                          <p:spTgt spid="994">
                                            <p:txEl>
                                              <p:pRg st="5" end="5"/>
                                            </p:txEl>
                                          </p:spTgt>
                                        </p:tgtEl>
                                        <p:attrNameLst>
                                          <p:attrName>style.visibility</p:attrName>
                                        </p:attrNameLst>
                                      </p:cBhvr>
                                      <p:to>
                                        <p:strVal val="visible"/>
                                      </p:to>
                                    </p:set>
                                    <p:animEffect filter="dissolve" transition="in">
                                      <p:cBhvr>
                                        <p:cTn id="27" dur="500"/>
                                        <p:tgtEl>
                                          <p:spTgt spid="994">
                                            <p:txEl>
                                              <p:pRg st="5" end="5"/>
                                            </p:txEl>
                                          </p:spTgt>
                                        </p:tgtEl>
                                      </p:cBhvr>
                                    </p:animEffect>
                                  </p:childTnLst>
                                </p:cTn>
                              </p:par>
                              <p:par>
                                <p:cTn id="28" presetClass="entr" nodeType="withEffect" presetSubtype="0" presetID="9" grpId="1" fill="hold">
                                  <p:stCondLst>
                                    <p:cond delay="0"/>
                                  </p:stCondLst>
                                  <p:iterate type="el" backwards="0">
                                    <p:tmAbs val="0"/>
                                  </p:iterate>
                                  <p:childTnLst>
                                    <p:set>
                                      <p:cBhvr>
                                        <p:cTn id="29" fill="hold"/>
                                        <p:tgtEl>
                                          <p:spTgt spid="994">
                                            <p:txEl>
                                              <p:pRg st="6" end="6"/>
                                            </p:txEl>
                                          </p:spTgt>
                                        </p:tgtEl>
                                        <p:attrNameLst>
                                          <p:attrName>style.visibility</p:attrName>
                                        </p:attrNameLst>
                                      </p:cBhvr>
                                      <p:to>
                                        <p:strVal val="visible"/>
                                      </p:to>
                                    </p:set>
                                    <p:animEffect filter="dissolve" transition="in">
                                      <p:cBhvr>
                                        <p:cTn id="30" dur="500"/>
                                        <p:tgtEl>
                                          <p:spTgt spid="994">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94" grpId="1"/>
    </p:bldLst>
  </p:timing>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6" name="Sandwich Testing Strategy"/>
          <p:cNvSpPr txBox="1"/>
          <p:nvPr>
            <p:ph type="title"/>
          </p:nvPr>
        </p:nvSpPr>
        <p:spPr>
          <a:prstGeom prst="rect">
            <a:avLst/>
          </a:prstGeom>
        </p:spPr>
        <p:txBody>
          <a:bodyPr/>
          <a:lstStyle>
            <a:lvl1pPr>
              <a:defRPr spc="-100"/>
            </a:lvl1pPr>
          </a:lstStyle>
          <a:p>
            <a:pPr/>
            <a:r>
              <a:t>Sandwich Testing Strategy</a:t>
            </a:r>
          </a:p>
        </p:txBody>
      </p:sp>
      <p:sp>
        <p:nvSpPr>
          <p:cNvPr id="997" name="Combines top-down strategy with bottom-up strategy…"/>
          <p:cNvSpPr txBox="1"/>
          <p:nvPr>
            <p:ph type="body" idx="1"/>
          </p:nvPr>
        </p:nvSpPr>
        <p:spPr>
          <a:xfrm>
            <a:off x="822959" y="1845734"/>
            <a:ext cx="7543801" cy="4023360"/>
          </a:xfrm>
          <a:prstGeom prst="rect">
            <a:avLst/>
          </a:prstGeom>
        </p:spPr>
        <p:txBody>
          <a:bodyPr/>
          <a:lstStyle/>
          <a:p>
            <a:pPr/>
            <a:r>
              <a:t>Combines top-down strategy with bottom-up strategy</a:t>
            </a:r>
          </a:p>
          <a:p>
            <a:pPr/>
            <a:r>
              <a:t>The system is viewed as having three layers</a:t>
            </a:r>
          </a:p>
          <a:p>
            <a:pPr lvl="1" marL="384047" indent="-182879">
              <a:spcBef>
                <a:spcPts val="400"/>
              </a:spcBef>
              <a:defRPr sz="1800"/>
            </a:pPr>
            <a:r>
              <a:t>A target layer in the middle</a:t>
            </a:r>
          </a:p>
          <a:p>
            <a:pPr lvl="1" marL="384047" indent="-182879">
              <a:spcBef>
                <a:spcPts val="400"/>
              </a:spcBef>
              <a:defRPr sz="1800"/>
            </a:pPr>
            <a:r>
              <a:t>A layer above the target</a:t>
            </a:r>
          </a:p>
          <a:p>
            <a:pPr lvl="1" marL="384047" indent="-182879">
              <a:spcBef>
                <a:spcPts val="400"/>
              </a:spcBef>
              <a:defRPr sz="1800"/>
            </a:pPr>
            <a:r>
              <a:t>A layer below the target</a:t>
            </a:r>
          </a:p>
          <a:p>
            <a:pPr/>
            <a:r>
              <a:t>Testing converges at the target layer.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997">
                                            <p:bg/>
                                          </p:spTgt>
                                        </p:tgtEl>
                                        <p:attrNameLst>
                                          <p:attrName>style.visibility</p:attrName>
                                        </p:attrNameLst>
                                      </p:cBhvr>
                                      <p:to>
                                        <p:strVal val="visible"/>
                                      </p:to>
                                    </p:set>
                                    <p:animEffect filter="dissolve" transition="in">
                                      <p:cBhvr>
                                        <p:cTn id="7" dur="500"/>
                                        <p:tgtEl>
                                          <p:spTgt spid="99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997">
                                            <p:txEl>
                                              <p:pRg st="0" end="0"/>
                                            </p:txEl>
                                          </p:spTgt>
                                        </p:tgtEl>
                                        <p:attrNameLst>
                                          <p:attrName>style.visibility</p:attrName>
                                        </p:attrNameLst>
                                      </p:cBhvr>
                                      <p:to>
                                        <p:strVal val="visible"/>
                                      </p:to>
                                    </p:set>
                                    <p:animEffect filter="dissolve" transition="in">
                                      <p:cBhvr>
                                        <p:cTn id="10" dur="500"/>
                                        <p:tgtEl>
                                          <p:spTgt spid="9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997">
                                            <p:txEl>
                                              <p:pRg st="1" end="1"/>
                                            </p:txEl>
                                          </p:spTgt>
                                        </p:tgtEl>
                                        <p:attrNameLst>
                                          <p:attrName>style.visibility</p:attrName>
                                        </p:attrNameLst>
                                      </p:cBhvr>
                                      <p:to>
                                        <p:strVal val="visible"/>
                                      </p:to>
                                    </p:set>
                                    <p:animEffect filter="dissolve" transition="in">
                                      <p:cBhvr>
                                        <p:cTn id="15" dur="500"/>
                                        <p:tgtEl>
                                          <p:spTgt spid="997">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997">
                                            <p:txEl>
                                              <p:pRg st="2" end="2"/>
                                            </p:txEl>
                                          </p:spTgt>
                                        </p:tgtEl>
                                        <p:attrNameLst>
                                          <p:attrName>style.visibility</p:attrName>
                                        </p:attrNameLst>
                                      </p:cBhvr>
                                      <p:to>
                                        <p:strVal val="visible"/>
                                      </p:to>
                                    </p:set>
                                    <p:animEffect filter="dissolve" transition="in">
                                      <p:cBhvr>
                                        <p:cTn id="18" dur="500"/>
                                        <p:tgtEl>
                                          <p:spTgt spid="997">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997">
                                            <p:txEl>
                                              <p:pRg st="3" end="3"/>
                                            </p:txEl>
                                          </p:spTgt>
                                        </p:tgtEl>
                                        <p:attrNameLst>
                                          <p:attrName>style.visibility</p:attrName>
                                        </p:attrNameLst>
                                      </p:cBhvr>
                                      <p:to>
                                        <p:strVal val="visible"/>
                                      </p:to>
                                    </p:set>
                                    <p:animEffect filter="dissolve" transition="in">
                                      <p:cBhvr>
                                        <p:cTn id="21" dur="500"/>
                                        <p:tgtEl>
                                          <p:spTgt spid="997">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997">
                                            <p:txEl>
                                              <p:pRg st="4" end="4"/>
                                            </p:txEl>
                                          </p:spTgt>
                                        </p:tgtEl>
                                        <p:attrNameLst>
                                          <p:attrName>style.visibility</p:attrName>
                                        </p:attrNameLst>
                                      </p:cBhvr>
                                      <p:to>
                                        <p:strVal val="visible"/>
                                      </p:to>
                                    </p:set>
                                    <p:animEffect filter="dissolve" transition="in">
                                      <p:cBhvr>
                                        <p:cTn id="24" dur="500"/>
                                        <p:tgtEl>
                                          <p:spTgt spid="99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1" fill="hold">
                                  <p:stCondLst>
                                    <p:cond delay="0"/>
                                  </p:stCondLst>
                                  <p:iterate type="el" backwards="0">
                                    <p:tmAbs val="0"/>
                                  </p:iterate>
                                  <p:childTnLst>
                                    <p:set>
                                      <p:cBhvr>
                                        <p:cTn id="28" fill="hold"/>
                                        <p:tgtEl>
                                          <p:spTgt spid="997">
                                            <p:txEl>
                                              <p:pRg st="5" end="5"/>
                                            </p:txEl>
                                          </p:spTgt>
                                        </p:tgtEl>
                                        <p:attrNameLst>
                                          <p:attrName>style.visibility</p:attrName>
                                        </p:attrNameLst>
                                      </p:cBhvr>
                                      <p:to>
                                        <p:strVal val="visible"/>
                                      </p:to>
                                    </p:set>
                                    <p:animEffect filter="dissolve" transition="in">
                                      <p:cBhvr>
                                        <p:cTn id="29" dur="500"/>
                                        <p:tgtEl>
                                          <p:spTgt spid="99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97" grpId="1"/>
    </p:bldLst>
  </p:timing>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9" name="Sandwich Testing Strategy"/>
          <p:cNvSpPr txBox="1"/>
          <p:nvPr>
            <p:ph type="title"/>
          </p:nvPr>
        </p:nvSpPr>
        <p:spPr>
          <a:prstGeom prst="rect">
            <a:avLst/>
          </a:prstGeom>
        </p:spPr>
        <p:txBody>
          <a:bodyPr/>
          <a:lstStyle>
            <a:lvl1pPr>
              <a:defRPr spc="-100"/>
            </a:lvl1pPr>
          </a:lstStyle>
          <a:p>
            <a:pPr/>
            <a:r>
              <a:t>Sandwich Testing Strategy</a:t>
            </a:r>
          </a:p>
        </p:txBody>
      </p:sp>
      <p:grpSp>
        <p:nvGrpSpPr>
          <p:cNvPr id="1002" name="Group"/>
          <p:cNvGrpSpPr/>
          <p:nvPr/>
        </p:nvGrpSpPr>
        <p:grpSpPr>
          <a:xfrm>
            <a:off x="4788143" y="4624908"/>
            <a:ext cx="1371849" cy="1416051"/>
            <a:chOff x="-6474" y="0"/>
            <a:chExt cx="1371848" cy="1416050"/>
          </a:xfrm>
        </p:grpSpPr>
        <p:sp>
          <p:nvSpPr>
            <p:cNvPr id="1000" name="Oval"/>
            <p:cNvSpPr/>
            <p:nvPr/>
          </p:nvSpPr>
          <p:spPr>
            <a:xfrm>
              <a:off x="0" y="0"/>
              <a:ext cx="1358900" cy="14160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01" name="Test…"/>
            <p:cNvSpPr txBox="1"/>
            <p:nvPr/>
          </p:nvSpPr>
          <p:spPr>
            <a:xfrm>
              <a:off x="-6475" y="206375"/>
              <a:ext cx="1371850"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p>
              <a:pPr algn="ctr">
                <a:defRPr sz="2000"/>
              </a:pPr>
              <a:r>
                <a:t>Test </a:t>
              </a:r>
            </a:p>
            <a:p>
              <a:pPr algn="ctr">
                <a:defRPr sz="2000"/>
              </a:pPr>
              <a:r>
                <a:t>A, B, C, D,</a:t>
              </a:r>
            </a:p>
            <a:p>
              <a:pPr algn="ctr">
                <a:defRPr sz="2000"/>
              </a:pPr>
              <a:r>
                <a:t>E, F, G</a:t>
              </a:r>
            </a:p>
          </p:txBody>
        </p:sp>
      </p:grpSp>
      <p:grpSp>
        <p:nvGrpSpPr>
          <p:cNvPr id="1005" name="Group"/>
          <p:cNvGrpSpPr/>
          <p:nvPr/>
        </p:nvGrpSpPr>
        <p:grpSpPr>
          <a:xfrm>
            <a:off x="2272506" y="4624908"/>
            <a:ext cx="1862139" cy="615951"/>
            <a:chOff x="0" y="0"/>
            <a:chExt cx="1862138" cy="615950"/>
          </a:xfrm>
        </p:grpSpPr>
        <p:sp>
          <p:nvSpPr>
            <p:cNvPr id="1003" name="Oval"/>
            <p:cNvSpPr/>
            <p:nvPr/>
          </p:nvSpPr>
          <p:spPr>
            <a:xfrm>
              <a:off x="-1" y="0"/>
              <a:ext cx="186214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04" name="Test B, E, F"/>
            <p:cNvSpPr txBox="1"/>
            <p:nvPr/>
          </p:nvSpPr>
          <p:spPr>
            <a:xfrm>
              <a:off x="223937" y="111125"/>
              <a:ext cx="141426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B, E, F</a:t>
              </a:r>
            </a:p>
          </p:txBody>
        </p:sp>
      </p:grpSp>
      <p:sp>
        <p:nvSpPr>
          <p:cNvPr id="1065" name="Connection Line"/>
          <p:cNvSpPr/>
          <p:nvPr/>
        </p:nvSpPr>
        <p:spPr>
          <a:xfrm>
            <a:off x="4034672" y="5079318"/>
            <a:ext cx="753596" cy="132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grpSp>
        <p:nvGrpSpPr>
          <p:cNvPr id="1009" name="Group"/>
          <p:cNvGrpSpPr/>
          <p:nvPr/>
        </p:nvGrpSpPr>
        <p:grpSpPr>
          <a:xfrm>
            <a:off x="2233215" y="5430251"/>
            <a:ext cx="1862139" cy="615951"/>
            <a:chOff x="0" y="0"/>
            <a:chExt cx="1862138" cy="615950"/>
          </a:xfrm>
        </p:grpSpPr>
        <p:sp>
          <p:nvSpPr>
            <p:cNvPr id="1007" name="Oval"/>
            <p:cNvSpPr/>
            <p:nvPr/>
          </p:nvSpPr>
          <p:spPr>
            <a:xfrm>
              <a:off x="-1" y="0"/>
              <a:ext cx="186214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08" name="Test D,G"/>
            <p:cNvSpPr txBox="1"/>
            <p:nvPr/>
          </p:nvSpPr>
          <p:spPr>
            <a:xfrm>
              <a:off x="386283" y="111125"/>
              <a:ext cx="108957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D,G</a:t>
              </a:r>
            </a:p>
          </p:txBody>
        </p:sp>
      </p:grpSp>
      <p:sp>
        <p:nvSpPr>
          <p:cNvPr id="1066" name="Connection Line"/>
          <p:cNvSpPr/>
          <p:nvPr/>
        </p:nvSpPr>
        <p:spPr>
          <a:xfrm>
            <a:off x="3996116" y="5453268"/>
            <a:ext cx="792152" cy="138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grpSp>
        <p:nvGrpSpPr>
          <p:cNvPr id="1013" name="Group"/>
          <p:cNvGrpSpPr/>
          <p:nvPr/>
        </p:nvGrpSpPr>
        <p:grpSpPr>
          <a:xfrm>
            <a:off x="515937" y="2654300"/>
            <a:ext cx="806451" cy="558800"/>
            <a:chOff x="0" y="0"/>
            <a:chExt cx="806450" cy="558800"/>
          </a:xfrm>
        </p:grpSpPr>
        <p:sp>
          <p:nvSpPr>
            <p:cNvPr id="1011"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12" name="Test A"/>
            <p:cNvSpPr txBox="1"/>
            <p:nvPr/>
          </p:nvSpPr>
          <p:spPr>
            <a:xfrm>
              <a:off x="6461" y="82550"/>
              <a:ext cx="79352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A</a:t>
              </a:r>
            </a:p>
          </p:txBody>
        </p:sp>
      </p:grpSp>
      <p:sp>
        <p:nvSpPr>
          <p:cNvPr id="1067" name="Connection Line"/>
          <p:cNvSpPr/>
          <p:nvPr/>
        </p:nvSpPr>
        <p:spPr>
          <a:xfrm>
            <a:off x="1316037" y="3124727"/>
            <a:ext cx="1216913" cy="585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grpSp>
        <p:nvGrpSpPr>
          <p:cNvPr id="1017" name="Group"/>
          <p:cNvGrpSpPr/>
          <p:nvPr/>
        </p:nvGrpSpPr>
        <p:grpSpPr>
          <a:xfrm>
            <a:off x="515454" y="3736975"/>
            <a:ext cx="807418" cy="558800"/>
            <a:chOff x="-483" y="0"/>
            <a:chExt cx="807417" cy="558800"/>
          </a:xfrm>
        </p:grpSpPr>
        <p:sp>
          <p:nvSpPr>
            <p:cNvPr id="1015"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16" name="Test E"/>
            <p:cNvSpPr txBox="1"/>
            <p:nvPr/>
          </p:nvSpPr>
          <p:spPr>
            <a:xfrm>
              <a:off x="-484" y="82550"/>
              <a:ext cx="80741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E</a:t>
              </a:r>
            </a:p>
          </p:txBody>
        </p:sp>
      </p:grpSp>
      <p:sp>
        <p:nvSpPr>
          <p:cNvPr id="1068" name="Connection Line"/>
          <p:cNvSpPr/>
          <p:nvPr/>
        </p:nvSpPr>
        <p:spPr>
          <a:xfrm>
            <a:off x="1322784" y="4178308"/>
            <a:ext cx="1278677" cy="513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grpSp>
        <p:nvGrpSpPr>
          <p:cNvPr id="1021" name="Group"/>
          <p:cNvGrpSpPr/>
          <p:nvPr/>
        </p:nvGrpSpPr>
        <p:grpSpPr>
          <a:xfrm>
            <a:off x="534987" y="4956175"/>
            <a:ext cx="806451" cy="558800"/>
            <a:chOff x="0" y="0"/>
            <a:chExt cx="806450" cy="558800"/>
          </a:xfrm>
        </p:grpSpPr>
        <p:sp>
          <p:nvSpPr>
            <p:cNvPr id="1019"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20" name="Test F"/>
            <p:cNvSpPr txBox="1"/>
            <p:nvPr/>
          </p:nvSpPr>
          <p:spPr>
            <a:xfrm>
              <a:off x="6647" y="82550"/>
              <a:ext cx="79315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F</a:t>
              </a:r>
            </a:p>
          </p:txBody>
        </p:sp>
      </p:grpSp>
      <p:sp>
        <p:nvSpPr>
          <p:cNvPr id="1069" name="Connection Line"/>
          <p:cNvSpPr/>
          <p:nvPr/>
        </p:nvSpPr>
        <p:spPr>
          <a:xfrm>
            <a:off x="1339310" y="5049368"/>
            <a:ext cx="992485" cy="132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grpSp>
        <p:nvGrpSpPr>
          <p:cNvPr id="1025" name="Group"/>
          <p:cNvGrpSpPr/>
          <p:nvPr/>
        </p:nvGrpSpPr>
        <p:grpSpPr>
          <a:xfrm>
            <a:off x="477961" y="5759944"/>
            <a:ext cx="835572" cy="558801"/>
            <a:chOff x="-14560" y="0"/>
            <a:chExt cx="835570" cy="558800"/>
          </a:xfrm>
        </p:grpSpPr>
        <p:sp>
          <p:nvSpPr>
            <p:cNvPr id="1023"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24" name="Test G"/>
            <p:cNvSpPr txBox="1"/>
            <p:nvPr/>
          </p:nvSpPr>
          <p:spPr>
            <a:xfrm>
              <a:off x="-14561" y="82550"/>
              <a:ext cx="83557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G</a:t>
              </a:r>
            </a:p>
          </p:txBody>
        </p:sp>
      </p:grpSp>
      <p:sp>
        <p:nvSpPr>
          <p:cNvPr id="1070" name="Connection Line"/>
          <p:cNvSpPr/>
          <p:nvPr/>
        </p:nvSpPr>
        <p:spPr>
          <a:xfrm>
            <a:off x="1313656" y="5854047"/>
            <a:ext cx="978069" cy="129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grpSp>
        <p:nvGrpSpPr>
          <p:cNvPr id="1029" name="Group"/>
          <p:cNvGrpSpPr/>
          <p:nvPr/>
        </p:nvGrpSpPr>
        <p:grpSpPr>
          <a:xfrm>
            <a:off x="2138497" y="3660775"/>
            <a:ext cx="1862136" cy="615950"/>
            <a:chOff x="0" y="0"/>
            <a:chExt cx="1862135" cy="615950"/>
          </a:xfrm>
        </p:grpSpPr>
        <p:sp>
          <p:nvSpPr>
            <p:cNvPr id="1027" name="Oval"/>
            <p:cNvSpPr/>
            <p:nvPr/>
          </p:nvSpPr>
          <p:spPr>
            <a:xfrm>
              <a:off x="0" y="0"/>
              <a:ext cx="1862136"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28" name="Test A,B,C, D"/>
            <p:cNvSpPr txBox="1"/>
            <p:nvPr/>
          </p:nvSpPr>
          <p:spPr>
            <a:xfrm>
              <a:off x="125027" y="111125"/>
              <a:ext cx="161208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A,B,C, D</a:t>
              </a:r>
            </a:p>
          </p:txBody>
        </p:sp>
      </p:grpSp>
      <p:sp>
        <p:nvSpPr>
          <p:cNvPr id="1071" name="Connection Line"/>
          <p:cNvSpPr/>
          <p:nvPr/>
        </p:nvSpPr>
        <p:spPr>
          <a:xfrm>
            <a:off x="3547131" y="4239695"/>
            <a:ext cx="1241137" cy="704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031" name="Line"/>
          <p:cNvSpPr/>
          <p:nvPr/>
        </p:nvSpPr>
        <p:spPr>
          <a:xfrm rot="5400000">
            <a:off x="6348581" y="1912938"/>
            <a:ext cx="320676" cy="139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1032" name="Line"/>
          <p:cNvSpPr/>
          <p:nvPr/>
        </p:nvSpPr>
        <p:spPr>
          <a:xfrm rot="5400000">
            <a:off x="5413543" y="3284537"/>
            <a:ext cx="415926" cy="72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1033" name="Line"/>
          <p:cNvSpPr/>
          <p:nvPr/>
        </p:nvSpPr>
        <p:spPr>
          <a:xfrm flipH="1" rot="16200000">
            <a:off x="5981076" y="3440905"/>
            <a:ext cx="425451" cy="42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19" y="0"/>
                </a:lnTo>
                <a:lnTo>
                  <a:pt x="10719" y="21600"/>
                </a:lnTo>
                <a:lnTo>
                  <a:pt x="21600" y="21600"/>
                </a:lnTo>
              </a:path>
            </a:pathLst>
          </a:custGeom>
          <a:ln w="25400">
            <a:solidFill>
              <a:srgbClr val="000000"/>
            </a:solidFill>
            <a:prstDash val="dash"/>
            <a:miter/>
            <a:tailEnd type="triangle"/>
          </a:ln>
        </p:spPr>
        <p:txBody>
          <a:bodyPr lIns="45719" rIns="45719" anchor="ctr"/>
          <a:lstStyle/>
          <a:p>
            <a:pPr/>
          </a:p>
        </p:txBody>
      </p:sp>
      <p:sp>
        <p:nvSpPr>
          <p:cNvPr id="1034" name="Line"/>
          <p:cNvSpPr/>
          <p:nvPr/>
        </p:nvSpPr>
        <p:spPr>
          <a:xfrm rot="5400000">
            <a:off x="8084512" y="3559969"/>
            <a:ext cx="415926"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1035" name="Line"/>
          <p:cNvSpPr/>
          <p:nvPr/>
        </p:nvSpPr>
        <p:spPr>
          <a:xfrm rot="5400000">
            <a:off x="6961357" y="2525713"/>
            <a:ext cx="320676"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1036" name="Line"/>
          <p:cNvSpPr/>
          <p:nvPr/>
        </p:nvSpPr>
        <p:spPr>
          <a:xfrm flipH="1" rot="16200000">
            <a:off x="7546351" y="2121693"/>
            <a:ext cx="320676" cy="998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grpSp>
        <p:nvGrpSpPr>
          <p:cNvPr id="1039" name="Group"/>
          <p:cNvGrpSpPr/>
          <p:nvPr/>
        </p:nvGrpSpPr>
        <p:grpSpPr>
          <a:xfrm>
            <a:off x="6793082" y="1965325"/>
            <a:ext cx="827089" cy="495300"/>
            <a:chOff x="0" y="0"/>
            <a:chExt cx="827087" cy="495300"/>
          </a:xfrm>
        </p:grpSpPr>
        <p:sp>
          <p:nvSpPr>
            <p:cNvPr id="1037"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38" name="A"/>
            <p:cNvSpPr txBox="1"/>
            <p:nvPr/>
          </p:nvSpPr>
          <p:spPr>
            <a:xfrm>
              <a:off x="285236" y="62229"/>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A</a:t>
              </a:r>
            </a:p>
          </p:txBody>
        </p:sp>
      </p:grpSp>
      <p:sp>
        <p:nvSpPr>
          <p:cNvPr id="1040" name="Shape"/>
          <p:cNvSpPr/>
          <p:nvPr/>
        </p:nvSpPr>
        <p:spPr>
          <a:xfrm flipV="1">
            <a:off x="6793082" y="1803400"/>
            <a:ext cx="484189"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043" name="Group"/>
          <p:cNvGrpSpPr/>
          <p:nvPr/>
        </p:nvGrpSpPr>
        <p:grpSpPr>
          <a:xfrm>
            <a:off x="5018256" y="4016375"/>
            <a:ext cx="827089" cy="493713"/>
            <a:chOff x="0" y="0"/>
            <a:chExt cx="827087" cy="493712"/>
          </a:xfrm>
        </p:grpSpPr>
        <p:sp>
          <p:nvSpPr>
            <p:cNvPr id="1041"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42" name="E"/>
            <p:cNvSpPr txBox="1"/>
            <p:nvPr/>
          </p:nvSpPr>
          <p:spPr>
            <a:xfrm>
              <a:off x="285236" y="61436"/>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E</a:t>
              </a:r>
            </a:p>
          </p:txBody>
        </p:sp>
      </p:grpSp>
      <p:sp>
        <p:nvSpPr>
          <p:cNvPr id="1044" name="Shape"/>
          <p:cNvSpPr/>
          <p:nvPr/>
        </p:nvSpPr>
        <p:spPr>
          <a:xfrm flipV="1">
            <a:off x="5018256" y="3854450"/>
            <a:ext cx="484189"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047" name="Group"/>
          <p:cNvGrpSpPr/>
          <p:nvPr/>
        </p:nvGrpSpPr>
        <p:grpSpPr>
          <a:xfrm>
            <a:off x="6162845" y="4025900"/>
            <a:ext cx="827088" cy="493713"/>
            <a:chOff x="0" y="0"/>
            <a:chExt cx="827087" cy="493712"/>
          </a:xfrm>
        </p:grpSpPr>
        <p:sp>
          <p:nvSpPr>
            <p:cNvPr id="1045" name="Rectangle"/>
            <p:cNvSpPr/>
            <p:nvPr/>
          </p:nvSpPr>
          <p:spPr>
            <a:xfrm>
              <a:off x="-1" y="0"/>
              <a:ext cx="827089"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46" name="F"/>
            <p:cNvSpPr txBox="1"/>
            <p:nvPr/>
          </p:nvSpPr>
          <p:spPr>
            <a:xfrm>
              <a:off x="291654" y="61436"/>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F</a:t>
              </a:r>
            </a:p>
          </p:txBody>
        </p:sp>
      </p:grpSp>
      <p:sp>
        <p:nvSpPr>
          <p:cNvPr id="1048" name="Shape"/>
          <p:cNvSpPr/>
          <p:nvPr/>
        </p:nvSpPr>
        <p:spPr>
          <a:xfrm flipV="1">
            <a:off x="6162845" y="3862387"/>
            <a:ext cx="484188" cy="163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051" name="Group"/>
          <p:cNvGrpSpPr/>
          <p:nvPr/>
        </p:nvGrpSpPr>
        <p:grpSpPr>
          <a:xfrm>
            <a:off x="5569120" y="2943225"/>
            <a:ext cx="827088" cy="495300"/>
            <a:chOff x="0" y="0"/>
            <a:chExt cx="827087" cy="495300"/>
          </a:xfrm>
        </p:grpSpPr>
        <p:sp>
          <p:nvSpPr>
            <p:cNvPr id="1049"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50" name="B"/>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B</a:t>
              </a:r>
            </a:p>
          </p:txBody>
        </p:sp>
      </p:grpSp>
      <p:sp>
        <p:nvSpPr>
          <p:cNvPr id="1052" name="Shape"/>
          <p:cNvSpPr/>
          <p:nvPr/>
        </p:nvSpPr>
        <p:spPr>
          <a:xfrm flipV="1">
            <a:off x="5569120" y="278130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055" name="Group"/>
          <p:cNvGrpSpPr/>
          <p:nvPr/>
        </p:nvGrpSpPr>
        <p:grpSpPr>
          <a:xfrm>
            <a:off x="6794669" y="2943225"/>
            <a:ext cx="827088" cy="495300"/>
            <a:chOff x="0" y="0"/>
            <a:chExt cx="827087" cy="495300"/>
          </a:xfrm>
        </p:grpSpPr>
        <p:sp>
          <p:nvSpPr>
            <p:cNvPr id="1053"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54" name="C"/>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t>
              </a:r>
            </a:p>
          </p:txBody>
        </p:sp>
      </p:grpSp>
      <p:sp>
        <p:nvSpPr>
          <p:cNvPr id="1056" name="Shape"/>
          <p:cNvSpPr/>
          <p:nvPr/>
        </p:nvSpPr>
        <p:spPr>
          <a:xfrm flipV="1">
            <a:off x="6794669" y="2781300"/>
            <a:ext cx="484188"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059" name="Group"/>
          <p:cNvGrpSpPr/>
          <p:nvPr/>
        </p:nvGrpSpPr>
        <p:grpSpPr>
          <a:xfrm>
            <a:off x="7964657" y="2943225"/>
            <a:ext cx="827089" cy="495300"/>
            <a:chOff x="0" y="0"/>
            <a:chExt cx="827087" cy="495300"/>
          </a:xfrm>
        </p:grpSpPr>
        <p:sp>
          <p:nvSpPr>
            <p:cNvPr id="1057"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58" name="D"/>
            <p:cNvSpPr txBox="1"/>
            <p:nvPr/>
          </p:nvSpPr>
          <p:spPr>
            <a:xfrm>
              <a:off x="278930" y="62229"/>
              <a:ext cx="26922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a:t>
              </a:r>
            </a:p>
          </p:txBody>
        </p:sp>
      </p:grpSp>
      <p:sp>
        <p:nvSpPr>
          <p:cNvPr id="1060" name="Shape"/>
          <p:cNvSpPr/>
          <p:nvPr/>
        </p:nvSpPr>
        <p:spPr>
          <a:xfrm flipV="1">
            <a:off x="7964657" y="2781300"/>
            <a:ext cx="484189"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063" name="Group"/>
          <p:cNvGrpSpPr/>
          <p:nvPr/>
        </p:nvGrpSpPr>
        <p:grpSpPr>
          <a:xfrm>
            <a:off x="7964657" y="4016375"/>
            <a:ext cx="827089" cy="493713"/>
            <a:chOff x="0" y="0"/>
            <a:chExt cx="827087" cy="493712"/>
          </a:xfrm>
        </p:grpSpPr>
        <p:sp>
          <p:nvSpPr>
            <p:cNvPr id="1061"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062" name="G"/>
            <p:cNvSpPr txBox="1"/>
            <p:nvPr/>
          </p:nvSpPr>
          <p:spPr>
            <a:xfrm>
              <a:off x="272567" y="61436"/>
              <a:ext cx="2819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G</a:t>
              </a:r>
            </a:p>
          </p:txBody>
        </p:sp>
      </p:grpSp>
      <p:sp>
        <p:nvSpPr>
          <p:cNvPr id="1064" name="Shape"/>
          <p:cNvSpPr/>
          <p:nvPr/>
        </p:nvSpPr>
        <p:spPr>
          <a:xfrm flipV="1">
            <a:off x="7964657" y="3854450"/>
            <a:ext cx="484189" cy="161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0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0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067"/>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6" fill="hold">
                                  <p:stCondLst>
                                    <p:cond delay="0"/>
                                  </p:stCondLst>
                                  <p:iterate type="el" backwards="0">
                                    <p:tmAbs val="0"/>
                                  </p:iterate>
                                  <p:childTnLst>
                                    <p:set>
                                      <p:cBhvr>
                                        <p:cTn id="25" fill="hold"/>
                                        <p:tgtEl>
                                          <p:spTgt spid="10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1005"/>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8" fill="hold">
                                  <p:stCondLst>
                                    <p:cond delay="0"/>
                                  </p:stCondLst>
                                  <p:iterate type="el" backwards="0">
                                    <p:tmAbs val="0"/>
                                  </p:iterate>
                                  <p:childTnLst>
                                    <p:set>
                                      <p:cBhvr>
                                        <p:cTn id="32" fill="hold"/>
                                        <p:tgtEl>
                                          <p:spTgt spid="1068"/>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9" fill="hold">
                                  <p:stCondLst>
                                    <p:cond delay="0"/>
                                  </p:stCondLst>
                                  <p:iterate type="el" backwards="0">
                                    <p:tmAbs val="0"/>
                                  </p:iterate>
                                  <p:childTnLst>
                                    <p:set>
                                      <p:cBhvr>
                                        <p:cTn id="35" fill="hold"/>
                                        <p:tgtEl>
                                          <p:spTgt spid="106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10" fill="hold">
                                  <p:stCondLst>
                                    <p:cond delay="0"/>
                                  </p:stCondLst>
                                  <p:iterate type="el" backwards="0">
                                    <p:tmAbs val="0"/>
                                  </p:iterate>
                                  <p:childTnLst>
                                    <p:set>
                                      <p:cBhvr>
                                        <p:cTn id="39" fill="hold"/>
                                        <p:tgtEl>
                                          <p:spTgt spid="1009"/>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1" fill="hold">
                                  <p:stCondLst>
                                    <p:cond delay="0"/>
                                  </p:stCondLst>
                                  <p:iterate type="el" backwards="0">
                                    <p:tmAbs val="0"/>
                                  </p:iterate>
                                  <p:childTnLst>
                                    <p:set>
                                      <p:cBhvr>
                                        <p:cTn id="42" fill="hold"/>
                                        <p:tgtEl>
                                          <p:spTgt spid="10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2" fill="hold">
                                  <p:stCondLst>
                                    <p:cond delay="0"/>
                                  </p:stCondLst>
                                  <p:iterate type="el" backwards="0">
                                    <p:tmAbs val="0"/>
                                  </p:iterate>
                                  <p:childTnLst>
                                    <p:set>
                                      <p:cBhvr>
                                        <p:cTn id="46" fill="hold"/>
                                        <p:tgtEl>
                                          <p:spTgt spid="1065"/>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3" fill="hold">
                                  <p:stCondLst>
                                    <p:cond delay="0"/>
                                  </p:stCondLst>
                                  <p:iterate type="el" backwards="0">
                                    <p:tmAbs val="0"/>
                                  </p:iterate>
                                  <p:childTnLst>
                                    <p:set>
                                      <p:cBhvr>
                                        <p:cTn id="49" fill="hold"/>
                                        <p:tgtEl>
                                          <p:spTgt spid="1066"/>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0" presetID="1" grpId="14" fill="hold">
                                  <p:stCondLst>
                                    <p:cond delay="0"/>
                                  </p:stCondLst>
                                  <p:iterate type="el" backwards="0">
                                    <p:tmAbs val="0"/>
                                  </p:iterate>
                                  <p:childTnLst>
                                    <p:set>
                                      <p:cBhvr>
                                        <p:cTn id="52" fill="hold"/>
                                        <p:tgtEl>
                                          <p:spTgt spid="1071"/>
                                        </p:tgtEl>
                                        <p:attrNameLst>
                                          <p:attrName>style.visibility</p:attrName>
                                        </p:attrNameLst>
                                      </p:cBhvr>
                                      <p:to>
                                        <p:strVal val="visible"/>
                                      </p:to>
                                    </p:set>
                                  </p:childTnLst>
                                </p:cTn>
                              </p:par>
                            </p:childTnLst>
                          </p:cTn>
                        </p:par>
                        <p:par>
                          <p:cTn id="53" fill="hold">
                            <p:stCondLst>
                              <p:cond delay="0"/>
                            </p:stCondLst>
                            <p:childTnLst>
                              <p:par>
                                <p:cTn id="54" presetClass="entr" nodeType="afterEffect" presetSubtype="0" presetID="1" grpId="15" fill="hold">
                                  <p:stCondLst>
                                    <p:cond delay="0"/>
                                  </p:stCondLst>
                                  <p:iterate type="el" backwards="0">
                                    <p:tmAbs val="0"/>
                                  </p:iterate>
                                  <p:childTnLst>
                                    <p:set>
                                      <p:cBhvr>
                                        <p:cTn id="55" fill="hold"/>
                                        <p:tgtEl>
                                          <p:spTgt spid="10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69" grpId="9"/>
      <p:bldP build="whole" bldLvl="1" animBg="1" rev="0" advAuto="0" spid="1029" grpId="6"/>
      <p:bldP build="whole" bldLvl="1" animBg="1" rev="0" advAuto="0" spid="1066" grpId="13"/>
      <p:bldP build="whole" bldLvl="1" animBg="1" rev="0" advAuto="0" spid="1071" grpId="14"/>
      <p:bldP build="whole" bldLvl="1" animBg="1" rev="0" advAuto="0" spid="1005" grpId="7"/>
      <p:bldP build="whole" bldLvl="1" animBg="1" rev="0" advAuto="0" spid="1017" grpId="2"/>
      <p:bldP build="whole" bldLvl="1" animBg="1" rev="0" advAuto="0" spid="1002" grpId="15"/>
      <p:bldP build="whole" bldLvl="1" animBg="1" rev="0" advAuto="0" spid="1068" grpId="8"/>
      <p:bldP build="whole" bldLvl="1" animBg="1" rev="0" advAuto="0" spid="1009" grpId="10"/>
      <p:bldP build="whole" bldLvl="1" animBg="1" rev="0" advAuto="0" spid="1025" grpId="4"/>
      <p:bldP build="whole" bldLvl="1" animBg="1" rev="0" advAuto="0" spid="1013" grpId="1"/>
      <p:bldP build="whole" bldLvl="1" animBg="1" rev="0" advAuto="0" spid="1067" grpId="5"/>
      <p:bldP build="whole" bldLvl="1" animBg="1" rev="0" advAuto="0" spid="1065" grpId="12"/>
      <p:bldP build="whole" bldLvl="1" animBg="1" rev="0" advAuto="0" spid="1070" grpId="11"/>
      <p:bldP build="whole" bldLvl="1" animBg="1" rev="0" advAuto="0" spid="1021" grpId="3"/>
    </p:bldLst>
  </p:timing>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3" name="Pros and Cons of Sandwich Testing"/>
          <p:cNvSpPr txBox="1"/>
          <p:nvPr>
            <p:ph type="title"/>
          </p:nvPr>
        </p:nvSpPr>
        <p:spPr>
          <a:prstGeom prst="rect">
            <a:avLst/>
          </a:prstGeom>
        </p:spPr>
        <p:txBody>
          <a:bodyPr/>
          <a:lstStyle>
            <a:lvl1pPr>
              <a:defRPr spc="-100"/>
            </a:lvl1pPr>
          </a:lstStyle>
          <a:p>
            <a:pPr/>
            <a:r>
              <a:t>Pros and Cons of Sandwich Testing</a:t>
            </a:r>
          </a:p>
        </p:txBody>
      </p:sp>
      <p:sp>
        <p:nvSpPr>
          <p:cNvPr id="1074" name="Pro…"/>
          <p:cNvSpPr txBox="1"/>
          <p:nvPr>
            <p:ph type="body" idx="1"/>
          </p:nvPr>
        </p:nvSpPr>
        <p:spPr>
          <a:xfrm>
            <a:off x="822959" y="1845734"/>
            <a:ext cx="7543801" cy="4023360"/>
          </a:xfrm>
          <a:prstGeom prst="rect">
            <a:avLst/>
          </a:prstGeom>
        </p:spPr>
        <p:txBody>
          <a:bodyPr/>
          <a:lstStyle/>
          <a:p>
            <a:pPr/>
            <a:r>
              <a:t>Pro</a:t>
            </a:r>
          </a:p>
          <a:p>
            <a:pPr lvl="1" marL="800100" indent="-342900">
              <a:spcBef>
                <a:spcPts val="400"/>
              </a:spcBef>
              <a:buFont typeface="Arial"/>
              <a:buChar char="•"/>
              <a:defRPr sz="1800"/>
            </a:pPr>
            <a:r>
              <a:t>Top and bottom layer tests can be done in parallel</a:t>
            </a:r>
          </a:p>
          <a:p>
            <a:pPr/>
            <a:r>
              <a:t>Con</a:t>
            </a:r>
          </a:p>
          <a:p>
            <a:pPr lvl="1" marL="800100" indent="-342900">
              <a:spcBef>
                <a:spcPts val="400"/>
              </a:spcBef>
              <a:buFont typeface="Arial"/>
              <a:buChar char="•"/>
              <a:defRPr sz="1800"/>
            </a:pPr>
            <a:r>
              <a:t>Does not test the individual subsystems  and their interfaces thoroughly before integration</a:t>
            </a:r>
          </a:p>
          <a:p>
            <a:pPr/>
            <a:r>
              <a:t>Solution: Modified sandwich testing strategy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074">
                                            <p:bg/>
                                          </p:spTgt>
                                        </p:tgtEl>
                                        <p:attrNameLst>
                                          <p:attrName>style.visibility</p:attrName>
                                        </p:attrNameLst>
                                      </p:cBhvr>
                                      <p:to>
                                        <p:strVal val="visible"/>
                                      </p:to>
                                    </p:set>
                                    <p:animEffect filter="dissolve" transition="in">
                                      <p:cBhvr>
                                        <p:cTn id="7" dur="500"/>
                                        <p:tgtEl>
                                          <p:spTgt spid="107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074">
                                            <p:txEl>
                                              <p:pRg st="0" end="0"/>
                                            </p:txEl>
                                          </p:spTgt>
                                        </p:tgtEl>
                                        <p:attrNameLst>
                                          <p:attrName>style.visibility</p:attrName>
                                        </p:attrNameLst>
                                      </p:cBhvr>
                                      <p:to>
                                        <p:strVal val="visible"/>
                                      </p:to>
                                    </p:set>
                                    <p:animEffect filter="dissolve" transition="in">
                                      <p:cBhvr>
                                        <p:cTn id="10" dur="500"/>
                                        <p:tgtEl>
                                          <p:spTgt spid="1074">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1074">
                                            <p:txEl>
                                              <p:pRg st="1" end="1"/>
                                            </p:txEl>
                                          </p:spTgt>
                                        </p:tgtEl>
                                        <p:attrNameLst>
                                          <p:attrName>style.visibility</p:attrName>
                                        </p:attrNameLst>
                                      </p:cBhvr>
                                      <p:to>
                                        <p:strVal val="visible"/>
                                      </p:to>
                                    </p:set>
                                    <p:animEffect filter="dissolve" transition="in">
                                      <p:cBhvr>
                                        <p:cTn id="13" dur="500"/>
                                        <p:tgtEl>
                                          <p:spTgt spid="107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1" fill="hold">
                                  <p:stCondLst>
                                    <p:cond delay="0"/>
                                  </p:stCondLst>
                                  <p:iterate type="el" backwards="0">
                                    <p:tmAbs val="0"/>
                                  </p:iterate>
                                  <p:childTnLst>
                                    <p:set>
                                      <p:cBhvr>
                                        <p:cTn id="17" fill="hold"/>
                                        <p:tgtEl>
                                          <p:spTgt spid="1074">
                                            <p:txEl>
                                              <p:pRg st="2" end="2"/>
                                            </p:txEl>
                                          </p:spTgt>
                                        </p:tgtEl>
                                        <p:attrNameLst>
                                          <p:attrName>style.visibility</p:attrName>
                                        </p:attrNameLst>
                                      </p:cBhvr>
                                      <p:to>
                                        <p:strVal val="visible"/>
                                      </p:to>
                                    </p:set>
                                    <p:animEffect filter="dissolve" transition="in">
                                      <p:cBhvr>
                                        <p:cTn id="18" dur="500"/>
                                        <p:tgtEl>
                                          <p:spTgt spid="1074">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1074">
                                            <p:txEl>
                                              <p:pRg st="3" end="3"/>
                                            </p:txEl>
                                          </p:spTgt>
                                        </p:tgtEl>
                                        <p:attrNameLst>
                                          <p:attrName>style.visibility</p:attrName>
                                        </p:attrNameLst>
                                      </p:cBhvr>
                                      <p:to>
                                        <p:strVal val="visible"/>
                                      </p:to>
                                    </p:set>
                                    <p:animEffect filter="dissolve" transition="in">
                                      <p:cBhvr>
                                        <p:cTn id="21" dur="500"/>
                                        <p:tgtEl>
                                          <p:spTgt spid="107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1" fill="hold">
                                  <p:stCondLst>
                                    <p:cond delay="0"/>
                                  </p:stCondLst>
                                  <p:iterate type="el" backwards="0">
                                    <p:tmAbs val="0"/>
                                  </p:iterate>
                                  <p:childTnLst>
                                    <p:set>
                                      <p:cBhvr>
                                        <p:cTn id="25" fill="hold"/>
                                        <p:tgtEl>
                                          <p:spTgt spid="1074">
                                            <p:txEl>
                                              <p:pRg st="4" end="4"/>
                                            </p:txEl>
                                          </p:spTgt>
                                        </p:tgtEl>
                                        <p:attrNameLst>
                                          <p:attrName>style.visibility</p:attrName>
                                        </p:attrNameLst>
                                      </p:cBhvr>
                                      <p:to>
                                        <p:strVal val="visible"/>
                                      </p:to>
                                    </p:set>
                                    <p:animEffect filter="dissolve" transition="in">
                                      <p:cBhvr>
                                        <p:cTn id="26" dur="500"/>
                                        <p:tgtEl>
                                          <p:spTgt spid="107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074" grpId="1"/>
    </p:bldLst>
  </p:timing>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6" name="Modified Sandwich Testing Strategy"/>
          <p:cNvSpPr txBox="1"/>
          <p:nvPr>
            <p:ph type="title"/>
          </p:nvPr>
        </p:nvSpPr>
        <p:spPr>
          <a:prstGeom prst="rect">
            <a:avLst/>
          </a:prstGeom>
        </p:spPr>
        <p:txBody>
          <a:bodyPr/>
          <a:lstStyle>
            <a:lvl1pPr>
              <a:defRPr spc="-100"/>
            </a:lvl1pPr>
          </a:lstStyle>
          <a:p>
            <a:pPr/>
            <a:r>
              <a:t>Modified Sandwich Testing Strategy</a:t>
            </a:r>
          </a:p>
        </p:txBody>
      </p:sp>
      <p:sp>
        <p:nvSpPr>
          <p:cNvPr id="1077" name="Test in parallel:…"/>
          <p:cNvSpPr txBox="1"/>
          <p:nvPr>
            <p:ph type="body" idx="1"/>
          </p:nvPr>
        </p:nvSpPr>
        <p:spPr>
          <a:xfrm>
            <a:off x="822959" y="1845734"/>
            <a:ext cx="7543801" cy="4023360"/>
          </a:xfrm>
          <a:prstGeom prst="rect">
            <a:avLst/>
          </a:prstGeom>
        </p:spPr>
        <p:txBody>
          <a:bodyPr/>
          <a:lstStyle/>
          <a:p>
            <a:pPr/>
            <a:r>
              <a:t>Test in parallel:</a:t>
            </a:r>
          </a:p>
          <a:p>
            <a:pPr lvl="1" marL="384047" indent="-182879">
              <a:spcBef>
                <a:spcPts val="400"/>
              </a:spcBef>
              <a:defRPr sz="1800"/>
            </a:pPr>
            <a:r>
              <a:t>Middle layer with drivers and stubs</a:t>
            </a:r>
          </a:p>
          <a:p>
            <a:pPr lvl="1" marL="384047" indent="-182879">
              <a:spcBef>
                <a:spcPts val="400"/>
              </a:spcBef>
              <a:defRPr sz="1800"/>
            </a:pPr>
            <a:r>
              <a:t>Top layer with stubs</a:t>
            </a:r>
          </a:p>
          <a:p>
            <a:pPr lvl="1" marL="384047" indent="-182879">
              <a:spcBef>
                <a:spcPts val="400"/>
              </a:spcBef>
              <a:defRPr sz="1800"/>
            </a:pPr>
            <a:r>
              <a:t>Bottom layer with drivers</a:t>
            </a:r>
          </a:p>
          <a:p>
            <a:pPr/>
            <a:r>
              <a:t>Test in parallel:</a:t>
            </a:r>
          </a:p>
          <a:p>
            <a:pPr lvl="1" marL="384047" indent="-182879">
              <a:spcBef>
                <a:spcPts val="400"/>
              </a:spcBef>
              <a:defRPr sz="1800"/>
            </a:pPr>
            <a:r>
              <a:t>Top layer accessing middle layer (top layer replaces drivers)</a:t>
            </a:r>
          </a:p>
          <a:p>
            <a:pPr lvl="1" marL="384047" indent="-182879">
              <a:spcBef>
                <a:spcPts val="400"/>
              </a:spcBef>
              <a:defRPr sz="1800"/>
            </a:pPr>
            <a:r>
              <a:t>Bottom accessed by  middle layer (bottom layer replaces stubs)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077">
                                            <p:bg/>
                                          </p:spTgt>
                                        </p:tgtEl>
                                        <p:attrNameLst>
                                          <p:attrName>style.visibility</p:attrName>
                                        </p:attrNameLst>
                                      </p:cBhvr>
                                      <p:to>
                                        <p:strVal val="visible"/>
                                      </p:to>
                                    </p:set>
                                    <p:animEffect filter="dissolve" transition="in">
                                      <p:cBhvr>
                                        <p:cTn id="7" dur="500"/>
                                        <p:tgtEl>
                                          <p:spTgt spid="107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077">
                                            <p:txEl>
                                              <p:pRg st="0" end="0"/>
                                            </p:txEl>
                                          </p:spTgt>
                                        </p:tgtEl>
                                        <p:attrNameLst>
                                          <p:attrName>style.visibility</p:attrName>
                                        </p:attrNameLst>
                                      </p:cBhvr>
                                      <p:to>
                                        <p:strVal val="visible"/>
                                      </p:to>
                                    </p:set>
                                    <p:animEffect filter="dissolve" transition="in">
                                      <p:cBhvr>
                                        <p:cTn id="10" dur="500"/>
                                        <p:tgtEl>
                                          <p:spTgt spid="1077">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1077">
                                            <p:txEl>
                                              <p:pRg st="1" end="1"/>
                                            </p:txEl>
                                          </p:spTgt>
                                        </p:tgtEl>
                                        <p:attrNameLst>
                                          <p:attrName>style.visibility</p:attrName>
                                        </p:attrNameLst>
                                      </p:cBhvr>
                                      <p:to>
                                        <p:strVal val="visible"/>
                                      </p:to>
                                    </p:set>
                                    <p:animEffect filter="dissolve" transition="in">
                                      <p:cBhvr>
                                        <p:cTn id="13" dur="500"/>
                                        <p:tgtEl>
                                          <p:spTgt spid="1077">
                                            <p:txEl>
                                              <p:pRg st="1" end="1"/>
                                            </p:txEl>
                                          </p:spTgt>
                                        </p:tgtEl>
                                      </p:cBhvr>
                                    </p:animEffect>
                                  </p:childTnLst>
                                </p:cTn>
                              </p:par>
                              <p:par>
                                <p:cTn id="14" presetClass="entr" nodeType="withEffect" presetSubtype="0" presetID="9" grpId="1" fill="hold">
                                  <p:stCondLst>
                                    <p:cond delay="0"/>
                                  </p:stCondLst>
                                  <p:iterate type="el" backwards="0">
                                    <p:tmAbs val="0"/>
                                  </p:iterate>
                                  <p:childTnLst>
                                    <p:set>
                                      <p:cBhvr>
                                        <p:cTn id="15" fill="hold"/>
                                        <p:tgtEl>
                                          <p:spTgt spid="1077">
                                            <p:txEl>
                                              <p:pRg st="2" end="2"/>
                                            </p:txEl>
                                          </p:spTgt>
                                        </p:tgtEl>
                                        <p:attrNameLst>
                                          <p:attrName>style.visibility</p:attrName>
                                        </p:attrNameLst>
                                      </p:cBhvr>
                                      <p:to>
                                        <p:strVal val="visible"/>
                                      </p:to>
                                    </p:set>
                                    <p:animEffect filter="dissolve" transition="in">
                                      <p:cBhvr>
                                        <p:cTn id="16" dur="500"/>
                                        <p:tgtEl>
                                          <p:spTgt spid="1077">
                                            <p:txEl>
                                              <p:pRg st="2" end="2"/>
                                            </p:txEl>
                                          </p:spTgt>
                                        </p:tgtEl>
                                      </p:cBhvr>
                                    </p:animEffect>
                                  </p:childTnLst>
                                </p:cTn>
                              </p:par>
                              <p:par>
                                <p:cTn id="17" presetClass="entr" nodeType="withEffect" presetSubtype="0" presetID="9" grpId="1" fill="hold">
                                  <p:stCondLst>
                                    <p:cond delay="0"/>
                                  </p:stCondLst>
                                  <p:iterate type="el" backwards="0">
                                    <p:tmAbs val="0"/>
                                  </p:iterate>
                                  <p:childTnLst>
                                    <p:set>
                                      <p:cBhvr>
                                        <p:cTn id="18" fill="hold"/>
                                        <p:tgtEl>
                                          <p:spTgt spid="1077">
                                            <p:txEl>
                                              <p:pRg st="3" end="3"/>
                                            </p:txEl>
                                          </p:spTgt>
                                        </p:tgtEl>
                                        <p:attrNameLst>
                                          <p:attrName>style.visibility</p:attrName>
                                        </p:attrNameLst>
                                      </p:cBhvr>
                                      <p:to>
                                        <p:strVal val="visible"/>
                                      </p:to>
                                    </p:set>
                                    <p:animEffect filter="dissolve" transition="in">
                                      <p:cBhvr>
                                        <p:cTn id="19" dur="500"/>
                                        <p:tgtEl>
                                          <p:spTgt spid="107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1" fill="hold">
                                  <p:stCondLst>
                                    <p:cond delay="0"/>
                                  </p:stCondLst>
                                  <p:iterate type="el" backwards="0">
                                    <p:tmAbs val="0"/>
                                  </p:iterate>
                                  <p:childTnLst>
                                    <p:set>
                                      <p:cBhvr>
                                        <p:cTn id="23" fill="hold"/>
                                        <p:tgtEl>
                                          <p:spTgt spid="1077">
                                            <p:txEl>
                                              <p:pRg st="4" end="4"/>
                                            </p:txEl>
                                          </p:spTgt>
                                        </p:tgtEl>
                                        <p:attrNameLst>
                                          <p:attrName>style.visibility</p:attrName>
                                        </p:attrNameLst>
                                      </p:cBhvr>
                                      <p:to>
                                        <p:strVal val="visible"/>
                                      </p:to>
                                    </p:set>
                                    <p:animEffect filter="dissolve" transition="in">
                                      <p:cBhvr>
                                        <p:cTn id="24" dur="500"/>
                                        <p:tgtEl>
                                          <p:spTgt spid="1077">
                                            <p:txEl>
                                              <p:pRg st="4" end="4"/>
                                            </p:txEl>
                                          </p:spTgt>
                                        </p:tgtEl>
                                      </p:cBhvr>
                                    </p:animEffect>
                                  </p:childTnLst>
                                </p:cTn>
                              </p:par>
                              <p:par>
                                <p:cTn id="25" presetClass="entr" nodeType="withEffect" presetSubtype="0" presetID="9" grpId="1" fill="hold">
                                  <p:stCondLst>
                                    <p:cond delay="0"/>
                                  </p:stCondLst>
                                  <p:iterate type="el" backwards="0">
                                    <p:tmAbs val="0"/>
                                  </p:iterate>
                                  <p:childTnLst>
                                    <p:set>
                                      <p:cBhvr>
                                        <p:cTn id="26" fill="hold"/>
                                        <p:tgtEl>
                                          <p:spTgt spid="1077">
                                            <p:txEl>
                                              <p:pRg st="5" end="5"/>
                                            </p:txEl>
                                          </p:spTgt>
                                        </p:tgtEl>
                                        <p:attrNameLst>
                                          <p:attrName>style.visibility</p:attrName>
                                        </p:attrNameLst>
                                      </p:cBhvr>
                                      <p:to>
                                        <p:strVal val="visible"/>
                                      </p:to>
                                    </p:set>
                                    <p:animEffect filter="dissolve" transition="in">
                                      <p:cBhvr>
                                        <p:cTn id="27" dur="500"/>
                                        <p:tgtEl>
                                          <p:spTgt spid="1077">
                                            <p:txEl>
                                              <p:pRg st="5" end="5"/>
                                            </p:txEl>
                                          </p:spTgt>
                                        </p:tgtEl>
                                      </p:cBhvr>
                                    </p:animEffect>
                                  </p:childTnLst>
                                </p:cTn>
                              </p:par>
                              <p:par>
                                <p:cTn id="28" presetClass="entr" nodeType="withEffect" presetSubtype="0" presetID="9" grpId="1" fill="hold">
                                  <p:stCondLst>
                                    <p:cond delay="0"/>
                                  </p:stCondLst>
                                  <p:iterate type="el" backwards="0">
                                    <p:tmAbs val="0"/>
                                  </p:iterate>
                                  <p:childTnLst>
                                    <p:set>
                                      <p:cBhvr>
                                        <p:cTn id="29" fill="hold"/>
                                        <p:tgtEl>
                                          <p:spTgt spid="1077">
                                            <p:txEl>
                                              <p:pRg st="6" end="6"/>
                                            </p:txEl>
                                          </p:spTgt>
                                        </p:tgtEl>
                                        <p:attrNameLst>
                                          <p:attrName>style.visibility</p:attrName>
                                        </p:attrNameLst>
                                      </p:cBhvr>
                                      <p:to>
                                        <p:strVal val="visible"/>
                                      </p:to>
                                    </p:set>
                                    <p:animEffect filter="dissolve" transition="in">
                                      <p:cBhvr>
                                        <p:cTn id="30" dur="500"/>
                                        <p:tgtEl>
                                          <p:spTgt spid="1077">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077" grpId="1"/>
    </p:bldLst>
  </p:timing>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Modified Sandwich Testing"/>
          <p:cNvSpPr txBox="1"/>
          <p:nvPr>
            <p:ph type="title"/>
          </p:nvPr>
        </p:nvSpPr>
        <p:spPr>
          <a:prstGeom prst="rect">
            <a:avLst/>
          </a:prstGeom>
        </p:spPr>
        <p:txBody>
          <a:bodyPr/>
          <a:lstStyle>
            <a:lvl1pPr>
              <a:defRPr spc="-100"/>
            </a:lvl1pPr>
          </a:lstStyle>
          <a:p>
            <a:pPr/>
            <a:r>
              <a:t>Modified Sandwich Testing</a:t>
            </a:r>
          </a:p>
        </p:txBody>
      </p:sp>
      <p:grpSp>
        <p:nvGrpSpPr>
          <p:cNvPr id="1082" name="Group"/>
          <p:cNvGrpSpPr/>
          <p:nvPr/>
        </p:nvGrpSpPr>
        <p:grpSpPr>
          <a:xfrm>
            <a:off x="452437" y="4410075"/>
            <a:ext cx="806451" cy="558800"/>
            <a:chOff x="0" y="0"/>
            <a:chExt cx="806450" cy="558800"/>
          </a:xfrm>
        </p:grpSpPr>
        <p:sp>
          <p:nvSpPr>
            <p:cNvPr id="1080"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81" name="Test F"/>
            <p:cNvSpPr txBox="1"/>
            <p:nvPr/>
          </p:nvSpPr>
          <p:spPr>
            <a:xfrm>
              <a:off x="41225" y="95249"/>
              <a:ext cx="724000"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a:solidFill>
                    <a:srgbClr val="FFFFFF"/>
                  </a:solidFill>
                </a:defRPr>
              </a:lvl1pPr>
            </a:lstStyle>
            <a:p>
              <a:pPr/>
              <a:r>
                <a:t>Test F</a:t>
              </a:r>
            </a:p>
          </p:txBody>
        </p:sp>
      </p:grpSp>
      <p:grpSp>
        <p:nvGrpSpPr>
          <p:cNvPr id="1085" name="Group"/>
          <p:cNvGrpSpPr/>
          <p:nvPr/>
        </p:nvGrpSpPr>
        <p:grpSpPr>
          <a:xfrm>
            <a:off x="452437" y="3749675"/>
            <a:ext cx="806451" cy="558800"/>
            <a:chOff x="0" y="0"/>
            <a:chExt cx="806450" cy="558800"/>
          </a:xfrm>
        </p:grpSpPr>
        <p:sp>
          <p:nvSpPr>
            <p:cNvPr id="1083"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84" name="Test E"/>
            <p:cNvSpPr txBox="1"/>
            <p:nvPr/>
          </p:nvSpPr>
          <p:spPr>
            <a:xfrm>
              <a:off x="34807" y="95249"/>
              <a:ext cx="73683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a:solidFill>
                    <a:srgbClr val="FFFFFF"/>
                  </a:solidFill>
                </a:defRPr>
              </a:lvl1pPr>
            </a:lstStyle>
            <a:p>
              <a:pPr/>
              <a:r>
                <a:t>Test E</a:t>
              </a:r>
            </a:p>
          </p:txBody>
        </p:sp>
      </p:grpSp>
      <p:grpSp>
        <p:nvGrpSpPr>
          <p:cNvPr id="1088" name="Group"/>
          <p:cNvGrpSpPr/>
          <p:nvPr/>
        </p:nvGrpSpPr>
        <p:grpSpPr>
          <a:xfrm>
            <a:off x="433387" y="3081338"/>
            <a:ext cx="806451" cy="558801"/>
            <a:chOff x="0" y="0"/>
            <a:chExt cx="806450" cy="558800"/>
          </a:xfrm>
        </p:grpSpPr>
        <p:sp>
          <p:nvSpPr>
            <p:cNvPr id="1086"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87" name="Test B"/>
            <p:cNvSpPr txBox="1"/>
            <p:nvPr/>
          </p:nvSpPr>
          <p:spPr>
            <a:xfrm>
              <a:off x="34807" y="95249"/>
              <a:ext cx="73683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a:solidFill>
                    <a:srgbClr val="FFFFFF"/>
                  </a:solidFill>
                </a:defRPr>
              </a:lvl1pPr>
            </a:lstStyle>
            <a:p>
              <a:pPr/>
              <a:r>
                <a:t>Test B</a:t>
              </a:r>
            </a:p>
          </p:txBody>
        </p:sp>
      </p:grpSp>
      <p:grpSp>
        <p:nvGrpSpPr>
          <p:cNvPr id="1091" name="Group"/>
          <p:cNvGrpSpPr/>
          <p:nvPr/>
        </p:nvGrpSpPr>
        <p:grpSpPr>
          <a:xfrm>
            <a:off x="437877" y="5829300"/>
            <a:ext cx="835572" cy="558800"/>
            <a:chOff x="-14560" y="0"/>
            <a:chExt cx="835570" cy="558800"/>
          </a:xfrm>
        </p:grpSpPr>
        <p:sp>
          <p:nvSpPr>
            <p:cNvPr id="1089"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90" name="Test G"/>
            <p:cNvSpPr txBox="1"/>
            <p:nvPr/>
          </p:nvSpPr>
          <p:spPr>
            <a:xfrm>
              <a:off x="-14561" y="82550"/>
              <a:ext cx="83557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G</a:t>
              </a:r>
            </a:p>
          </p:txBody>
        </p:sp>
      </p:grpSp>
      <p:grpSp>
        <p:nvGrpSpPr>
          <p:cNvPr id="1094" name="Group"/>
          <p:cNvGrpSpPr/>
          <p:nvPr/>
        </p:nvGrpSpPr>
        <p:grpSpPr>
          <a:xfrm>
            <a:off x="444946" y="5124450"/>
            <a:ext cx="821433" cy="558800"/>
            <a:chOff x="-7491" y="0"/>
            <a:chExt cx="821432" cy="558800"/>
          </a:xfrm>
        </p:grpSpPr>
        <p:sp>
          <p:nvSpPr>
            <p:cNvPr id="1092"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93" name="Test D"/>
            <p:cNvSpPr txBox="1"/>
            <p:nvPr/>
          </p:nvSpPr>
          <p:spPr>
            <a:xfrm>
              <a:off x="-7492" y="82550"/>
              <a:ext cx="82143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D</a:t>
              </a:r>
            </a:p>
          </p:txBody>
        </p:sp>
      </p:grpSp>
      <p:grpSp>
        <p:nvGrpSpPr>
          <p:cNvPr id="1097" name="Group"/>
          <p:cNvGrpSpPr/>
          <p:nvPr/>
        </p:nvGrpSpPr>
        <p:grpSpPr>
          <a:xfrm>
            <a:off x="452437" y="1757363"/>
            <a:ext cx="806451" cy="558801"/>
            <a:chOff x="0" y="0"/>
            <a:chExt cx="806450" cy="558800"/>
          </a:xfrm>
        </p:grpSpPr>
        <p:sp>
          <p:nvSpPr>
            <p:cNvPr id="1095"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96" name="Test A"/>
            <p:cNvSpPr txBox="1"/>
            <p:nvPr/>
          </p:nvSpPr>
          <p:spPr>
            <a:xfrm>
              <a:off x="6461" y="82550"/>
              <a:ext cx="79352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A</a:t>
              </a:r>
            </a:p>
          </p:txBody>
        </p:sp>
      </p:grpSp>
      <p:grpSp>
        <p:nvGrpSpPr>
          <p:cNvPr id="1100" name="Group"/>
          <p:cNvGrpSpPr/>
          <p:nvPr/>
        </p:nvGrpSpPr>
        <p:grpSpPr>
          <a:xfrm>
            <a:off x="444946" y="2386013"/>
            <a:ext cx="821433" cy="558801"/>
            <a:chOff x="-7491" y="0"/>
            <a:chExt cx="821432" cy="558800"/>
          </a:xfrm>
        </p:grpSpPr>
        <p:sp>
          <p:nvSpPr>
            <p:cNvPr id="1098" name="Oval"/>
            <p:cNvSpPr/>
            <p:nvPr/>
          </p:nvSpPr>
          <p:spPr>
            <a:xfrm>
              <a:off x="0" y="0"/>
              <a:ext cx="806450" cy="558800"/>
            </a:xfrm>
            <a:prstGeom prst="ellipse">
              <a:avLst/>
            </a:prstGeom>
            <a:solidFill>
              <a:srgbClr val="335B74"/>
            </a:solidFill>
            <a:ln w="12700" cap="flat">
              <a:solidFill>
                <a:srgbClr val="000000"/>
              </a:solidFill>
              <a:prstDash val="solid"/>
              <a:round/>
            </a:ln>
            <a:effectLst/>
          </p:spPr>
          <p:txBody>
            <a:bodyPr wrap="square" lIns="45719" tIns="45719" rIns="45719" bIns="45719" numCol="1" anchor="ctr">
              <a:noAutofit/>
            </a:bodyPr>
            <a:lstStyle/>
            <a:p>
              <a:pPr algn="ctr"/>
            </a:p>
          </p:txBody>
        </p:sp>
        <p:sp>
          <p:nvSpPr>
            <p:cNvPr id="1099" name="Test C"/>
            <p:cNvSpPr txBox="1"/>
            <p:nvPr/>
          </p:nvSpPr>
          <p:spPr>
            <a:xfrm>
              <a:off x="-7492" y="82550"/>
              <a:ext cx="82143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solidFill>
                    <a:srgbClr val="FFFFFF"/>
                  </a:solidFill>
                </a:defRPr>
              </a:lvl1pPr>
            </a:lstStyle>
            <a:p>
              <a:pPr/>
              <a:r>
                <a:t>Test C</a:t>
              </a:r>
            </a:p>
          </p:txBody>
        </p:sp>
      </p:grpSp>
      <p:grpSp>
        <p:nvGrpSpPr>
          <p:cNvPr id="1103" name="Group"/>
          <p:cNvGrpSpPr/>
          <p:nvPr/>
        </p:nvGrpSpPr>
        <p:grpSpPr>
          <a:xfrm>
            <a:off x="1963042" y="4267200"/>
            <a:ext cx="1414266" cy="615950"/>
            <a:chOff x="-18157" y="0"/>
            <a:chExt cx="1414264" cy="615950"/>
          </a:xfrm>
        </p:grpSpPr>
        <p:sp>
          <p:nvSpPr>
            <p:cNvPr id="1101" name="Oval"/>
            <p:cNvSpPr/>
            <p:nvPr/>
          </p:nvSpPr>
          <p:spPr>
            <a:xfrm>
              <a:off x="0" y="0"/>
              <a:ext cx="137795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102" name="Test B, E, F"/>
            <p:cNvSpPr txBox="1"/>
            <p:nvPr/>
          </p:nvSpPr>
          <p:spPr>
            <a:xfrm>
              <a:off x="-18158" y="111125"/>
              <a:ext cx="141426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defRPr sz="2000"/>
              </a:lvl1pPr>
            </a:lstStyle>
            <a:p>
              <a:pPr/>
              <a:r>
                <a:t>Test B, E, F</a:t>
              </a:r>
            </a:p>
          </p:txBody>
        </p:sp>
      </p:grpSp>
      <p:grpSp>
        <p:nvGrpSpPr>
          <p:cNvPr id="1106" name="Group"/>
          <p:cNvGrpSpPr/>
          <p:nvPr/>
        </p:nvGrpSpPr>
        <p:grpSpPr>
          <a:xfrm>
            <a:off x="2082800" y="5448300"/>
            <a:ext cx="1377950" cy="615950"/>
            <a:chOff x="0" y="0"/>
            <a:chExt cx="1377950" cy="615950"/>
          </a:xfrm>
        </p:grpSpPr>
        <p:sp>
          <p:nvSpPr>
            <p:cNvPr id="1104" name="Oval"/>
            <p:cNvSpPr/>
            <p:nvPr/>
          </p:nvSpPr>
          <p:spPr>
            <a:xfrm>
              <a:off x="0" y="0"/>
              <a:ext cx="137795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105" name="Test D,G"/>
            <p:cNvSpPr txBox="1"/>
            <p:nvPr/>
          </p:nvSpPr>
          <p:spPr>
            <a:xfrm>
              <a:off x="193588" y="123825"/>
              <a:ext cx="990774"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lstStyle>
            <a:p>
              <a:pPr/>
              <a:r>
                <a:t>Test D,G</a:t>
              </a:r>
            </a:p>
          </p:txBody>
        </p:sp>
      </p:grpSp>
      <p:grpSp>
        <p:nvGrpSpPr>
          <p:cNvPr id="1109" name="Group"/>
          <p:cNvGrpSpPr/>
          <p:nvPr/>
        </p:nvGrpSpPr>
        <p:grpSpPr>
          <a:xfrm>
            <a:off x="1981200" y="3200400"/>
            <a:ext cx="1377950" cy="615950"/>
            <a:chOff x="0" y="0"/>
            <a:chExt cx="1377950" cy="615950"/>
          </a:xfrm>
        </p:grpSpPr>
        <p:sp>
          <p:nvSpPr>
            <p:cNvPr id="1107" name="Oval"/>
            <p:cNvSpPr/>
            <p:nvPr/>
          </p:nvSpPr>
          <p:spPr>
            <a:xfrm>
              <a:off x="0" y="0"/>
              <a:ext cx="1377950" cy="6159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108" name="Test A,C"/>
            <p:cNvSpPr txBox="1"/>
            <p:nvPr/>
          </p:nvSpPr>
          <p:spPr>
            <a:xfrm>
              <a:off x="212507" y="123825"/>
              <a:ext cx="95293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lvl1pPr algn="ctr"/>
            </a:lstStyle>
            <a:p>
              <a:pPr/>
              <a:r>
                <a:t>Test A,C</a:t>
              </a:r>
            </a:p>
          </p:txBody>
        </p:sp>
      </p:grpSp>
      <p:grpSp>
        <p:nvGrpSpPr>
          <p:cNvPr id="1112" name="Group"/>
          <p:cNvGrpSpPr/>
          <p:nvPr/>
        </p:nvGrpSpPr>
        <p:grpSpPr>
          <a:xfrm>
            <a:off x="4770211" y="4881348"/>
            <a:ext cx="1358901" cy="1416051"/>
            <a:chOff x="0" y="0"/>
            <a:chExt cx="1358900" cy="1416050"/>
          </a:xfrm>
        </p:grpSpPr>
        <p:sp>
          <p:nvSpPr>
            <p:cNvPr id="1110" name="Oval"/>
            <p:cNvSpPr/>
            <p:nvPr/>
          </p:nvSpPr>
          <p:spPr>
            <a:xfrm>
              <a:off x="0" y="0"/>
              <a:ext cx="1358900" cy="1416050"/>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p>
          </p:txBody>
        </p:sp>
        <p:sp>
          <p:nvSpPr>
            <p:cNvPr id="1111" name="Test…"/>
            <p:cNvSpPr txBox="1"/>
            <p:nvPr/>
          </p:nvSpPr>
          <p:spPr>
            <a:xfrm>
              <a:off x="57038" y="244474"/>
              <a:ext cx="124482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50" tIns="44450" rIns="44450" bIns="44450" numCol="1" anchor="ctr">
              <a:spAutoFit/>
            </a:bodyPr>
            <a:lstStyle/>
            <a:p>
              <a:pPr algn="ctr"/>
              <a:r>
                <a:t>Test </a:t>
              </a:r>
            </a:p>
            <a:p>
              <a:pPr algn="ctr"/>
              <a:r>
                <a:t>A, B, C, D,</a:t>
              </a:r>
            </a:p>
            <a:p>
              <a:pPr algn="ctr"/>
              <a:r>
                <a:t>E, F, G</a:t>
              </a:r>
            </a:p>
          </p:txBody>
        </p:sp>
      </p:grpSp>
      <p:sp>
        <p:nvSpPr>
          <p:cNvPr id="1157" name="Connection Line"/>
          <p:cNvSpPr/>
          <p:nvPr/>
        </p:nvSpPr>
        <p:spPr>
          <a:xfrm>
            <a:off x="1122945" y="2253535"/>
            <a:ext cx="1208418" cy="980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58" name="Connection Line"/>
          <p:cNvSpPr/>
          <p:nvPr/>
        </p:nvSpPr>
        <p:spPr>
          <a:xfrm>
            <a:off x="1266428" y="2856241"/>
            <a:ext cx="918497" cy="426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59" name="Connection Line"/>
          <p:cNvSpPr/>
          <p:nvPr/>
        </p:nvSpPr>
        <p:spPr>
          <a:xfrm>
            <a:off x="1266428" y="5479400"/>
            <a:ext cx="860526" cy="158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60" name="Connection Line"/>
          <p:cNvSpPr/>
          <p:nvPr/>
        </p:nvSpPr>
        <p:spPr>
          <a:xfrm>
            <a:off x="1273572" y="5874875"/>
            <a:ext cx="853382" cy="156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sp>
        <p:nvSpPr>
          <p:cNvPr id="1161" name="Connection Line"/>
          <p:cNvSpPr/>
          <p:nvPr/>
        </p:nvSpPr>
        <p:spPr>
          <a:xfrm>
            <a:off x="1231412" y="4142161"/>
            <a:ext cx="784695" cy="236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62" name="Connection Line"/>
          <p:cNvSpPr/>
          <p:nvPr/>
        </p:nvSpPr>
        <p:spPr>
          <a:xfrm>
            <a:off x="1133437" y="3557335"/>
            <a:ext cx="1144456" cy="758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63" name="Connection Line"/>
          <p:cNvSpPr/>
          <p:nvPr/>
        </p:nvSpPr>
        <p:spPr>
          <a:xfrm>
            <a:off x="1263568" y="4619725"/>
            <a:ext cx="699376" cy="44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sp>
        <p:nvSpPr>
          <p:cNvPr id="1164" name="Connection Line"/>
          <p:cNvSpPr/>
          <p:nvPr/>
        </p:nvSpPr>
        <p:spPr>
          <a:xfrm>
            <a:off x="3029869" y="3777677"/>
            <a:ext cx="1800652" cy="1348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65" name="Connection Line"/>
          <p:cNvSpPr/>
          <p:nvPr/>
        </p:nvSpPr>
        <p:spPr>
          <a:xfrm>
            <a:off x="3209657" y="4772025"/>
            <a:ext cx="1592481" cy="581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166" name="Connection Line"/>
          <p:cNvSpPr/>
          <p:nvPr/>
        </p:nvSpPr>
        <p:spPr>
          <a:xfrm>
            <a:off x="3460768" y="5632041"/>
            <a:ext cx="1304300" cy="81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000000"/>
            </a:solidFill>
            <a:tailEnd type="triangle"/>
          </a:ln>
        </p:spPr>
        <p:txBody>
          <a:bodyPr/>
          <a:lstStyle/>
          <a:p>
            <a:pPr/>
          </a:p>
        </p:txBody>
      </p:sp>
      <p:sp>
        <p:nvSpPr>
          <p:cNvPr id="1123" name="Line"/>
          <p:cNvSpPr/>
          <p:nvPr/>
        </p:nvSpPr>
        <p:spPr>
          <a:xfrm rot="5400000">
            <a:off x="6295799" y="1935956"/>
            <a:ext cx="320676" cy="139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25" y="0"/>
                </a:lnTo>
                <a:lnTo>
                  <a:pt x="10725" y="21600"/>
                </a:lnTo>
                <a:lnTo>
                  <a:pt x="21600" y="21600"/>
                </a:lnTo>
              </a:path>
            </a:pathLst>
          </a:custGeom>
          <a:ln w="25400">
            <a:solidFill>
              <a:srgbClr val="000000"/>
            </a:solidFill>
            <a:prstDash val="dash"/>
            <a:miter/>
            <a:tailEnd type="triangle"/>
          </a:ln>
        </p:spPr>
        <p:txBody>
          <a:bodyPr lIns="45719" rIns="45719" anchor="ctr"/>
          <a:lstStyle/>
          <a:p>
            <a:pPr/>
          </a:p>
        </p:txBody>
      </p:sp>
      <p:sp>
        <p:nvSpPr>
          <p:cNvPr id="1124" name="Line"/>
          <p:cNvSpPr/>
          <p:nvPr/>
        </p:nvSpPr>
        <p:spPr>
          <a:xfrm rot="5400000">
            <a:off x="5360761" y="3307555"/>
            <a:ext cx="415926" cy="72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1125" name="Line"/>
          <p:cNvSpPr/>
          <p:nvPr/>
        </p:nvSpPr>
        <p:spPr>
          <a:xfrm flipH="1" rot="16200000">
            <a:off x="5928293" y="3463923"/>
            <a:ext cx="425451" cy="42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19" y="0"/>
                </a:lnTo>
                <a:lnTo>
                  <a:pt x="10719" y="21600"/>
                </a:lnTo>
                <a:lnTo>
                  <a:pt x="21600" y="21600"/>
                </a:lnTo>
              </a:path>
            </a:pathLst>
          </a:custGeom>
          <a:ln w="25400">
            <a:solidFill>
              <a:srgbClr val="000000"/>
            </a:solidFill>
            <a:prstDash val="dash"/>
            <a:miter/>
            <a:tailEnd type="triangle"/>
          </a:ln>
        </p:spPr>
        <p:txBody>
          <a:bodyPr lIns="45719" rIns="45719" anchor="ctr"/>
          <a:lstStyle/>
          <a:p>
            <a:pPr/>
          </a:p>
        </p:txBody>
      </p:sp>
      <p:sp>
        <p:nvSpPr>
          <p:cNvPr id="1126" name="Line"/>
          <p:cNvSpPr/>
          <p:nvPr/>
        </p:nvSpPr>
        <p:spPr>
          <a:xfrm rot="5400000">
            <a:off x="8031729" y="3582987"/>
            <a:ext cx="415926"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
        <p:nvSpPr>
          <p:cNvPr id="1127" name="Line"/>
          <p:cNvSpPr/>
          <p:nvPr/>
        </p:nvSpPr>
        <p:spPr>
          <a:xfrm flipH="1" rot="16200000">
            <a:off x="7493568" y="2144711"/>
            <a:ext cx="320676" cy="998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grpSp>
        <p:nvGrpSpPr>
          <p:cNvPr id="1130" name="Group"/>
          <p:cNvGrpSpPr/>
          <p:nvPr/>
        </p:nvGrpSpPr>
        <p:grpSpPr>
          <a:xfrm>
            <a:off x="6740298" y="1988342"/>
            <a:ext cx="827089" cy="495301"/>
            <a:chOff x="0" y="0"/>
            <a:chExt cx="827087" cy="495300"/>
          </a:xfrm>
        </p:grpSpPr>
        <p:sp>
          <p:nvSpPr>
            <p:cNvPr id="1128"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29" name="A"/>
            <p:cNvSpPr txBox="1"/>
            <p:nvPr/>
          </p:nvSpPr>
          <p:spPr>
            <a:xfrm>
              <a:off x="285236" y="62229"/>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A</a:t>
              </a:r>
            </a:p>
          </p:txBody>
        </p:sp>
      </p:grpSp>
      <p:sp>
        <p:nvSpPr>
          <p:cNvPr id="1131" name="Shape"/>
          <p:cNvSpPr/>
          <p:nvPr/>
        </p:nvSpPr>
        <p:spPr>
          <a:xfrm flipV="1">
            <a:off x="6740298" y="1826417"/>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134" name="Group"/>
          <p:cNvGrpSpPr/>
          <p:nvPr/>
        </p:nvGrpSpPr>
        <p:grpSpPr>
          <a:xfrm>
            <a:off x="4965474" y="4039392"/>
            <a:ext cx="827089" cy="493714"/>
            <a:chOff x="0" y="0"/>
            <a:chExt cx="827087" cy="493712"/>
          </a:xfrm>
        </p:grpSpPr>
        <p:sp>
          <p:nvSpPr>
            <p:cNvPr id="1132"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33" name="E"/>
            <p:cNvSpPr txBox="1"/>
            <p:nvPr/>
          </p:nvSpPr>
          <p:spPr>
            <a:xfrm>
              <a:off x="285236" y="61436"/>
              <a:ext cx="2566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E</a:t>
              </a:r>
            </a:p>
          </p:txBody>
        </p:sp>
      </p:grpSp>
      <p:sp>
        <p:nvSpPr>
          <p:cNvPr id="1135" name="Shape"/>
          <p:cNvSpPr/>
          <p:nvPr/>
        </p:nvSpPr>
        <p:spPr>
          <a:xfrm flipV="1">
            <a:off x="4965474" y="3877467"/>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138" name="Group"/>
          <p:cNvGrpSpPr/>
          <p:nvPr/>
        </p:nvGrpSpPr>
        <p:grpSpPr>
          <a:xfrm>
            <a:off x="6110061" y="4048917"/>
            <a:ext cx="827088" cy="493714"/>
            <a:chOff x="0" y="0"/>
            <a:chExt cx="827087" cy="493712"/>
          </a:xfrm>
        </p:grpSpPr>
        <p:sp>
          <p:nvSpPr>
            <p:cNvPr id="1136" name="Rectangle"/>
            <p:cNvSpPr/>
            <p:nvPr/>
          </p:nvSpPr>
          <p:spPr>
            <a:xfrm>
              <a:off x="-1" y="0"/>
              <a:ext cx="827089"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37" name="F"/>
            <p:cNvSpPr txBox="1"/>
            <p:nvPr/>
          </p:nvSpPr>
          <p:spPr>
            <a:xfrm>
              <a:off x="291654" y="61436"/>
              <a:ext cx="2437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F</a:t>
              </a:r>
            </a:p>
          </p:txBody>
        </p:sp>
      </p:grpSp>
      <p:sp>
        <p:nvSpPr>
          <p:cNvPr id="1139" name="Shape"/>
          <p:cNvSpPr/>
          <p:nvPr/>
        </p:nvSpPr>
        <p:spPr>
          <a:xfrm flipV="1">
            <a:off x="6110061" y="3885405"/>
            <a:ext cx="484188" cy="163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142" name="Group"/>
          <p:cNvGrpSpPr/>
          <p:nvPr/>
        </p:nvGrpSpPr>
        <p:grpSpPr>
          <a:xfrm>
            <a:off x="5516336" y="2966242"/>
            <a:ext cx="827088" cy="495301"/>
            <a:chOff x="0" y="0"/>
            <a:chExt cx="827087" cy="495300"/>
          </a:xfrm>
        </p:grpSpPr>
        <p:sp>
          <p:nvSpPr>
            <p:cNvPr id="1140"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41" name="B"/>
            <p:cNvSpPr txBox="1"/>
            <p:nvPr/>
          </p:nvSpPr>
          <p:spPr>
            <a:xfrm>
              <a:off x="285236" y="62229"/>
              <a:ext cx="25661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B</a:t>
              </a:r>
            </a:p>
          </p:txBody>
        </p:sp>
      </p:grpSp>
      <p:sp>
        <p:nvSpPr>
          <p:cNvPr id="1143" name="Shape"/>
          <p:cNvSpPr/>
          <p:nvPr/>
        </p:nvSpPr>
        <p:spPr>
          <a:xfrm flipV="1">
            <a:off x="5516336" y="2804317"/>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146" name="Group"/>
          <p:cNvGrpSpPr/>
          <p:nvPr/>
        </p:nvGrpSpPr>
        <p:grpSpPr>
          <a:xfrm>
            <a:off x="6741886" y="2966242"/>
            <a:ext cx="827088" cy="495301"/>
            <a:chOff x="0" y="0"/>
            <a:chExt cx="827087" cy="495300"/>
          </a:xfrm>
        </p:grpSpPr>
        <p:sp>
          <p:nvSpPr>
            <p:cNvPr id="1144" name="Rectangle"/>
            <p:cNvSpPr/>
            <p:nvPr/>
          </p:nvSpPr>
          <p:spPr>
            <a:xfrm>
              <a:off x="-1" y="0"/>
              <a:ext cx="827089"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45" name="C"/>
            <p:cNvSpPr txBox="1"/>
            <p:nvPr/>
          </p:nvSpPr>
          <p:spPr>
            <a:xfrm>
              <a:off x="278929" y="62229"/>
              <a:ext cx="2692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C</a:t>
              </a:r>
            </a:p>
          </p:txBody>
        </p:sp>
      </p:grpSp>
      <p:sp>
        <p:nvSpPr>
          <p:cNvPr id="1147" name="Shape"/>
          <p:cNvSpPr/>
          <p:nvPr/>
        </p:nvSpPr>
        <p:spPr>
          <a:xfrm flipV="1">
            <a:off x="6741886" y="2804317"/>
            <a:ext cx="484188"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150" name="Group"/>
          <p:cNvGrpSpPr/>
          <p:nvPr/>
        </p:nvGrpSpPr>
        <p:grpSpPr>
          <a:xfrm>
            <a:off x="7911873" y="2966242"/>
            <a:ext cx="827089" cy="495301"/>
            <a:chOff x="0" y="0"/>
            <a:chExt cx="827087" cy="495300"/>
          </a:xfrm>
        </p:grpSpPr>
        <p:sp>
          <p:nvSpPr>
            <p:cNvPr id="1148" name="Rectangle"/>
            <p:cNvSpPr/>
            <p:nvPr/>
          </p:nvSpPr>
          <p:spPr>
            <a:xfrm>
              <a:off x="0" y="0"/>
              <a:ext cx="827088" cy="495300"/>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49" name="D"/>
            <p:cNvSpPr txBox="1"/>
            <p:nvPr/>
          </p:nvSpPr>
          <p:spPr>
            <a:xfrm>
              <a:off x="278930" y="62229"/>
              <a:ext cx="26922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D</a:t>
              </a:r>
            </a:p>
          </p:txBody>
        </p:sp>
      </p:grpSp>
      <p:sp>
        <p:nvSpPr>
          <p:cNvPr id="1151" name="Shape"/>
          <p:cNvSpPr/>
          <p:nvPr/>
        </p:nvSpPr>
        <p:spPr>
          <a:xfrm flipV="1">
            <a:off x="7911873" y="2804317"/>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grpSp>
        <p:nvGrpSpPr>
          <p:cNvPr id="1154" name="Group"/>
          <p:cNvGrpSpPr/>
          <p:nvPr/>
        </p:nvGrpSpPr>
        <p:grpSpPr>
          <a:xfrm>
            <a:off x="7911873" y="4039392"/>
            <a:ext cx="827089" cy="493714"/>
            <a:chOff x="0" y="0"/>
            <a:chExt cx="827087" cy="493712"/>
          </a:xfrm>
        </p:grpSpPr>
        <p:sp>
          <p:nvSpPr>
            <p:cNvPr id="1152" name="Rectangle"/>
            <p:cNvSpPr/>
            <p:nvPr/>
          </p:nvSpPr>
          <p:spPr>
            <a:xfrm>
              <a:off x="0" y="0"/>
              <a:ext cx="827088" cy="493713"/>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a:p>
          </p:txBody>
        </p:sp>
        <p:sp>
          <p:nvSpPr>
            <p:cNvPr id="1153" name="G"/>
            <p:cNvSpPr txBox="1"/>
            <p:nvPr/>
          </p:nvSpPr>
          <p:spPr>
            <a:xfrm>
              <a:off x="272567" y="61436"/>
              <a:ext cx="2819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lstStyle>
            <a:p>
              <a:pPr/>
              <a:r>
                <a:t>G</a:t>
              </a:r>
            </a:p>
          </p:txBody>
        </p:sp>
      </p:grpSp>
      <p:sp>
        <p:nvSpPr>
          <p:cNvPr id="1155" name="Shape"/>
          <p:cNvSpPr/>
          <p:nvPr/>
        </p:nvSpPr>
        <p:spPr>
          <a:xfrm flipV="1">
            <a:off x="7911873" y="3877467"/>
            <a:ext cx="484189"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00" y="21600"/>
                </a:lnTo>
                <a:lnTo>
                  <a:pt x="16200" y="21600"/>
                </a:lnTo>
                <a:lnTo>
                  <a:pt x="21600" y="0"/>
                </a:lnTo>
                <a:close/>
              </a:path>
            </a:pathLst>
          </a:custGeom>
          <a:solidFill>
            <a:srgbClr val="FFFFFF"/>
          </a:solidFill>
          <a:ln w="12700">
            <a:solidFill>
              <a:srgbClr val="000000"/>
            </a:solidFill>
            <a:miter/>
          </a:ln>
        </p:spPr>
        <p:txBody>
          <a:bodyPr lIns="45719" rIns="45719" anchor="ctr"/>
          <a:lstStyle/>
          <a:p>
            <a:pPr algn="ctr"/>
          </a:p>
        </p:txBody>
      </p:sp>
      <p:sp>
        <p:nvSpPr>
          <p:cNvPr id="1156" name="Line"/>
          <p:cNvSpPr/>
          <p:nvPr/>
        </p:nvSpPr>
        <p:spPr>
          <a:xfrm rot="5400000">
            <a:off x="6903811" y="2553492"/>
            <a:ext cx="33020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000000"/>
            </a:solidFill>
            <a:prstDash val="dash"/>
            <a:miter/>
            <a:tailEnd type="triangle"/>
          </a:ln>
        </p:spPr>
        <p:txBody>
          <a:bodyPr lIns="45719" rIns="45719"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0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0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0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0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0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158"/>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9" fill="hold">
                                  <p:stCondLst>
                                    <p:cond delay="0"/>
                                  </p:stCondLst>
                                  <p:iterate type="el" backwards="0">
                                    <p:tmAbs val="0"/>
                                  </p:iterate>
                                  <p:childTnLst>
                                    <p:set>
                                      <p:cBhvr>
                                        <p:cTn id="37" fill="hold"/>
                                        <p:tgtEl>
                                          <p:spTgt spid="1157"/>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0" fill="hold">
                                  <p:stCondLst>
                                    <p:cond delay="0"/>
                                  </p:stCondLst>
                                  <p:iterate type="el" backwards="0">
                                    <p:tmAbs val="0"/>
                                  </p:iterate>
                                  <p:childTnLst>
                                    <p:set>
                                      <p:cBhvr>
                                        <p:cTn id="40" fill="hold"/>
                                        <p:tgtEl>
                                          <p:spTgt spid="11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1" fill="hold">
                                  <p:stCondLst>
                                    <p:cond delay="0"/>
                                  </p:stCondLst>
                                  <p:iterate type="el" backwards="0">
                                    <p:tmAbs val="0"/>
                                  </p:iterate>
                                  <p:childTnLst>
                                    <p:set>
                                      <p:cBhvr>
                                        <p:cTn id="44" fill="hold"/>
                                        <p:tgtEl>
                                          <p:spTgt spid="1103"/>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2" fill="hold">
                                  <p:stCondLst>
                                    <p:cond delay="0"/>
                                  </p:stCondLst>
                                  <p:iterate type="el" backwards="0">
                                    <p:tmAbs val="0"/>
                                  </p:iterate>
                                  <p:childTnLst>
                                    <p:set>
                                      <p:cBhvr>
                                        <p:cTn id="47" fill="hold"/>
                                        <p:tgtEl>
                                          <p:spTgt spid="1161"/>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3" fill="hold">
                                  <p:stCondLst>
                                    <p:cond delay="0"/>
                                  </p:stCondLst>
                                  <p:iterate type="el" backwards="0">
                                    <p:tmAbs val="0"/>
                                  </p:iterate>
                                  <p:childTnLst>
                                    <p:set>
                                      <p:cBhvr>
                                        <p:cTn id="50" fill="hold"/>
                                        <p:tgtEl>
                                          <p:spTgt spid="1162"/>
                                        </p:tgtEl>
                                        <p:attrNameLst>
                                          <p:attrName>style.visibility</p:attrName>
                                        </p:attrNameLst>
                                      </p:cBhvr>
                                      <p:to>
                                        <p:strVal val="visible"/>
                                      </p:to>
                                    </p:set>
                                  </p:childTnLst>
                                </p:cTn>
                              </p:par>
                            </p:childTnLst>
                          </p:cTn>
                        </p:par>
                        <p:par>
                          <p:cTn id="51" fill="hold">
                            <p:stCondLst>
                              <p:cond delay="0"/>
                            </p:stCondLst>
                            <p:childTnLst>
                              <p:par>
                                <p:cTn id="52" presetClass="entr" nodeType="afterEffect" presetSubtype="0" presetID="1" grpId="14" fill="hold">
                                  <p:stCondLst>
                                    <p:cond delay="0"/>
                                  </p:stCondLst>
                                  <p:iterate type="el" backwards="0">
                                    <p:tmAbs val="0"/>
                                  </p:iterate>
                                  <p:childTnLst>
                                    <p:set>
                                      <p:cBhvr>
                                        <p:cTn id="53" fill="hold"/>
                                        <p:tgtEl>
                                          <p:spTgt spid="11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5" fill="hold">
                                  <p:stCondLst>
                                    <p:cond delay="0"/>
                                  </p:stCondLst>
                                  <p:iterate type="el" backwards="0">
                                    <p:tmAbs val="0"/>
                                  </p:iterate>
                                  <p:childTnLst>
                                    <p:set>
                                      <p:cBhvr>
                                        <p:cTn id="57" fill="hold"/>
                                        <p:tgtEl>
                                          <p:spTgt spid="1106"/>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6" fill="hold">
                                  <p:stCondLst>
                                    <p:cond delay="0"/>
                                  </p:stCondLst>
                                  <p:iterate type="el" backwards="0">
                                    <p:tmAbs val="0"/>
                                  </p:iterate>
                                  <p:childTnLst>
                                    <p:set>
                                      <p:cBhvr>
                                        <p:cTn id="60" fill="hold"/>
                                        <p:tgtEl>
                                          <p:spTgt spid="1160"/>
                                        </p:tgtEl>
                                        <p:attrNameLst>
                                          <p:attrName>style.visibility</p:attrName>
                                        </p:attrNameLst>
                                      </p:cBhvr>
                                      <p:to>
                                        <p:strVal val="visible"/>
                                      </p:to>
                                    </p:set>
                                  </p:childTnLst>
                                </p:cTn>
                              </p:par>
                            </p:childTnLst>
                          </p:cTn>
                        </p:par>
                        <p:par>
                          <p:cTn id="61" fill="hold">
                            <p:stCondLst>
                              <p:cond delay="0"/>
                            </p:stCondLst>
                            <p:childTnLst>
                              <p:par>
                                <p:cTn id="62" presetClass="entr" nodeType="afterEffect" presetSubtype="0" presetID="1" grpId="17" fill="hold">
                                  <p:stCondLst>
                                    <p:cond delay="0"/>
                                  </p:stCondLst>
                                  <p:iterate type="el" backwards="0">
                                    <p:tmAbs val="0"/>
                                  </p:iterate>
                                  <p:childTnLst>
                                    <p:set>
                                      <p:cBhvr>
                                        <p:cTn id="63" fill="hold"/>
                                        <p:tgtEl>
                                          <p:spTgt spid="115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18" fill="hold">
                                  <p:stCondLst>
                                    <p:cond delay="0"/>
                                  </p:stCondLst>
                                  <p:iterate type="el" backwards="0">
                                    <p:tmAbs val="0"/>
                                  </p:iterate>
                                  <p:childTnLst>
                                    <p:set>
                                      <p:cBhvr>
                                        <p:cTn id="67" fill="hold"/>
                                        <p:tgtEl>
                                          <p:spTgt spid="1165"/>
                                        </p:tgtEl>
                                        <p:attrNameLst>
                                          <p:attrName>style.visibility</p:attrName>
                                        </p:attrNameLst>
                                      </p:cBhvr>
                                      <p:to>
                                        <p:strVal val="visible"/>
                                      </p:to>
                                    </p:set>
                                  </p:childTnLst>
                                </p:cTn>
                              </p:par>
                            </p:childTnLst>
                          </p:cTn>
                        </p:par>
                        <p:par>
                          <p:cTn id="68" fill="hold">
                            <p:stCondLst>
                              <p:cond delay="0"/>
                            </p:stCondLst>
                            <p:childTnLst>
                              <p:par>
                                <p:cTn id="69" presetClass="entr" nodeType="afterEffect" presetSubtype="0" presetID="1" grpId="19" fill="hold">
                                  <p:stCondLst>
                                    <p:cond delay="0"/>
                                  </p:stCondLst>
                                  <p:iterate type="el" backwards="0">
                                    <p:tmAbs val="0"/>
                                  </p:iterate>
                                  <p:childTnLst>
                                    <p:set>
                                      <p:cBhvr>
                                        <p:cTn id="70" fill="hold"/>
                                        <p:tgtEl>
                                          <p:spTgt spid="1112"/>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0" fill="hold">
                                  <p:stCondLst>
                                    <p:cond delay="0"/>
                                  </p:stCondLst>
                                  <p:iterate type="el" backwards="0">
                                    <p:tmAbs val="0"/>
                                  </p:iterate>
                                  <p:childTnLst>
                                    <p:set>
                                      <p:cBhvr>
                                        <p:cTn id="73" fill="hold"/>
                                        <p:tgtEl>
                                          <p:spTgt spid="1164"/>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1" fill="hold">
                                  <p:stCondLst>
                                    <p:cond delay="0"/>
                                  </p:stCondLst>
                                  <p:iterate type="el" backwards="0">
                                    <p:tmAbs val="0"/>
                                  </p:iterate>
                                  <p:childTnLst>
                                    <p:set>
                                      <p:cBhvr>
                                        <p:cTn id="76" fill="hold"/>
                                        <p:tgtEl>
                                          <p:spTgt spid="1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59" grpId="17"/>
      <p:bldP build="whole" bldLvl="1" animBg="1" rev="0" advAuto="0" spid="1157" grpId="9"/>
      <p:bldP build="whole" bldLvl="1" animBg="1" rev="0" advAuto="0" spid="1165" grpId="18"/>
      <p:bldP build="whole" bldLvl="1" animBg="1" rev="0" advAuto="0" spid="1091" grpId="7"/>
      <p:bldP build="whole" bldLvl="1" animBg="1" rev="0" advAuto="0" spid="1160" grpId="16"/>
      <p:bldP build="whole" bldLvl="1" animBg="1" rev="0" advAuto="0" spid="1094" grpId="6"/>
      <p:bldP build="whole" bldLvl="1" animBg="1" rev="0" advAuto="0" spid="1097" grpId="1"/>
      <p:bldP build="whole" bldLvl="1" animBg="1" rev="0" advAuto="0" spid="1100" grpId="2"/>
      <p:bldP build="whole" bldLvl="1" animBg="1" rev="0" advAuto="0" spid="1158" grpId="8"/>
      <p:bldP build="whole" bldLvl="1" animBg="1" rev="0" advAuto="0" spid="1112" grpId="19"/>
      <p:bldP build="whole" bldLvl="1" animBg="1" rev="0" advAuto="0" spid="1106" grpId="15"/>
      <p:bldP build="whole" bldLvl="1" animBg="1" rev="0" advAuto="0" spid="1166" grpId="21"/>
      <p:bldP build="whole" bldLvl="1" animBg="1" rev="0" advAuto="0" spid="1109" grpId="10"/>
      <p:bldP build="whole" bldLvl="1" animBg="1" rev="0" advAuto="0" spid="1082" grpId="5"/>
      <p:bldP build="whole" bldLvl="1" animBg="1" rev="0" advAuto="0" spid="1163" grpId="14"/>
      <p:bldP build="whole" bldLvl="1" animBg="1" rev="0" advAuto="0" spid="1164" grpId="20"/>
      <p:bldP build="whole" bldLvl="1" animBg="1" rev="0" advAuto="0" spid="1162" grpId="13"/>
      <p:bldP build="whole" bldLvl="1" animBg="1" rev="0" advAuto="0" spid="1103" grpId="11"/>
      <p:bldP build="whole" bldLvl="1" animBg="1" rev="0" advAuto="0" spid="1161" grpId="12"/>
      <p:bldP build="whole" bldLvl="1" animBg="1" rev="0" advAuto="0" spid="1088" grpId="3"/>
      <p:bldP build="whole" bldLvl="1" animBg="1" rev="0" advAuto="0" spid="1085" grpId="4"/>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Measuring quality"/>
          <p:cNvSpPr txBox="1"/>
          <p:nvPr>
            <p:ph type="title"/>
          </p:nvPr>
        </p:nvSpPr>
        <p:spPr>
          <a:prstGeom prst="rect">
            <a:avLst/>
          </a:prstGeom>
        </p:spPr>
        <p:txBody>
          <a:bodyPr/>
          <a:lstStyle>
            <a:lvl1pPr>
              <a:defRPr spc="-100"/>
            </a:lvl1pPr>
          </a:lstStyle>
          <a:p>
            <a:pPr/>
            <a:r>
              <a:t>Measuring quality</a:t>
            </a:r>
          </a:p>
        </p:txBody>
      </p:sp>
      <p:sp>
        <p:nvSpPr>
          <p:cNvPr id="286" name="Metrics…"/>
          <p:cNvSpPr txBox="1"/>
          <p:nvPr>
            <p:ph type="body" idx="1"/>
          </p:nvPr>
        </p:nvSpPr>
        <p:spPr>
          <a:xfrm>
            <a:off x="822959" y="1845734"/>
            <a:ext cx="7543801" cy="4023360"/>
          </a:xfrm>
          <a:prstGeom prst="rect">
            <a:avLst/>
          </a:prstGeom>
        </p:spPr>
        <p:txBody>
          <a:bodyPr/>
          <a:lstStyle/>
          <a:p>
            <a:pPr/>
            <a:r>
              <a:t>Metrics  </a:t>
            </a:r>
            <a:endParaRPr sz="2400"/>
          </a:p>
          <a:p>
            <a:pPr/>
            <a:r>
              <a:t>Measurement ambiguity </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8" name="Use-case testing"/>
          <p:cNvSpPr txBox="1"/>
          <p:nvPr>
            <p:ph type="title"/>
          </p:nvPr>
        </p:nvSpPr>
        <p:spPr>
          <a:prstGeom prst="rect">
            <a:avLst/>
          </a:prstGeom>
        </p:spPr>
        <p:txBody>
          <a:bodyPr/>
          <a:lstStyle>
            <a:lvl1pPr>
              <a:defRPr spc="-100"/>
            </a:lvl1pPr>
          </a:lstStyle>
          <a:p>
            <a:pPr/>
            <a:r>
              <a:t>Use-case testing</a:t>
            </a:r>
          </a:p>
        </p:txBody>
      </p:sp>
      <p:sp>
        <p:nvSpPr>
          <p:cNvPr id="1169" name="The use-cases can be used as a basis for system testing.…"/>
          <p:cNvSpPr txBox="1"/>
          <p:nvPr>
            <p:ph type="body" idx="1"/>
          </p:nvPr>
        </p:nvSpPr>
        <p:spPr>
          <a:xfrm>
            <a:off x="822959" y="1845734"/>
            <a:ext cx="7543801" cy="4023360"/>
          </a:xfrm>
          <a:prstGeom prst="rect">
            <a:avLst/>
          </a:prstGeom>
        </p:spPr>
        <p:txBody>
          <a:bodyPr/>
          <a:lstStyle/>
          <a:p>
            <a:pPr/>
            <a:r>
              <a:t>The use-cases can be used as a basis for system testing.</a:t>
            </a:r>
          </a:p>
          <a:p>
            <a:pPr/>
            <a:r>
              <a:t>Associated sequence diagram documents the components and interactions that are being tested.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69">
                                            <p:bg/>
                                          </p:spTgt>
                                        </p:tgtEl>
                                        <p:attrNameLst>
                                          <p:attrName>style.visibility</p:attrName>
                                        </p:attrNameLst>
                                      </p:cBhvr>
                                      <p:to>
                                        <p:strVal val="visible"/>
                                      </p:to>
                                    </p:set>
                                    <p:animEffect filter="dissolve" transition="in">
                                      <p:cBhvr>
                                        <p:cTn id="7" dur="500"/>
                                        <p:tgtEl>
                                          <p:spTgt spid="116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69">
                                            <p:txEl>
                                              <p:pRg st="0" end="0"/>
                                            </p:txEl>
                                          </p:spTgt>
                                        </p:tgtEl>
                                        <p:attrNameLst>
                                          <p:attrName>style.visibility</p:attrName>
                                        </p:attrNameLst>
                                      </p:cBhvr>
                                      <p:to>
                                        <p:strVal val="visible"/>
                                      </p:to>
                                    </p:set>
                                    <p:animEffect filter="dissolve" transition="in">
                                      <p:cBhvr>
                                        <p:cTn id="10" dur="500"/>
                                        <p:tgtEl>
                                          <p:spTgt spid="11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69">
                                            <p:txEl>
                                              <p:pRg st="1" end="1"/>
                                            </p:txEl>
                                          </p:spTgt>
                                        </p:tgtEl>
                                        <p:attrNameLst>
                                          <p:attrName>style.visibility</p:attrName>
                                        </p:attrNameLst>
                                      </p:cBhvr>
                                      <p:to>
                                        <p:strVal val="visible"/>
                                      </p:to>
                                    </p:set>
                                    <p:animEffect filter="dissolve" transition="in">
                                      <p:cBhvr>
                                        <p:cTn id="15" dur="500"/>
                                        <p:tgtEl>
                                          <p:spTgt spid="116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69" grpId="1"/>
    </p:bldLst>
  </p:timing>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1" name="Quiz Question11"/>
          <p:cNvSpPr txBox="1"/>
          <p:nvPr>
            <p:ph type="title"/>
          </p:nvPr>
        </p:nvSpPr>
        <p:spPr>
          <a:prstGeom prst="rect">
            <a:avLst/>
          </a:prstGeom>
        </p:spPr>
        <p:txBody>
          <a:bodyPr/>
          <a:lstStyle>
            <a:lvl1pPr>
              <a:defRPr spc="-100"/>
            </a:lvl1pPr>
          </a:lstStyle>
          <a:p>
            <a:pPr/>
            <a:r>
              <a:t>Quiz Question11</a:t>
            </a:r>
          </a:p>
        </p:txBody>
      </p:sp>
      <p:sp>
        <p:nvSpPr>
          <p:cNvPr id="1172" name="Which integration strategy does one gigantic integration test where all the subsystems are immediately tested together?…"/>
          <p:cNvSpPr txBox="1"/>
          <p:nvPr>
            <p:ph type="body" idx="1"/>
          </p:nvPr>
        </p:nvSpPr>
        <p:spPr>
          <a:xfrm>
            <a:off x="822959" y="1845734"/>
            <a:ext cx="7543801" cy="4023360"/>
          </a:xfrm>
          <a:prstGeom prst="rect">
            <a:avLst/>
          </a:prstGeom>
        </p:spPr>
        <p:txBody>
          <a:bodyPr/>
          <a:lstStyle/>
          <a:p>
            <a:pPr>
              <a:defRPr>
                <a:solidFill>
                  <a:srgbClr val="000000"/>
                </a:solidFill>
              </a:defRPr>
            </a:pPr>
            <a:r>
              <a:t>Which integration strategy does one gigantic integration test where all the subsystems are immediately tested together?</a:t>
            </a:r>
          </a:p>
          <a:p>
            <a:pPr lvl="1" marL="651509" indent="-342900">
              <a:spcBef>
                <a:spcPts val="400"/>
              </a:spcBef>
              <a:buClr>
                <a:srgbClr val="000000"/>
              </a:buClr>
              <a:buFontTx/>
              <a:buAutoNum type="alphaUcPeriod" startAt="1"/>
              <a:defRPr sz="1800">
                <a:solidFill>
                  <a:srgbClr val="000000"/>
                </a:solidFill>
              </a:defRPr>
            </a:pPr>
            <a:r>
              <a:t>Big bang</a:t>
            </a:r>
          </a:p>
          <a:p>
            <a:pPr lvl="1" marL="651509" indent="-342900">
              <a:spcBef>
                <a:spcPts val="400"/>
              </a:spcBef>
              <a:buClr>
                <a:srgbClr val="000000"/>
              </a:buClr>
              <a:buFontTx/>
              <a:buAutoNum type="alphaUcPeriod" startAt="1"/>
              <a:defRPr sz="1800">
                <a:solidFill>
                  <a:srgbClr val="000000"/>
                </a:solidFill>
              </a:defRPr>
            </a:pPr>
            <a:r>
              <a:t>Bottom up</a:t>
            </a:r>
          </a:p>
          <a:p>
            <a:pPr lvl="1" marL="651509" indent="-342900">
              <a:spcBef>
                <a:spcPts val="400"/>
              </a:spcBef>
              <a:buClr>
                <a:srgbClr val="000000"/>
              </a:buClr>
              <a:buFontTx/>
              <a:buAutoNum type="alphaUcPeriod" startAt="1"/>
              <a:defRPr sz="1800">
                <a:solidFill>
                  <a:srgbClr val="000000"/>
                </a:solidFill>
              </a:defRPr>
            </a:pPr>
            <a:r>
              <a:t>Top down</a:t>
            </a:r>
          </a:p>
          <a:p>
            <a:pPr lvl="1" marL="651509" indent="-342900">
              <a:spcBef>
                <a:spcPts val="400"/>
              </a:spcBef>
              <a:buClr>
                <a:srgbClr val="000000"/>
              </a:buClr>
              <a:buFontTx/>
              <a:buAutoNum type="alphaUcPeriod" startAt="1"/>
              <a:defRPr sz="1800">
                <a:solidFill>
                  <a:srgbClr val="000000"/>
                </a:solidFill>
              </a:defRPr>
            </a:pPr>
            <a:r>
              <a:t>Sandwich</a:t>
            </a:r>
          </a:p>
          <a:p>
            <a:pPr lvl="1" marL="651509" indent="-342900">
              <a:spcBef>
                <a:spcPts val="400"/>
              </a:spcBef>
              <a:buClr>
                <a:srgbClr val="000000"/>
              </a:buClr>
              <a:buFontTx/>
              <a:buAutoNum type="alphaUcPeriod" startAt="1"/>
              <a:defRPr sz="1800">
                <a:solidFill>
                  <a:srgbClr val="000000"/>
                </a:solidFill>
              </a:defRPr>
            </a:pPr>
            <a:r>
              <a:t>Continuous</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4" name="Quiz Question 12"/>
          <p:cNvSpPr txBox="1"/>
          <p:nvPr>
            <p:ph type="title"/>
          </p:nvPr>
        </p:nvSpPr>
        <p:spPr>
          <a:prstGeom prst="rect">
            <a:avLst/>
          </a:prstGeom>
        </p:spPr>
        <p:txBody>
          <a:bodyPr/>
          <a:lstStyle>
            <a:lvl1pPr>
              <a:defRPr spc="-100"/>
            </a:lvl1pPr>
          </a:lstStyle>
          <a:p>
            <a:pPr/>
            <a:r>
              <a:t>Quiz Question 12</a:t>
            </a:r>
          </a:p>
        </p:txBody>
      </p:sp>
      <p:sp>
        <p:nvSpPr>
          <p:cNvPr id="1175" name="Which integration may require a large number of stubs?…"/>
          <p:cNvSpPr txBox="1"/>
          <p:nvPr>
            <p:ph type="body" idx="1"/>
          </p:nvPr>
        </p:nvSpPr>
        <p:spPr>
          <a:xfrm>
            <a:off x="822959" y="1845734"/>
            <a:ext cx="7543801" cy="4023360"/>
          </a:xfrm>
          <a:prstGeom prst="rect">
            <a:avLst/>
          </a:prstGeom>
        </p:spPr>
        <p:txBody>
          <a:bodyPr/>
          <a:lstStyle/>
          <a:p>
            <a:pPr>
              <a:defRPr>
                <a:solidFill>
                  <a:srgbClr val="000000"/>
                </a:solidFill>
              </a:defRPr>
            </a:pPr>
            <a:r>
              <a:t>Which integration may require a large number of stubs?</a:t>
            </a:r>
          </a:p>
          <a:p>
            <a:pPr lvl="1" marL="651509" indent="-342900">
              <a:spcBef>
                <a:spcPts val="400"/>
              </a:spcBef>
              <a:buClr>
                <a:srgbClr val="000000"/>
              </a:buClr>
              <a:buFontTx/>
              <a:buAutoNum type="alphaUcPeriod" startAt="1"/>
              <a:defRPr sz="1800">
                <a:solidFill>
                  <a:srgbClr val="000000"/>
                </a:solidFill>
              </a:defRPr>
            </a:pPr>
            <a:r>
              <a:t>Big bang</a:t>
            </a:r>
          </a:p>
          <a:p>
            <a:pPr lvl="1" marL="651509" indent="-342900">
              <a:spcBef>
                <a:spcPts val="400"/>
              </a:spcBef>
              <a:buClr>
                <a:srgbClr val="000000"/>
              </a:buClr>
              <a:buFontTx/>
              <a:buAutoNum type="alphaUcPeriod" startAt="1"/>
              <a:defRPr sz="1800">
                <a:solidFill>
                  <a:srgbClr val="000000"/>
                </a:solidFill>
              </a:defRPr>
            </a:pPr>
            <a:r>
              <a:t>Bottom up</a:t>
            </a:r>
          </a:p>
          <a:p>
            <a:pPr lvl="1" marL="651509" indent="-342900">
              <a:spcBef>
                <a:spcPts val="400"/>
              </a:spcBef>
              <a:buClr>
                <a:srgbClr val="000000"/>
              </a:buClr>
              <a:buFontTx/>
              <a:buAutoNum type="alphaUcPeriod" startAt="1"/>
              <a:defRPr sz="1800">
                <a:solidFill>
                  <a:srgbClr val="000000"/>
                </a:solidFill>
              </a:defRPr>
            </a:pPr>
            <a:r>
              <a:t>Top down</a:t>
            </a:r>
          </a:p>
          <a:p>
            <a:pPr lvl="1" marL="651509" indent="-342900">
              <a:spcBef>
                <a:spcPts val="400"/>
              </a:spcBef>
              <a:buClr>
                <a:srgbClr val="000000"/>
              </a:buClr>
              <a:buFontTx/>
              <a:buAutoNum type="alphaUcPeriod" startAt="1"/>
              <a:defRPr sz="1800">
                <a:solidFill>
                  <a:srgbClr val="000000"/>
                </a:solidFill>
              </a:defRPr>
            </a:pPr>
            <a:r>
              <a:t>Sandwich</a:t>
            </a:r>
          </a:p>
          <a:p>
            <a:pPr lvl="1" marL="651509" indent="-342900">
              <a:spcBef>
                <a:spcPts val="400"/>
              </a:spcBef>
              <a:buClr>
                <a:srgbClr val="000000"/>
              </a:buClr>
              <a:buFontTx/>
              <a:buAutoNum type="alphaUcPeriod" startAt="1"/>
              <a:defRPr sz="1800">
                <a:solidFill>
                  <a:srgbClr val="000000"/>
                </a:solidFill>
              </a:defRPr>
            </a:pPr>
            <a:r>
              <a:t>Continuous</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7" name="Quiz Question 13"/>
          <p:cNvSpPr txBox="1"/>
          <p:nvPr>
            <p:ph type="title"/>
          </p:nvPr>
        </p:nvSpPr>
        <p:spPr>
          <a:prstGeom prst="rect">
            <a:avLst/>
          </a:prstGeom>
        </p:spPr>
        <p:txBody>
          <a:bodyPr/>
          <a:lstStyle>
            <a:lvl1pPr>
              <a:defRPr spc="-100"/>
            </a:lvl1pPr>
          </a:lstStyle>
          <a:p>
            <a:pPr/>
            <a:r>
              <a:t>Quiz Question 13</a:t>
            </a:r>
          </a:p>
        </p:txBody>
      </p:sp>
      <p:sp>
        <p:nvSpPr>
          <p:cNvPr id="1178" name="Which integration test strategy tests the top and bottom layers in parallel?…"/>
          <p:cNvSpPr txBox="1"/>
          <p:nvPr>
            <p:ph type="body" idx="1"/>
          </p:nvPr>
        </p:nvSpPr>
        <p:spPr>
          <a:xfrm>
            <a:off x="822959" y="1845734"/>
            <a:ext cx="7543801" cy="4023360"/>
          </a:xfrm>
          <a:prstGeom prst="rect">
            <a:avLst/>
          </a:prstGeom>
        </p:spPr>
        <p:txBody>
          <a:bodyPr/>
          <a:lstStyle/>
          <a:p>
            <a:pPr>
              <a:defRPr>
                <a:solidFill>
                  <a:srgbClr val="000000"/>
                </a:solidFill>
              </a:defRPr>
            </a:pPr>
            <a:r>
              <a:t>Which integration test strategy tests the top and bottom layers in parallel?</a:t>
            </a:r>
          </a:p>
          <a:p>
            <a:pPr lvl="1" marL="651509" indent="-342900">
              <a:spcBef>
                <a:spcPts val="400"/>
              </a:spcBef>
              <a:buClr>
                <a:srgbClr val="000000"/>
              </a:buClr>
              <a:buFontTx/>
              <a:buAutoNum type="alphaUcPeriod" startAt="1"/>
              <a:defRPr sz="1800">
                <a:solidFill>
                  <a:srgbClr val="000000"/>
                </a:solidFill>
              </a:defRPr>
            </a:pPr>
            <a:r>
              <a:t>Big bang</a:t>
            </a:r>
          </a:p>
          <a:p>
            <a:pPr lvl="1" marL="651509" indent="-342900">
              <a:spcBef>
                <a:spcPts val="400"/>
              </a:spcBef>
              <a:buClr>
                <a:srgbClr val="000000"/>
              </a:buClr>
              <a:buFontTx/>
              <a:buAutoNum type="alphaUcPeriod" startAt="1"/>
              <a:defRPr sz="1800">
                <a:solidFill>
                  <a:srgbClr val="000000"/>
                </a:solidFill>
              </a:defRPr>
            </a:pPr>
            <a:r>
              <a:t>Bottom up</a:t>
            </a:r>
          </a:p>
          <a:p>
            <a:pPr lvl="1" marL="651509" indent="-342900">
              <a:spcBef>
                <a:spcPts val="400"/>
              </a:spcBef>
              <a:buClr>
                <a:srgbClr val="000000"/>
              </a:buClr>
              <a:buFontTx/>
              <a:buAutoNum type="alphaUcPeriod" startAt="1"/>
              <a:defRPr sz="1800">
                <a:solidFill>
                  <a:srgbClr val="000000"/>
                </a:solidFill>
              </a:defRPr>
            </a:pPr>
            <a:r>
              <a:t>Top down</a:t>
            </a:r>
          </a:p>
          <a:p>
            <a:pPr lvl="1" marL="651509" indent="-342900">
              <a:spcBef>
                <a:spcPts val="400"/>
              </a:spcBef>
              <a:buClr>
                <a:srgbClr val="000000"/>
              </a:buClr>
              <a:buFontTx/>
              <a:buAutoNum type="alphaUcPeriod" startAt="1"/>
              <a:defRPr sz="1800">
                <a:solidFill>
                  <a:srgbClr val="000000"/>
                </a:solidFill>
              </a:defRPr>
            </a:pPr>
            <a:r>
              <a:t>Sandwich</a:t>
            </a:r>
          </a:p>
          <a:p>
            <a:pPr lvl="1" marL="651509" indent="-342900">
              <a:spcBef>
                <a:spcPts val="400"/>
              </a:spcBef>
              <a:buClr>
                <a:srgbClr val="000000"/>
              </a:buClr>
              <a:buFontTx/>
              <a:buAutoNum type="alphaUcPeriod" startAt="1"/>
              <a:defRPr sz="1800">
                <a:solidFill>
                  <a:srgbClr val="000000"/>
                </a:solidFill>
              </a:defRPr>
            </a:pPr>
            <a:r>
              <a:t>Continuous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0" name="Other Types of Testing"/>
          <p:cNvSpPr txBox="1"/>
          <p:nvPr>
            <p:ph type="title"/>
          </p:nvPr>
        </p:nvSpPr>
        <p:spPr>
          <a:xfrm>
            <a:off x="822960" y="758951"/>
            <a:ext cx="7543801" cy="3566161"/>
          </a:xfrm>
          <a:prstGeom prst="rect">
            <a:avLst/>
          </a:prstGeom>
        </p:spPr>
        <p:txBody>
          <a:bodyPr/>
          <a:lstStyle>
            <a:lvl1pPr>
              <a:defRPr spc="-100" sz="5400"/>
            </a:lvl1pPr>
          </a:lstStyle>
          <a:p>
            <a:pPr/>
            <a:r>
              <a:t>Other Types of Testing</a:t>
            </a:r>
          </a:p>
        </p:txBody>
      </p:sp>
      <p:sp>
        <p:nvSpPr>
          <p:cNvPr id="1181"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5" name="Regression testing"/>
          <p:cNvSpPr txBox="1"/>
          <p:nvPr>
            <p:ph type="title"/>
          </p:nvPr>
        </p:nvSpPr>
        <p:spPr>
          <a:prstGeom prst="rect">
            <a:avLst/>
          </a:prstGeom>
        </p:spPr>
        <p:txBody>
          <a:bodyPr/>
          <a:lstStyle>
            <a:lvl1pPr>
              <a:defRPr spc="-100"/>
            </a:lvl1pPr>
          </a:lstStyle>
          <a:p>
            <a:pPr/>
            <a:r>
              <a:t>Regression testing</a:t>
            </a:r>
          </a:p>
        </p:txBody>
      </p:sp>
      <p:sp>
        <p:nvSpPr>
          <p:cNvPr id="1186" name="Regression testing is testing the system to check that changes have not 'broken' previously working code.…"/>
          <p:cNvSpPr txBox="1"/>
          <p:nvPr>
            <p:ph type="body" idx="1"/>
          </p:nvPr>
        </p:nvSpPr>
        <p:spPr>
          <a:xfrm>
            <a:off x="822959" y="1845734"/>
            <a:ext cx="7543801" cy="4023360"/>
          </a:xfrm>
          <a:prstGeom prst="rect">
            <a:avLst/>
          </a:prstGeom>
        </p:spPr>
        <p:txBody>
          <a:bodyPr/>
          <a:lstStyle/>
          <a:p>
            <a:pPr/>
            <a:r>
              <a:t>Regression testing is testing the system to check that changes have not 'broken' previously working code.</a:t>
            </a:r>
          </a:p>
          <a:p>
            <a:pPr/>
            <a:r>
              <a:t>Use automated testing because manual testing is expensive</a:t>
            </a:r>
          </a:p>
          <a:p>
            <a:pPr/>
            <a:r>
              <a:t>Tests must run 'successfully' before the change is committed.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86">
                                            <p:bg/>
                                          </p:spTgt>
                                        </p:tgtEl>
                                        <p:attrNameLst>
                                          <p:attrName>style.visibility</p:attrName>
                                        </p:attrNameLst>
                                      </p:cBhvr>
                                      <p:to>
                                        <p:strVal val="visible"/>
                                      </p:to>
                                    </p:set>
                                    <p:animEffect filter="dissolve" transition="in">
                                      <p:cBhvr>
                                        <p:cTn id="7" dur="500"/>
                                        <p:tgtEl>
                                          <p:spTgt spid="118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86">
                                            <p:txEl>
                                              <p:pRg st="0" end="0"/>
                                            </p:txEl>
                                          </p:spTgt>
                                        </p:tgtEl>
                                        <p:attrNameLst>
                                          <p:attrName>style.visibility</p:attrName>
                                        </p:attrNameLst>
                                      </p:cBhvr>
                                      <p:to>
                                        <p:strVal val="visible"/>
                                      </p:to>
                                    </p:set>
                                    <p:animEffect filter="dissolve" transition="in">
                                      <p:cBhvr>
                                        <p:cTn id="10" dur="500"/>
                                        <p:tgtEl>
                                          <p:spTgt spid="118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86">
                                            <p:txEl>
                                              <p:pRg st="1" end="1"/>
                                            </p:txEl>
                                          </p:spTgt>
                                        </p:tgtEl>
                                        <p:attrNameLst>
                                          <p:attrName>style.visibility</p:attrName>
                                        </p:attrNameLst>
                                      </p:cBhvr>
                                      <p:to>
                                        <p:strVal val="visible"/>
                                      </p:to>
                                    </p:set>
                                    <p:animEffect filter="dissolve" transition="in">
                                      <p:cBhvr>
                                        <p:cTn id="15" dur="500"/>
                                        <p:tgtEl>
                                          <p:spTgt spid="118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186">
                                            <p:txEl>
                                              <p:pRg st="2" end="2"/>
                                            </p:txEl>
                                          </p:spTgt>
                                        </p:tgtEl>
                                        <p:attrNameLst>
                                          <p:attrName>style.visibility</p:attrName>
                                        </p:attrNameLst>
                                      </p:cBhvr>
                                      <p:to>
                                        <p:strVal val="visible"/>
                                      </p:to>
                                    </p:set>
                                    <p:animEffect filter="dissolve" transition="in">
                                      <p:cBhvr>
                                        <p:cTn id="20" dur="500"/>
                                        <p:tgtEl>
                                          <p:spTgt spid="118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86" grpId="1"/>
    </p:bldLst>
  </p:timing>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8" name="Release testing"/>
          <p:cNvSpPr txBox="1"/>
          <p:nvPr>
            <p:ph type="title"/>
          </p:nvPr>
        </p:nvSpPr>
        <p:spPr>
          <a:prstGeom prst="rect">
            <a:avLst/>
          </a:prstGeom>
        </p:spPr>
        <p:txBody>
          <a:bodyPr/>
          <a:lstStyle>
            <a:lvl1pPr>
              <a:defRPr spc="-100"/>
            </a:lvl1pPr>
          </a:lstStyle>
          <a:p>
            <a:pPr/>
            <a:r>
              <a:t>Release testing</a:t>
            </a:r>
          </a:p>
        </p:txBody>
      </p:sp>
      <p:sp>
        <p:nvSpPr>
          <p:cNvPr id="1189" name="Testing a particular release of a system that is intended for outside use…"/>
          <p:cNvSpPr txBox="1"/>
          <p:nvPr>
            <p:ph type="body" idx="1"/>
          </p:nvPr>
        </p:nvSpPr>
        <p:spPr>
          <a:xfrm>
            <a:off x="822959" y="1845734"/>
            <a:ext cx="7543801" cy="4023360"/>
          </a:xfrm>
          <a:prstGeom prst="rect">
            <a:avLst/>
          </a:prstGeom>
        </p:spPr>
        <p:txBody>
          <a:bodyPr/>
          <a:lstStyle/>
          <a:p>
            <a:pPr/>
            <a:r>
              <a:t>Testing a particular release of a system that is intended for outside use</a:t>
            </a:r>
          </a:p>
          <a:p>
            <a:pPr/>
            <a:r>
              <a:t>The primary goal is to convince the users of the system that it is good enough for use.</a:t>
            </a:r>
          </a:p>
          <a:p>
            <a:pPr/>
            <a:r>
              <a:t>Usually a black-box testing process</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1" name="Release testing and system testing"/>
          <p:cNvSpPr txBox="1"/>
          <p:nvPr>
            <p:ph type="title"/>
          </p:nvPr>
        </p:nvSpPr>
        <p:spPr>
          <a:prstGeom prst="rect">
            <a:avLst/>
          </a:prstGeom>
        </p:spPr>
        <p:txBody>
          <a:bodyPr/>
          <a:lstStyle>
            <a:lvl1pPr>
              <a:defRPr spc="-100"/>
            </a:lvl1pPr>
          </a:lstStyle>
          <a:p>
            <a:pPr/>
            <a:r>
              <a:t>Release testing and system testing</a:t>
            </a:r>
          </a:p>
        </p:txBody>
      </p:sp>
      <p:sp>
        <p:nvSpPr>
          <p:cNvPr id="1192" name="Release testing is a form of system testing.…"/>
          <p:cNvSpPr txBox="1"/>
          <p:nvPr>
            <p:ph type="body" idx="1"/>
          </p:nvPr>
        </p:nvSpPr>
        <p:spPr>
          <a:xfrm>
            <a:off x="822959" y="1845734"/>
            <a:ext cx="7543801" cy="4023360"/>
          </a:xfrm>
          <a:prstGeom prst="rect">
            <a:avLst/>
          </a:prstGeom>
        </p:spPr>
        <p:txBody>
          <a:bodyPr/>
          <a:lstStyle/>
          <a:p>
            <a:pPr/>
            <a:r>
              <a:t>Release testing is a form of system testing.</a:t>
            </a:r>
          </a:p>
          <a:p>
            <a:pPr/>
            <a:r>
              <a:t>Important differences:</a:t>
            </a:r>
          </a:p>
          <a:p>
            <a:pPr lvl="1" marL="384047" indent="-182879">
              <a:spcBef>
                <a:spcPts val="400"/>
              </a:spcBef>
              <a:defRPr sz="1800"/>
            </a:pPr>
            <a:r>
              <a:t>Uses a separate team</a:t>
            </a:r>
          </a:p>
          <a:p>
            <a:pPr lvl="1" marL="384047" indent="-182879">
              <a:spcBef>
                <a:spcPts val="400"/>
              </a:spcBef>
              <a:defRPr sz="1800"/>
            </a:pPr>
            <a:r>
              <a:t>System testing  is generally defect testing while release testing is validation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92">
                                            <p:bg/>
                                          </p:spTgt>
                                        </p:tgtEl>
                                        <p:attrNameLst>
                                          <p:attrName>style.visibility</p:attrName>
                                        </p:attrNameLst>
                                      </p:cBhvr>
                                      <p:to>
                                        <p:strVal val="visible"/>
                                      </p:to>
                                    </p:set>
                                    <p:animEffect filter="dissolve" transition="in">
                                      <p:cBhvr>
                                        <p:cTn id="7" dur="500"/>
                                        <p:tgtEl>
                                          <p:spTgt spid="119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92">
                                            <p:txEl>
                                              <p:pRg st="0" end="0"/>
                                            </p:txEl>
                                          </p:spTgt>
                                        </p:tgtEl>
                                        <p:attrNameLst>
                                          <p:attrName>style.visibility</p:attrName>
                                        </p:attrNameLst>
                                      </p:cBhvr>
                                      <p:to>
                                        <p:strVal val="visible"/>
                                      </p:to>
                                    </p:set>
                                    <p:animEffect filter="dissolve" transition="in">
                                      <p:cBhvr>
                                        <p:cTn id="10" dur="500"/>
                                        <p:tgtEl>
                                          <p:spTgt spid="119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92">
                                            <p:txEl>
                                              <p:pRg st="1" end="1"/>
                                            </p:txEl>
                                          </p:spTgt>
                                        </p:tgtEl>
                                        <p:attrNameLst>
                                          <p:attrName>style.visibility</p:attrName>
                                        </p:attrNameLst>
                                      </p:cBhvr>
                                      <p:to>
                                        <p:strVal val="visible"/>
                                      </p:to>
                                    </p:set>
                                    <p:animEffect filter="dissolve" transition="in">
                                      <p:cBhvr>
                                        <p:cTn id="15" dur="500"/>
                                        <p:tgtEl>
                                          <p:spTgt spid="1192">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1192">
                                            <p:txEl>
                                              <p:pRg st="2" end="2"/>
                                            </p:txEl>
                                          </p:spTgt>
                                        </p:tgtEl>
                                        <p:attrNameLst>
                                          <p:attrName>style.visibility</p:attrName>
                                        </p:attrNameLst>
                                      </p:cBhvr>
                                      <p:to>
                                        <p:strVal val="visible"/>
                                      </p:to>
                                    </p:set>
                                    <p:animEffect filter="dissolve" transition="in">
                                      <p:cBhvr>
                                        <p:cTn id="18" dur="500"/>
                                        <p:tgtEl>
                                          <p:spTgt spid="1192">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1192">
                                            <p:txEl>
                                              <p:pRg st="3" end="3"/>
                                            </p:txEl>
                                          </p:spTgt>
                                        </p:tgtEl>
                                        <p:attrNameLst>
                                          <p:attrName>style.visibility</p:attrName>
                                        </p:attrNameLst>
                                      </p:cBhvr>
                                      <p:to>
                                        <p:strVal val="visible"/>
                                      </p:to>
                                    </p:set>
                                    <p:animEffect filter="dissolve" transition="in">
                                      <p:cBhvr>
                                        <p:cTn id="21" dur="500"/>
                                        <p:tgtEl>
                                          <p:spTgt spid="119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92" grpId="1"/>
    </p:bldLst>
  </p:timing>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4" name="Performance testing"/>
          <p:cNvSpPr txBox="1"/>
          <p:nvPr>
            <p:ph type="title"/>
          </p:nvPr>
        </p:nvSpPr>
        <p:spPr>
          <a:prstGeom prst="rect">
            <a:avLst/>
          </a:prstGeom>
        </p:spPr>
        <p:txBody>
          <a:bodyPr/>
          <a:lstStyle>
            <a:lvl1pPr>
              <a:defRPr spc="-100"/>
            </a:lvl1pPr>
          </a:lstStyle>
          <a:p>
            <a:pPr/>
            <a:r>
              <a:t>Performance testing</a:t>
            </a:r>
          </a:p>
        </p:txBody>
      </p:sp>
      <p:sp>
        <p:nvSpPr>
          <p:cNvPr id="1195" name="Tests should reflect the standard use of the system…"/>
          <p:cNvSpPr txBox="1"/>
          <p:nvPr>
            <p:ph type="body" idx="1"/>
          </p:nvPr>
        </p:nvSpPr>
        <p:spPr>
          <a:xfrm>
            <a:off x="822959" y="1845734"/>
            <a:ext cx="7543801" cy="4023360"/>
          </a:xfrm>
          <a:prstGeom prst="rect">
            <a:avLst/>
          </a:prstGeom>
        </p:spPr>
        <p:txBody>
          <a:bodyPr/>
          <a:lstStyle/>
          <a:p>
            <a:pPr/>
            <a:r>
              <a:t>Tests should reflect the standard use of the system</a:t>
            </a:r>
          </a:p>
          <a:p>
            <a:pPr/>
            <a:r>
              <a:t>In stress testing the system is deliberately overloaded to test its failure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95">
                                            <p:bg/>
                                          </p:spTgt>
                                        </p:tgtEl>
                                        <p:attrNameLst>
                                          <p:attrName>style.visibility</p:attrName>
                                        </p:attrNameLst>
                                      </p:cBhvr>
                                      <p:to>
                                        <p:strVal val="visible"/>
                                      </p:to>
                                    </p:set>
                                    <p:animEffect filter="dissolve" transition="in">
                                      <p:cBhvr>
                                        <p:cTn id="7" dur="500"/>
                                        <p:tgtEl>
                                          <p:spTgt spid="119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95">
                                            <p:txEl>
                                              <p:pRg st="0" end="0"/>
                                            </p:txEl>
                                          </p:spTgt>
                                        </p:tgtEl>
                                        <p:attrNameLst>
                                          <p:attrName>style.visibility</p:attrName>
                                        </p:attrNameLst>
                                      </p:cBhvr>
                                      <p:to>
                                        <p:strVal val="visible"/>
                                      </p:to>
                                    </p:set>
                                    <p:animEffect filter="dissolve" transition="in">
                                      <p:cBhvr>
                                        <p:cTn id="10" dur="500"/>
                                        <p:tgtEl>
                                          <p:spTgt spid="11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95">
                                            <p:txEl>
                                              <p:pRg st="1" end="1"/>
                                            </p:txEl>
                                          </p:spTgt>
                                        </p:tgtEl>
                                        <p:attrNameLst>
                                          <p:attrName>style.visibility</p:attrName>
                                        </p:attrNameLst>
                                      </p:cBhvr>
                                      <p:to>
                                        <p:strVal val="visible"/>
                                      </p:to>
                                    </p:set>
                                    <p:animEffect filter="dissolve" transition="in">
                                      <p:cBhvr>
                                        <p:cTn id="15" dur="500"/>
                                        <p:tgtEl>
                                          <p:spTgt spid="119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95" grpId="1"/>
    </p:bldLst>
  </p:timing>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7" name="User testing"/>
          <p:cNvSpPr txBox="1"/>
          <p:nvPr>
            <p:ph type="title"/>
          </p:nvPr>
        </p:nvSpPr>
        <p:spPr>
          <a:prstGeom prst="rect">
            <a:avLst/>
          </a:prstGeom>
        </p:spPr>
        <p:txBody>
          <a:bodyPr/>
          <a:lstStyle>
            <a:lvl1pPr>
              <a:defRPr spc="-100"/>
            </a:lvl1pPr>
          </a:lstStyle>
          <a:p>
            <a:pPr/>
            <a:r>
              <a:t>User testing</a:t>
            </a:r>
          </a:p>
        </p:txBody>
      </p:sp>
      <p:sp>
        <p:nvSpPr>
          <p:cNvPr id="1198" name="User or customer testing is a stage in the testing process in which users or customers provide input and advice on system testing.…"/>
          <p:cNvSpPr txBox="1"/>
          <p:nvPr>
            <p:ph type="body" idx="1"/>
          </p:nvPr>
        </p:nvSpPr>
        <p:spPr>
          <a:xfrm>
            <a:off x="822959" y="1845734"/>
            <a:ext cx="7543801" cy="4023360"/>
          </a:xfrm>
          <a:prstGeom prst="rect">
            <a:avLst/>
          </a:prstGeom>
        </p:spPr>
        <p:txBody>
          <a:bodyPr/>
          <a:lstStyle/>
          <a:p>
            <a:pPr/>
            <a:r>
              <a:t>User or customer testing is a stage in the testing process in which users or customers provide input and advice on system testing. </a:t>
            </a:r>
          </a:p>
          <a:p>
            <a:pPr/>
            <a:r>
              <a:t>Types of user testing</a:t>
            </a:r>
          </a:p>
          <a:p>
            <a:pPr lvl="1" marL="384047" indent="-182879">
              <a:spcBef>
                <a:spcPts val="400"/>
              </a:spcBef>
              <a:defRPr sz="1800"/>
            </a:pPr>
            <a:r>
              <a:t>Alpha testing</a:t>
            </a:r>
          </a:p>
          <a:p>
            <a:pPr lvl="1" marL="384047" indent="-182879">
              <a:spcBef>
                <a:spcPts val="400"/>
              </a:spcBef>
              <a:defRPr sz="1800"/>
            </a:pPr>
            <a:r>
              <a:t>Beta testing</a:t>
            </a:r>
          </a:p>
          <a:p>
            <a:pPr lvl="1" marL="384047" indent="-182879">
              <a:spcBef>
                <a:spcPts val="400"/>
              </a:spcBef>
              <a:defRPr sz="1800"/>
            </a:pPr>
            <a:r>
              <a:t>Acceptance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98">
                                            <p:bg/>
                                          </p:spTgt>
                                        </p:tgtEl>
                                        <p:attrNameLst>
                                          <p:attrName>style.visibility</p:attrName>
                                        </p:attrNameLst>
                                      </p:cBhvr>
                                      <p:to>
                                        <p:strVal val="visible"/>
                                      </p:to>
                                    </p:set>
                                    <p:animEffect filter="dissolve" transition="in">
                                      <p:cBhvr>
                                        <p:cTn id="7" dur="500"/>
                                        <p:tgtEl>
                                          <p:spTgt spid="119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98">
                                            <p:txEl>
                                              <p:pRg st="0" end="0"/>
                                            </p:txEl>
                                          </p:spTgt>
                                        </p:tgtEl>
                                        <p:attrNameLst>
                                          <p:attrName>style.visibility</p:attrName>
                                        </p:attrNameLst>
                                      </p:cBhvr>
                                      <p:to>
                                        <p:strVal val="visible"/>
                                      </p:to>
                                    </p:set>
                                    <p:animEffect filter="dissolve" transition="in">
                                      <p:cBhvr>
                                        <p:cTn id="10" dur="500"/>
                                        <p:tgtEl>
                                          <p:spTgt spid="11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98">
                                            <p:txEl>
                                              <p:pRg st="1" end="1"/>
                                            </p:txEl>
                                          </p:spTgt>
                                        </p:tgtEl>
                                        <p:attrNameLst>
                                          <p:attrName>style.visibility</p:attrName>
                                        </p:attrNameLst>
                                      </p:cBhvr>
                                      <p:to>
                                        <p:strVal val="visible"/>
                                      </p:to>
                                    </p:set>
                                    <p:animEffect filter="dissolve" transition="in">
                                      <p:cBhvr>
                                        <p:cTn id="15" dur="500"/>
                                        <p:tgtEl>
                                          <p:spTgt spid="1198">
                                            <p:txEl>
                                              <p:pRg st="1" end="1"/>
                                            </p:txEl>
                                          </p:spTgt>
                                        </p:tgtEl>
                                      </p:cBhvr>
                                    </p:animEffect>
                                  </p:childTnLst>
                                </p:cTn>
                              </p:par>
                              <p:par>
                                <p:cTn id="16" presetClass="entr" nodeType="withEffect" presetSubtype="0" presetID="9" grpId="1" fill="hold">
                                  <p:stCondLst>
                                    <p:cond delay="0"/>
                                  </p:stCondLst>
                                  <p:iterate type="el" backwards="0">
                                    <p:tmAbs val="0"/>
                                  </p:iterate>
                                  <p:childTnLst>
                                    <p:set>
                                      <p:cBhvr>
                                        <p:cTn id="17" fill="hold"/>
                                        <p:tgtEl>
                                          <p:spTgt spid="1198">
                                            <p:txEl>
                                              <p:pRg st="2" end="2"/>
                                            </p:txEl>
                                          </p:spTgt>
                                        </p:tgtEl>
                                        <p:attrNameLst>
                                          <p:attrName>style.visibility</p:attrName>
                                        </p:attrNameLst>
                                      </p:cBhvr>
                                      <p:to>
                                        <p:strVal val="visible"/>
                                      </p:to>
                                    </p:set>
                                    <p:animEffect filter="dissolve" transition="in">
                                      <p:cBhvr>
                                        <p:cTn id="18" dur="500"/>
                                        <p:tgtEl>
                                          <p:spTgt spid="1198">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1198">
                                            <p:txEl>
                                              <p:pRg st="3" end="3"/>
                                            </p:txEl>
                                          </p:spTgt>
                                        </p:tgtEl>
                                        <p:attrNameLst>
                                          <p:attrName>style.visibility</p:attrName>
                                        </p:attrNameLst>
                                      </p:cBhvr>
                                      <p:to>
                                        <p:strVal val="visible"/>
                                      </p:to>
                                    </p:set>
                                    <p:animEffect filter="dissolve" transition="in">
                                      <p:cBhvr>
                                        <p:cTn id="21" dur="500"/>
                                        <p:tgtEl>
                                          <p:spTgt spid="1198">
                                            <p:txEl>
                                              <p:pRg st="3" end="3"/>
                                            </p:txEl>
                                          </p:spTgt>
                                        </p:tgtEl>
                                      </p:cBhvr>
                                    </p:animEffect>
                                  </p:childTnLst>
                                </p:cTn>
                              </p:par>
                              <p:par>
                                <p:cTn id="22" presetClass="entr" nodeType="withEffect" presetSubtype="0" presetID="9" grpId="1" fill="hold">
                                  <p:stCondLst>
                                    <p:cond delay="0"/>
                                  </p:stCondLst>
                                  <p:iterate type="el" backwards="0">
                                    <p:tmAbs val="0"/>
                                  </p:iterate>
                                  <p:childTnLst>
                                    <p:set>
                                      <p:cBhvr>
                                        <p:cTn id="23" fill="hold"/>
                                        <p:tgtEl>
                                          <p:spTgt spid="1198">
                                            <p:txEl>
                                              <p:pRg st="4" end="4"/>
                                            </p:txEl>
                                          </p:spTgt>
                                        </p:tgtEl>
                                        <p:attrNameLst>
                                          <p:attrName>style.visibility</p:attrName>
                                        </p:attrNameLst>
                                      </p:cBhvr>
                                      <p:to>
                                        <p:strVal val="visible"/>
                                      </p:to>
                                    </p:set>
                                    <p:animEffect filter="dissolve" transition="in">
                                      <p:cBhvr>
                                        <p:cTn id="24" dur="500"/>
                                        <p:tgtEl>
                                          <p:spTgt spid="119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98"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Quiz Question 1"/>
          <p:cNvSpPr txBox="1"/>
          <p:nvPr>
            <p:ph type="title"/>
          </p:nvPr>
        </p:nvSpPr>
        <p:spPr>
          <a:prstGeom prst="rect">
            <a:avLst/>
          </a:prstGeom>
        </p:spPr>
        <p:txBody>
          <a:bodyPr/>
          <a:lstStyle>
            <a:lvl1pPr>
              <a:defRPr spc="-100"/>
            </a:lvl1pPr>
          </a:lstStyle>
          <a:p>
            <a:pPr/>
            <a:r>
              <a:t>Quiz Question 1</a:t>
            </a:r>
          </a:p>
        </p:txBody>
      </p:sp>
      <p:sp>
        <p:nvSpPr>
          <p:cNvPr id="289" name="These are the activities designed to measure and improve quality in a product and the process.…"/>
          <p:cNvSpPr txBox="1"/>
          <p:nvPr>
            <p:ph type="body" idx="1"/>
          </p:nvPr>
        </p:nvSpPr>
        <p:spPr>
          <a:xfrm>
            <a:off x="822959" y="1845734"/>
            <a:ext cx="7543801" cy="4023360"/>
          </a:xfrm>
          <a:prstGeom prst="rect">
            <a:avLst/>
          </a:prstGeom>
        </p:spPr>
        <p:txBody>
          <a:bodyPr/>
          <a:lstStyle/>
          <a:p>
            <a:pPr>
              <a:defRPr>
                <a:solidFill>
                  <a:srgbClr val="000000"/>
                </a:solidFill>
              </a:defRPr>
            </a:pPr>
            <a:r>
              <a:t>These are the activities designed to measure and improve quality in a product and the process.</a:t>
            </a:r>
          </a:p>
          <a:p>
            <a:pPr lvl="1" marL="651509" indent="-342900">
              <a:spcBef>
                <a:spcPts val="400"/>
              </a:spcBef>
              <a:buClr>
                <a:srgbClr val="000000"/>
              </a:buClr>
              <a:buFontTx/>
              <a:buAutoNum type="alphaUcPeriod" startAt="1"/>
              <a:defRPr sz="1800">
                <a:solidFill>
                  <a:srgbClr val="000000"/>
                </a:solidFill>
              </a:defRPr>
            </a:pPr>
            <a:r>
              <a:t>Quality control</a:t>
            </a:r>
          </a:p>
          <a:p>
            <a:pPr lvl="1" marL="651509" indent="-342900">
              <a:spcBef>
                <a:spcPts val="400"/>
              </a:spcBef>
              <a:buClr>
                <a:srgbClr val="000000"/>
              </a:buClr>
              <a:buFontTx/>
              <a:buAutoNum type="alphaUcPeriod" startAt="1"/>
              <a:defRPr sz="1800">
                <a:solidFill>
                  <a:srgbClr val="000000"/>
                </a:solidFill>
              </a:defRPr>
            </a:pPr>
            <a:r>
              <a:t>Quality assurance</a:t>
            </a:r>
          </a:p>
          <a:p>
            <a:pPr lvl="1" marL="651509" indent="-342900">
              <a:spcBef>
                <a:spcPts val="400"/>
              </a:spcBef>
              <a:buClr>
                <a:srgbClr val="000000"/>
              </a:buClr>
              <a:buFontTx/>
              <a:buAutoNum type="alphaUcPeriod" startAt="1"/>
              <a:defRPr sz="1800">
                <a:solidFill>
                  <a:srgbClr val="000000"/>
                </a:solidFill>
              </a:defRPr>
            </a:pPr>
            <a:r>
              <a:t>I wasn't paying attention, so I have no idea</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0" name="Quiz Question 14"/>
          <p:cNvSpPr txBox="1"/>
          <p:nvPr>
            <p:ph type="title"/>
          </p:nvPr>
        </p:nvSpPr>
        <p:spPr>
          <a:prstGeom prst="rect">
            <a:avLst/>
          </a:prstGeom>
        </p:spPr>
        <p:txBody>
          <a:bodyPr/>
          <a:lstStyle>
            <a:lvl1pPr>
              <a:defRPr spc="-100"/>
            </a:lvl1pPr>
          </a:lstStyle>
          <a:p>
            <a:pPr/>
            <a:r>
              <a:t>Quiz Question 14</a:t>
            </a:r>
          </a:p>
        </p:txBody>
      </p:sp>
      <p:sp>
        <p:nvSpPr>
          <p:cNvPr id="1201" name="Which type of testing tests the system to check that changes have not 'broken' previously working code?…"/>
          <p:cNvSpPr txBox="1"/>
          <p:nvPr>
            <p:ph type="body" idx="1"/>
          </p:nvPr>
        </p:nvSpPr>
        <p:spPr>
          <a:xfrm>
            <a:off x="822959" y="1845734"/>
            <a:ext cx="7543801" cy="4023360"/>
          </a:xfrm>
          <a:prstGeom prst="rect">
            <a:avLst/>
          </a:prstGeom>
        </p:spPr>
        <p:txBody>
          <a:bodyPr/>
          <a:lstStyle/>
          <a:p>
            <a:pPr>
              <a:defRPr>
                <a:solidFill>
                  <a:srgbClr val="000000"/>
                </a:solidFill>
              </a:defRPr>
            </a:pPr>
            <a:r>
              <a:t>Which type of testing tests the system to check that changes have not 'broken' previously working code?</a:t>
            </a:r>
          </a:p>
          <a:p>
            <a:pPr lvl="1" marL="651509" indent="-342900">
              <a:spcBef>
                <a:spcPts val="400"/>
              </a:spcBef>
              <a:buClr>
                <a:srgbClr val="000000"/>
              </a:buClr>
              <a:buFontTx/>
              <a:buAutoNum type="alphaUcPeriod" startAt="1"/>
              <a:defRPr sz="1800">
                <a:solidFill>
                  <a:srgbClr val="000000"/>
                </a:solidFill>
              </a:defRPr>
            </a:pPr>
            <a:r>
              <a:t>Regression testing</a:t>
            </a:r>
          </a:p>
          <a:p>
            <a:pPr lvl="1" marL="651509" indent="-342900">
              <a:spcBef>
                <a:spcPts val="400"/>
              </a:spcBef>
              <a:buClr>
                <a:srgbClr val="000000"/>
              </a:buClr>
              <a:buFontTx/>
              <a:buAutoNum type="alphaUcPeriod" startAt="1"/>
              <a:defRPr sz="1800">
                <a:solidFill>
                  <a:srgbClr val="000000"/>
                </a:solidFill>
              </a:defRPr>
            </a:pPr>
            <a:r>
              <a:t>Release testing</a:t>
            </a:r>
          </a:p>
          <a:p>
            <a:pPr lvl="1" marL="651509" indent="-342900">
              <a:spcBef>
                <a:spcPts val="400"/>
              </a:spcBef>
              <a:buClr>
                <a:srgbClr val="000000"/>
              </a:buClr>
              <a:buFontTx/>
              <a:buAutoNum type="alphaUcPeriod" startAt="1"/>
              <a:defRPr sz="1800">
                <a:solidFill>
                  <a:srgbClr val="000000"/>
                </a:solidFill>
              </a:defRPr>
            </a:pPr>
            <a:r>
              <a:t>User testing	</a:t>
            </a:r>
          </a:p>
          <a:p>
            <a:pPr lvl="1" marL="651509" indent="-342900">
              <a:spcBef>
                <a:spcPts val="400"/>
              </a:spcBef>
              <a:buClr>
                <a:srgbClr val="000000"/>
              </a:buClr>
              <a:buFontTx/>
              <a:buAutoNum type="alphaUcPeriod" startAt="1"/>
              <a:defRPr sz="1800">
                <a:solidFill>
                  <a:srgbClr val="000000"/>
                </a:solidFill>
              </a:defRPr>
            </a:pPr>
            <a:r>
              <a:t>Performance testing</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3" name="Quiz Question 15"/>
          <p:cNvSpPr txBox="1"/>
          <p:nvPr>
            <p:ph type="title"/>
          </p:nvPr>
        </p:nvSpPr>
        <p:spPr>
          <a:prstGeom prst="rect">
            <a:avLst/>
          </a:prstGeom>
        </p:spPr>
        <p:txBody>
          <a:bodyPr/>
          <a:lstStyle>
            <a:lvl1pPr>
              <a:defRPr spc="-100"/>
            </a:lvl1pPr>
          </a:lstStyle>
          <a:p>
            <a:pPr/>
            <a:r>
              <a:t>Quiz Question 15</a:t>
            </a:r>
          </a:p>
        </p:txBody>
      </p:sp>
      <p:sp>
        <p:nvSpPr>
          <p:cNvPr id="1204" name="In which type of user testing is a release of the software is made available to users to allow them to experiment and to raise problems that they discover with the system developers?…"/>
          <p:cNvSpPr txBox="1"/>
          <p:nvPr>
            <p:ph type="body" idx="1"/>
          </p:nvPr>
        </p:nvSpPr>
        <p:spPr>
          <a:xfrm>
            <a:off x="822959" y="1845734"/>
            <a:ext cx="7543801" cy="4023360"/>
          </a:xfrm>
          <a:prstGeom prst="rect">
            <a:avLst/>
          </a:prstGeom>
        </p:spPr>
        <p:txBody>
          <a:bodyPr/>
          <a:lstStyle/>
          <a:p>
            <a:pPr lvl="1" marL="0" indent="120014">
              <a:spcBef>
                <a:spcPts val="400"/>
              </a:spcBef>
              <a:buSzTx/>
              <a:buNone/>
              <a:defRPr sz="1800">
                <a:solidFill>
                  <a:srgbClr val="000000"/>
                </a:solidFill>
              </a:defRPr>
            </a:pPr>
            <a:r>
              <a:t>In which type of user testing is a release of the software is made available to users to allow them to experiment and to raise problems that they discover with the system developers?</a:t>
            </a:r>
          </a:p>
          <a:p>
            <a:pPr lvl="1" marL="651509" indent="-342900">
              <a:spcBef>
                <a:spcPts val="400"/>
              </a:spcBef>
              <a:buClr>
                <a:srgbClr val="000000"/>
              </a:buClr>
              <a:buFontTx/>
              <a:buAutoNum type="alphaUcPeriod" startAt="1"/>
              <a:defRPr sz="1800">
                <a:solidFill>
                  <a:srgbClr val="000000"/>
                </a:solidFill>
              </a:defRPr>
            </a:pPr>
            <a:r>
              <a:t>Alpha</a:t>
            </a:r>
          </a:p>
          <a:p>
            <a:pPr lvl="1" marL="651509" indent="-342900">
              <a:spcBef>
                <a:spcPts val="400"/>
              </a:spcBef>
              <a:buClr>
                <a:srgbClr val="000000"/>
              </a:buClr>
              <a:buFontTx/>
              <a:buAutoNum type="alphaUcPeriod" startAt="1"/>
              <a:defRPr sz="1800">
                <a:solidFill>
                  <a:srgbClr val="000000"/>
                </a:solidFill>
              </a:defRPr>
            </a:pPr>
            <a:r>
              <a:t>Beta</a:t>
            </a:r>
          </a:p>
          <a:p>
            <a:pPr lvl="1" marL="651509" indent="-342900">
              <a:spcBef>
                <a:spcPts val="400"/>
              </a:spcBef>
              <a:buClr>
                <a:srgbClr val="000000"/>
              </a:buClr>
              <a:buFontTx/>
              <a:buAutoNum type="alphaUcPeriod" startAt="1"/>
              <a:defRPr sz="1800">
                <a:solidFill>
                  <a:srgbClr val="000000"/>
                </a:solidFill>
              </a:defRPr>
            </a:pPr>
            <a:r>
              <a:t>Gamma</a:t>
            </a:r>
          </a:p>
          <a:p>
            <a:pPr lvl="1" marL="651509" indent="-342900">
              <a:spcBef>
                <a:spcPts val="400"/>
              </a:spcBef>
              <a:buClr>
                <a:srgbClr val="000000"/>
              </a:buClr>
              <a:buFontTx/>
              <a:buAutoNum type="alphaUcPeriod" startAt="1"/>
              <a:defRPr sz="1800">
                <a:solidFill>
                  <a:srgbClr val="000000"/>
                </a:solidFill>
              </a:defRPr>
            </a:pPr>
            <a:r>
              <a:t>Acceptance</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6" name="When to stop testing"/>
          <p:cNvSpPr txBox="1"/>
          <p:nvPr>
            <p:ph type="title"/>
          </p:nvPr>
        </p:nvSpPr>
        <p:spPr>
          <a:prstGeom prst="rect">
            <a:avLst/>
          </a:prstGeom>
        </p:spPr>
        <p:txBody>
          <a:bodyPr/>
          <a:lstStyle>
            <a:lvl1pPr>
              <a:defRPr spc="-100"/>
            </a:lvl1pPr>
          </a:lstStyle>
          <a:p>
            <a:pPr/>
            <a:r>
              <a:t>When to stop testing</a:t>
            </a:r>
          </a:p>
        </p:txBody>
      </p:sp>
      <p:sp>
        <p:nvSpPr>
          <p:cNvPr id="1207" name="When all planned test cases are executed…"/>
          <p:cNvSpPr txBox="1"/>
          <p:nvPr>
            <p:ph type="body" idx="1"/>
          </p:nvPr>
        </p:nvSpPr>
        <p:spPr>
          <a:xfrm>
            <a:off x="822959" y="1845734"/>
            <a:ext cx="7543801" cy="4023360"/>
          </a:xfrm>
          <a:prstGeom prst="rect">
            <a:avLst/>
          </a:prstGeom>
        </p:spPr>
        <p:txBody>
          <a:bodyPr/>
          <a:lstStyle/>
          <a:p>
            <a:pPr marL="0" indent="0">
              <a:buSzTx/>
              <a:buNone/>
            </a:pPr>
            <a:r>
              <a:t>When all planned test cases are executed</a:t>
            </a:r>
          </a:p>
          <a:p>
            <a:pPr marL="0" indent="0">
              <a:buSzTx/>
              <a:buNone/>
            </a:pPr>
            <a:r>
              <a:t>When all those problems that are found are fixed</a:t>
            </a:r>
          </a:p>
          <a:p>
            <a:pPr/>
            <a:r>
              <a:t>Other techniques:</a:t>
            </a:r>
          </a:p>
          <a:p>
            <a:pPr lvl="1" marL="384047" indent="-182879">
              <a:spcBef>
                <a:spcPts val="400"/>
              </a:spcBef>
              <a:defRPr sz="1800"/>
            </a:pPr>
            <a:r>
              <a:t>Stop when you are not finding any more errors</a:t>
            </a:r>
          </a:p>
          <a:p>
            <a:pPr lvl="1" marL="384047" indent="-182879">
              <a:spcBef>
                <a:spcPts val="400"/>
              </a:spcBef>
              <a:defRPr sz="1800"/>
            </a:pPr>
            <a:r>
              <a:t>Defect seeding</a:t>
            </a:r>
          </a:p>
          <a:p>
            <a:pPr/>
            <a:r>
              <a:t>NOT when you run out of time!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07">
                                            <p:bg/>
                                          </p:spTgt>
                                        </p:tgtEl>
                                        <p:attrNameLst>
                                          <p:attrName>style.visibility</p:attrName>
                                        </p:attrNameLst>
                                      </p:cBhvr>
                                      <p:to>
                                        <p:strVal val="visible"/>
                                      </p:to>
                                    </p:set>
                                    <p:animEffect filter="dissolve" transition="in">
                                      <p:cBhvr>
                                        <p:cTn id="7" dur="500"/>
                                        <p:tgtEl>
                                          <p:spTgt spid="120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07">
                                            <p:txEl>
                                              <p:pRg st="0" end="0"/>
                                            </p:txEl>
                                          </p:spTgt>
                                        </p:tgtEl>
                                        <p:attrNameLst>
                                          <p:attrName>style.visibility</p:attrName>
                                        </p:attrNameLst>
                                      </p:cBhvr>
                                      <p:to>
                                        <p:strVal val="visible"/>
                                      </p:to>
                                    </p:set>
                                    <p:animEffect filter="dissolve" transition="in">
                                      <p:cBhvr>
                                        <p:cTn id="10" dur="500"/>
                                        <p:tgtEl>
                                          <p:spTgt spid="12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07">
                                            <p:txEl>
                                              <p:pRg st="1" end="1"/>
                                            </p:txEl>
                                          </p:spTgt>
                                        </p:tgtEl>
                                        <p:attrNameLst>
                                          <p:attrName>style.visibility</p:attrName>
                                        </p:attrNameLst>
                                      </p:cBhvr>
                                      <p:to>
                                        <p:strVal val="visible"/>
                                      </p:to>
                                    </p:set>
                                    <p:animEffect filter="dissolve" transition="in">
                                      <p:cBhvr>
                                        <p:cTn id="15" dur="500"/>
                                        <p:tgtEl>
                                          <p:spTgt spid="12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07">
                                            <p:txEl>
                                              <p:pRg st="2" end="2"/>
                                            </p:txEl>
                                          </p:spTgt>
                                        </p:tgtEl>
                                        <p:attrNameLst>
                                          <p:attrName>style.visibility</p:attrName>
                                        </p:attrNameLst>
                                      </p:cBhvr>
                                      <p:to>
                                        <p:strVal val="visible"/>
                                      </p:to>
                                    </p:set>
                                    <p:animEffect filter="dissolve" transition="in">
                                      <p:cBhvr>
                                        <p:cTn id="20" dur="500"/>
                                        <p:tgtEl>
                                          <p:spTgt spid="1207">
                                            <p:txEl>
                                              <p:pRg st="2" end="2"/>
                                            </p:txEl>
                                          </p:spTgt>
                                        </p:tgtEl>
                                      </p:cBhvr>
                                    </p:animEffect>
                                  </p:childTnLst>
                                </p:cTn>
                              </p:par>
                              <p:par>
                                <p:cTn id="21" presetClass="entr" nodeType="withEffect" presetSubtype="0" presetID="9" grpId="1" fill="hold">
                                  <p:stCondLst>
                                    <p:cond delay="0"/>
                                  </p:stCondLst>
                                  <p:iterate type="el" backwards="0">
                                    <p:tmAbs val="0"/>
                                  </p:iterate>
                                  <p:childTnLst>
                                    <p:set>
                                      <p:cBhvr>
                                        <p:cTn id="22" fill="hold"/>
                                        <p:tgtEl>
                                          <p:spTgt spid="1207">
                                            <p:txEl>
                                              <p:pRg st="3" end="3"/>
                                            </p:txEl>
                                          </p:spTgt>
                                        </p:tgtEl>
                                        <p:attrNameLst>
                                          <p:attrName>style.visibility</p:attrName>
                                        </p:attrNameLst>
                                      </p:cBhvr>
                                      <p:to>
                                        <p:strVal val="visible"/>
                                      </p:to>
                                    </p:set>
                                    <p:animEffect filter="dissolve" transition="in">
                                      <p:cBhvr>
                                        <p:cTn id="23" dur="500"/>
                                        <p:tgtEl>
                                          <p:spTgt spid="1207">
                                            <p:txEl>
                                              <p:pRg st="3" end="3"/>
                                            </p:txEl>
                                          </p:spTgt>
                                        </p:tgtEl>
                                      </p:cBhvr>
                                    </p:animEffect>
                                  </p:childTnLst>
                                </p:cTn>
                              </p:par>
                              <p:par>
                                <p:cTn id="24" presetClass="entr" nodeType="withEffect" presetSubtype="0" presetID="9" grpId="1" fill="hold">
                                  <p:stCondLst>
                                    <p:cond delay="0"/>
                                  </p:stCondLst>
                                  <p:iterate type="el" backwards="0">
                                    <p:tmAbs val="0"/>
                                  </p:iterate>
                                  <p:childTnLst>
                                    <p:set>
                                      <p:cBhvr>
                                        <p:cTn id="25" fill="hold"/>
                                        <p:tgtEl>
                                          <p:spTgt spid="1207">
                                            <p:txEl>
                                              <p:pRg st="4" end="4"/>
                                            </p:txEl>
                                          </p:spTgt>
                                        </p:tgtEl>
                                        <p:attrNameLst>
                                          <p:attrName>style.visibility</p:attrName>
                                        </p:attrNameLst>
                                      </p:cBhvr>
                                      <p:to>
                                        <p:strVal val="visible"/>
                                      </p:to>
                                    </p:set>
                                    <p:animEffect filter="dissolve" transition="in">
                                      <p:cBhvr>
                                        <p:cTn id="26" dur="500"/>
                                        <p:tgtEl>
                                          <p:spTgt spid="120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1" fill="hold">
                                  <p:stCondLst>
                                    <p:cond delay="0"/>
                                  </p:stCondLst>
                                  <p:iterate type="el" backwards="0">
                                    <p:tmAbs val="0"/>
                                  </p:iterate>
                                  <p:childTnLst>
                                    <p:set>
                                      <p:cBhvr>
                                        <p:cTn id="30" fill="hold"/>
                                        <p:tgtEl>
                                          <p:spTgt spid="1207">
                                            <p:txEl>
                                              <p:pRg st="5" end="5"/>
                                            </p:txEl>
                                          </p:spTgt>
                                        </p:tgtEl>
                                        <p:attrNameLst>
                                          <p:attrName>style.visibility</p:attrName>
                                        </p:attrNameLst>
                                      </p:cBhvr>
                                      <p:to>
                                        <p:strVal val="visible"/>
                                      </p:to>
                                    </p:set>
                                    <p:animEffect filter="dissolve" transition="in">
                                      <p:cBhvr>
                                        <p:cTn id="31" dur="500"/>
                                        <p:tgtEl>
                                          <p:spTgt spid="120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07" grpId="1"/>
    </p:bldLst>
  </p:timing>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9" name="Inspections"/>
          <p:cNvSpPr txBox="1"/>
          <p:nvPr>
            <p:ph type="title"/>
          </p:nvPr>
        </p:nvSpPr>
        <p:spPr>
          <a:xfrm>
            <a:off x="822960" y="758951"/>
            <a:ext cx="7543801" cy="3566161"/>
          </a:xfrm>
          <a:prstGeom prst="rect">
            <a:avLst/>
          </a:prstGeom>
        </p:spPr>
        <p:txBody>
          <a:bodyPr/>
          <a:lstStyle>
            <a:lvl1pPr>
              <a:defRPr spc="-100" sz="5400"/>
            </a:lvl1pPr>
          </a:lstStyle>
          <a:p>
            <a:pPr/>
            <a:r>
              <a:t>Inspections</a:t>
            </a:r>
          </a:p>
        </p:txBody>
      </p:sp>
      <p:sp>
        <p:nvSpPr>
          <p:cNvPr id="1210"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2" name="Inspections and testing"/>
          <p:cNvSpPr txBox="1"/>
          <p:nvPr>
            <p:ph type="title"/>
          </p:nvPr>
        </p:nvSpPr>
        <p:spPr>
          <a:prstGeom prst="rect">
            <a:avLst/>
          </a:prstGeom>
        </p:spPr>
        <p:txBody>
          <a:bodyPr/>
          <a:lstStyle>
            <a:lvl1pPr>
              <a:defRPr spc="-100"/>
            </a:lvl1pPr>
          </a:lstStyle>
          <a:p>
            <a:pPr/>
            <a:r>
              <a:t>Inspections and testing</a:t>
            </a:r>
          </a:p>
        </p:txBody>
      </p:sp>
      <p:sp>
        <p:nvSpPr>
          <p:cNvPr id="1213" name="Software inspections are concerned with analysis of  the static system representation to discover problems…"/>
          <p:cNvSpPr txBox="1"/>
          <p:nvPr>
            <p:ph type="body" idx="1"/>
          </p:nvPr>
        </p:nvSpPr>
        <p:spPr>
          <a:xfrm>
            <a:off x="822959" y="1845734"/>
            <a:ext cx="7543801" cy="4023360"/>
          </a:xfrm>
          <a:prstGeom prst="rect">
            <a:avLst/>
          </a:prstGeom>
        </p:spPr>
        <p:txBody>
          <a:bodyPr/>
          <a:lstStyle/>
          <a:p>
            <a:pPr/>
            <a:r>
              <a:t>Software </a:t>
            </a:r>
            <a:r>
              <a:rPr>
                <a:solidFill>
                  <a:srgbClr val="000000"/>
                </a:solidFill>
              </a:rPr>
              <a:t>inspections</a:t>
            </a:r>
            <a:r>
              <a:t> are concerned with analysis of </a:t>
            </a:r>
            <a:br/>
            <a:r>
              <a:t>the static system representation to discover problems  </a:t>
            </a:r>
          </a:p>
          <a:p>
            <a:pPr lvl="1" marL="384047" indent="-182879">
              <a:spcBef>
                <a:spcPts val="400"/>
              </a:spcBef>
              <a:defRPr sz="1800"/>
            </a:pPr>
            <a:r>
              <a:t>static verification</a:t>
            </a:r>
          </a:p>
          <a:p>
            <a:pPr/>
            <a:r>
              <a:t>Software </a:t>
            </a:r>
            <a:r>
              <a:rPr>
                <a:solidFill>
                  <a:srgbClr val="000000"/>
                </a:solidFill>
              </a:rPr>
              <a:t>testing</a:t>
            </a:r>
            <a:r>
              <a:t> is concerned with exercising and </a:t>
            </a:r>
            <a:br/>
            <a:r>
              <a:t>observing product behavior </a:t>
            </a:r>
          </a:p>
          <a:p>
            <a:pPr lvl="1" marL="384047" indent="-182879">
              <a:spcBef>
                <a:spcPts val="400"/>
              </a:spcBef>
              <a:defRPr sz="1800"/>
            </a:pPr>
            <a:r>
              <a:t>dynamic verification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13">
                                            <p:bg/>
                                          </p:spTgt>
                                        </p:tgtEl>
                                        <p:attrNameLst>
                                          <p:attrName>style.visibility</p:attrName>
                                        </p:attrNameLst>
                                      </p:cBhvr>
                                      <p:to>
                                        <p:strVal val="visible"/>
                                      </p:to>
                                    </p:set>
                                    <p:animEffect filter="dissolve" transition="in">
                                      <p:cBhvr>
                                        <p:cTn id="7" dur="500"/>
                                        <p:tgtEl>
                                          <p:spTgt spid="121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13">
                                            <p:txEl>
                                              <p:pRg st="0" end="0"/>
                                            </p:txEl>
                                          </p:spTgt>
                                        </p:tgtEl>
                                        <p:attrNameLst>
                                          <p:attrName>style.visibility</p:attrName>
                                        </p:attrNameLst>
                                      </p:cBhvr>
                                      <p:to>
                                        <p:strVal val="visible"/>
                                      </p:to>
                                    </p:set>
                                    <p:animEffect filter="dissolve" transition="in">
                                      <p:cBhvr>
                                        <p:cTn id="10" dur="500"/>
                                        <p:tgtEl>
                                          <p:spTgt spid="1213">
                                            <p:txEl>
                                              <p:pRg st="0" end="0"/>
                                            </p:txEl>
                                          </p:spTgt>
                                        </p:tgtEl>
                                      </p:cBhvr>
                                    </p:animEffect>
                                  </p:childTnLst>
                                </p:cTn>
                              </p:par>
                              <p:par>
                                <p:cTn id="11" presetClass="entr" nodeType="withEffect" presetSubtype="0" presetID="9" grpId="1" fill="hold">
                                  <p:stCondLst>
                                    <p:cond delay="0"/>
                                  </p:stCondLst>
                                  <p:iterate type="el" backwards="0">
                                    <p:tmAbs val="0"/>
                                  </p:iterate>
                                  <p:childTnLst>
                                    <p:set>
                                      <p:cBhvr>
                                        <p:cTn id="12" fill="hold"/>
                                        <p:tgtEl>
                                          <p:spTgt spid="1213">
                                            <p:txEl>
                                              <p:pRg st="1" end="1"/>
                                            </p:txEl>
                                          </p:spTgt>
                                        </p:tgtEl>
                                        <p:attrNameLst>
                                          <p:attrName>style.visibility</p:attrName>
                                        </p:attrNameLst>
                                      </p:cBhvr>
                                      <p:to>
                                        <p:strVal val="visible"/>
                                      </p:to>
                                    </p:set>
                                    <p:animEffect filter="dissolve" transition="in">
                                      <p:cBhvr>
                                        <p:cTn id="13" dur="500"/>
                                        <p:tgtEl>
                                          <p:spTgt spid="121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1" fill="hold">
                                  <p:stCondLst>
                                    <p:cond delay="0"/>
                                  </p:stCondLst>
                                  <p:iterate type="el" backwards="0">
                                    <p:tmAbs val="0"/>
                                  </p:iterate>
                                  <p:childTnLst>
                                    <p:set>
                                      <p:cBhvr>
                                        <p:cTn id="17" fill="hold"/>
                                        <p:tgtEl>
                                          <p:spTgt spid="1213">
                                            <p:txEl>
                                              <p:pRg st="2" end="2"/>
                                            </p:txEl>
                                          </p:spTgt>
                                        </p:tgtEl>
                                        <p:attrNameLst>
                                          <p:attrName>style.visibility</p:attrName>
                                        </p:attrNameLst>
                                      </p:cBhvr>
                                      <p:to>
                                        <p:strVal val="visible"/>
                                      </p:to>
                                    </p:set>
                                    <p:animEffect filter="dissolve" transition="in">
                                      <p:cBhvr>
                                        <p:cTn id="18" dur="500"/>
                                        <p:tgtEl>
                                          <p:spTgt spid="1213">
                                            <p:txEl>
                                              <p:pRg st="2" end="2"/>
                                            </p:txEl>
                                          </p:spTgt>
                                        </p:tgtEl>
                                      </p:cBhvr>
                                    </p:animEffect>
                                  </p:childTnLst>
                                </p:cTn>
                              </p:par>
                              <p:par>
                                <p:cTn id="19" presetClass="entr" nodeType="withEffect" presetSubtype="0" presetID="9" grpId="1" fill="hold">
                                  <p:stCondLst>
                                    <p:cond delay="0"/>
                                  </p:stCondLst>
                                  <p:iterate type="el" backwards="0">
                                    <p:tmAbs val="0"/>
                                  </p:iterate>
                                  <p:childTnLst>
                                    <p:set>
                                      <p:cBhvr>
                                        <p:cTn id="20" fill="hold"/>
                                        <p:tgtEl>
                                          <p:spTgt spid="1213">
                                            <p:txEl>
                                              <p:pRg st="3" end="3"/>
                                            </p:txEl>
                                          </p:spTgt>
                                        </p:tgtEl>
                                        <p:attrNameLst>
                                          <p:attrName>style.visibility</p:attrName>
                                        </p:attrNameLst>
                                      </p:cBhvr>
                                      <p:to>
                                        <p:strVal val="visible"/>
                                      </p:to>
                                    </p:set>
                                    <p:animEffect filter="dissolve" transition="in">
                                      <p:cBhvr>
                                        <p:cTn id="21" dur="500"/>
                                        <p:tgtEl>
                                          <p:spTgt spid="121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13" grpId="1"/>
    </p:bldLst>
  </p:timing>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5" name="Software Inspections"/>
          <p:cNvSpPr txBox="1"/>
          <p:nvPr>
            <p:ph type="title"/>
          </p:nvPr>
        </p:nvSpPr>
        <p:spPr>
          <a:prstGeom prst="rect">
            <a:avLst/>
          </a:prstGeom>
        </p:spPr>
        <p:txBody>
          <a:bodyPr/>
          <a:lstStyle>
            <a:lvl1pPr>
              <a:defRPr spc="-100"/>
            </a:lvl1pPr>
          </a:lstStyle>
          <a:p>
            <a:pPr/>
            <a:r>
              <a:t>Software Inspections</a:t>
            </a:r>
          </a:p>
        </p:txBody>
      </p:sp>
      <p:sp>
        <p:nvSpPr>
          <p:cNvPr id="1216" name="Involve people examining source documents  with the aim of discovering anomalies and defects.…"/>
          <p:cNvSpPr txBox="1"/>
          <p:nvPr>
            <p:ph type="body" idx="1"/>
          </p:nvPr>
        </p:nvSpPr>
        <p:spPr>
          <a:xfrm>
            <a:off x="822959" y="1845734"/>
            <a:ext cx="7543801" cy="4023360"/>
          </a:xfrm>
          <a:prstGeom prst="rect">
            <a:avLst/>
          </a:prstGeom>
        </p:spPr>
        <p:txBody>
          <a:bodyPr/>
          <a:lstStyle/>
          <a:p>
            <a:pPr>
              <a:defRPr sz="2400"/>
            </a:pPr>
            <a:r>
              <a:t>Involve people examining source documents  with the aim of discovering anomalies and defects.</a:t>
            </a:r>
          </a:p>
          <a:p>
            <a:pPr>
              <a:defRPr sz="2400"/>
            </a:pPr>
            <a:r>
              <a:t>Does not require execution of a system</a:t>
            </a:r>
          </a:p>
          <a:p>
            <a:pPr>
              <a:defRPr sz="2400"/>
            </a:pPr>
            <a:r>
              <a:t>May be applied to any representation of the system </a:t>
            </a:r>
          </a:p>
          <a:p>
            <a:pPr>
              <a:defRPr sz="2400"/>
            </a:pPr>
            <a:r>
              <a:t>Have been shown to be an effective technique for discovering program errors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16">
                                            <p:bg/>
                                          </p:spTgt>
                                        </p:tgtEl>
                                        <p:attrNameLst>
                                          <p:attrName>style.visibility</p:attrName>
                                        </p:attrNameLst>
                                      </p:cBhvr>
                                      <p:to>
                                        <p:strVal val="visible"/>
                                      </p:to>
                                    </p:set>
                                    <p:animEffect filter="dissolve" transition="in">
                                      <p:cBhvr>
                                        <p:cTn id="7" dur="500"/>
                                        <p:tgtEl>
                                          <p:spTgt spid="121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16">
                                            <p:txEl>
                                              <p:pRg st="0" end="0"/>
                                            </p:txEl>
                                          </p:spTgt>
                                        </p:tgtEl>
                                        <p:attrNameLst>
                                          <p:attrName>style.visibility</p:attrName>
                                        </p:attrNameLst>
                                      </p:cBhvr>
                                      <p:to>
                                        <p:strVal val="visible"/>
                                      </p:to>
                                    </p:set>
                                    <p:animEffect filter="dissolve" transition="in">
                                      <p:cBhvr>
                                        <p:cTn id="10" dur="500"/>
                                        <p:tgtEl>
                                          <p:spTgt spid="12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16">
                                            <p:txEl>
                                              <p:pRg st="1" end="1"/>
                                            </p:txEl>
                                          </p:spTgt>
                                        </p:tgtEl>
                                        <p:attrNameLst>
                                          <p:attrName>style.visibility</p:attrName>
                                        </p:attrNameLst>
                                      </p:cBhvr>
                                      <p:to>
                                        <p:strVal val="visible"/>
                                      </p:to>
                                    </p:set>
                                    <p:animEffect filter="dissolve" transition="in">
                                      <p:cBhvr>
                                        <p:cTn id="15" dur="500"/>
                                        <p:tgtEl>
                                          <p:spTgt spid="12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16">
                                            <p:txEl>
                                              <p:pRg st="2" end="2"/>
                                            </p:txEl>
                                          </p:spTgt>
                                        </p:tgtEl>
                                        <p:attrNameLst>
                                          <p:attrName>style.visibility</p:attrName>
                                        </p:attrNameLst>
                                      </p:cBhvr>
                                      <p:to>
                                        <p:strVal val="visible"/>
                                      </p:to>
                                    </p:set>
                                    <p:animEffect filter="dissolve" transition="in">
                                      <p:cBhvr>
                                        <p:cTn id="20" dur="500"/>
                                        <p:tgtEl>
                                          <p:spTgt spid="121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216">
                                            <p:txEl>
                                              <p:pRg st="3" end="3"/>
                                            </p:txEl>
                                          </p:spTgt>
                                        </p:tgtEl>
                                        <p:attrNameLst>
                                          <p:attrName>style.visibility</p:attrName>
                                        </p:attrNameLst>
                                      </p:cBhvr>
                                      <p:to>
                                        <p:strVal val="visible"/>
                                      </p:to>
                                    </p:set>
                                    <p:animEffect filter="dissolve" transition="in">
                                      <p:cBhvr>
                                        <p:cTn id="25" dur="500"/>
                                        <p:tgtEl>
                                          <p:spTgt spid="121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16" grpId="1"/>
    </p:bldLst>
  </p:timing>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8" name="Formal Inspections"/>
          <p:cNvSpPr txBox="1"/>
          <p:nvPr>
            <p:ph type="title"/>
          </p:nvPr>
        </p:nvSpPr>
        <p:spPr>
          <a:prstGeom prst="rect">
            <a:avLst/>
          </a:prstGeom>
        </p:spPr>
        <p:txBody>
          <a:bodyPr/>
          <a:lstStyle>
            <a:lvl1pPr>
              <a:defRPr spc="-100"/>
            </a:lvl1pPr>
          </a:lstStyle>
          <a:p>
            <a:pPr/>
            <a:r>
              <a:t>Formal Inspections</a:t>
            </a:r>
          </a:p>
        </p:txBody>
      </p:sp>
      <p:sp>
        <p:nvSpPr>
          <p:cNvPr id="1219" name="Examining the software, its documentation and records of the process to discover errors and omissions and to see if quality standards have been followed…"/>
          <p:cNvSpPr txBox="1"/>
          <p:nvPr>
            <p:ph type="body" idx="1"/>
          </p:nvPr>
        </p:nvSpPr>
        <p:spPr>
          <a:xfrm>
            <a:off x="822959" y="1845734"/>
            <a:ext cx="7543801" cy="4023360"/>
          </a:xfrm>
          <a:prstGeom prst="rect">
            <a:avLst/>
          </a:prstGeom>
        </p:spPr>
        <p:txBody>
          <a:bodyPr/>
          <a:lstStyle/>
          <a:p>
            <a:pPr/>
            <a:r>
              <a:t>Examining the software, its documentation and records of the process to discover errors and omissions and to see if quality standards have been followed</a:t>
            </a:r>
          </a:p>
          <a:p>
            <a:pPr/>
            <a:r>
              <a:t>Effective for defect detection</a:t>
            </a:r>
          </a:p>
          <a:p>
            <a:pPr/>
            <a:r>
              <a:t>Not used in agile development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1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19" grpId="1"/>
    </p:bldLst>
  </p:timing>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1" name="Inspection Steps"/>
          <p:cNvSpPr txBox="1"/>
          <p:nvPr>
            <p:ph type="title"/>
          </p:nvPr>
        </p:nvSpPr>
        <p:spPr>
          <a:prstGeom prst="rect">
            <a:avLst/>
          </a:prstGeom>
        </p:spPr>
        <p:txBody>
          <a:bodyPr/>
          <a:lstStyle>
            <a:lvl1pPr>
              <a:defRPr spc="-100"/>
            </a:lvl1pPr>
          </a:lstStyle>
          <a:p>
            <a:pPr/>
            <a:r>
              <a:t>Inspection Steps</a:t>
            </a:r>
          </a:p>
        </p:txBody>
      </p:sp>
      <p:sp>
        <p:nvSpPr>
          <p:cNvPr id="1222" name="Examine the software and its associated documentation, looking for potential problems and non-conformance with standards.…"/>
          <p:cNvSpPr txBox="1"/>
          <p:nvPr>
            <p:ph type="body" idx="1"/>
          </p:nvPr>
        </p:nvSpPr>
        <p:spPr>
          <a:xfrm>
            <a:off x="822959" y="1845734"/>
            <a:ext cx="7543801" cy="4023360"/>
          </a:xfrm>
          <a:prstGeom prst="rect">
            <a:avLst/>
          </a:prstGeom>
        </p:spPr>
        <p:txBody>
          <a:bodyPr/>
          <a:lstStyle/>
          <a:p>
            <a:pPr/>
            <a:r>
              <a:t>Examine the software and its associated documentation, looking for potential problems and non-conformance with standards.</a:t>
            </a:r>
          </a:p>
          <a:p>
            <a:pPr/>
            <a:r>
              <a:t>Make informed judgments about the quality of the system or project deliverable</a:t>
            </a:r>
          </a:p>
          <a:p>
            <a:pPr/>
            <a:r>
              <a:t>Follow-up:  </a:t>
            </a:r>
          </a:p>
          <a:p>
            <a:pPr lvl="1" marL="384047" indent="-182879">
              <a:spcBef>
                <a:spcPts val="400"/>
              </a:spcBef>
              <a:defRPr sz="1800"/>
            </a:pPr>
            <a:r>
              <a:t>If satisfied, the inspection is completed. </a:t>
            </a:r>
          </a:p>
          <a:p>
            <a:pPr lvl="1" marL="384047" indent="-182879">
              <a:spcBef>
                <a:spcPts val="400"/>
              </a:spcBef>
              <a:defRPr sz="1800"/>
            </a:pPr>
            <a:r>
              <a:t>Otherwise rework the product and a re-inspection can be scheduled.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22">
                                            <p:bg/>
                                          </p:spTgt>
                                        </p:tgtEl>
                                        <p:attrNameLst>
                                          <p:attrName>style.visibility</p:attrName>
                                        </p:attrNameLst>
                                      </p:cBhvr>
                                      <p:to>
                                        <p:strVal val="visible"/>
                                      </p:to>
                                    </p:set>
                                    <p:animEffect filter="dissolve" transition="in">
                                      <p:cBhvr>
                                        <p:cTn id="7" dur="500"/>
                                        <p:tgtEl>
                                          <p:spTgt spid="122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22">
                                            <p:txEl>
                                              <p:pRg st="0" end="0"/>
                                            </p:txEl>
                                          </p:spTgt>
                                        </p:tgtEl>
                                        <p:attrNameLst>
                                          <p:attrName>style.visibility</p:attrName>
                                        </p:attrNameLst>
                                      </p:cBhvr>
                                      <p:to>
                                        <p:strVal val="visible"/>
                                      </p:to>
                                    </p:set>
                                    <p:animEffect filter="dissolve" transition="in">
                                      <p:cBhvr>
                                        <p:cTn id="10" dur="500"/>
                                        <p:tgtEl>
                                          <p:spTgt spid="12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22">
                                            <p:txEl>
                                              <p:pRg st="1" end="1"/>
                                            </p:txEl>
                                          </p:spTgt>
                                        </p:tgtEl>
                                        <p:attrNameLst>
                                          <p:attrName>style.visibility</p:attrName>
                                        </p:attrNameLst>
                                      </p:cBhvr>
                                      <p:to>
                                        <p:strVal val="visible"/>
                                      </p:to>
                                    </p:set>
                                    <p:animEffect filter="dissolve" transition="in">
                                      <p:cBhvr>
                                        <p:cTn id="15" dur="500"/>
                                        <p:tgtEl>
                                          <p:spTgt spid="12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22">
                                            <p:txEl>
                                              <p:pRg st="2" end="2"/>
                                            </p:txEl>
                                          </p:spTgt>
                                        </p:tgtEl>
                                        <p:attrNameLst>
                                          <p:attrName>style.visibility</p:attrName>
                                        </p:attrNameLst>
                                      </p:cBhvr>
                                      <p:to>
                                        <p:strVal val="visible"/>
                                      </p:to>
                                    </p:set>
                                    <p:animEffect filter="dissolve" transition="in">
                                      <p:cBhvr>
                                        <p:cTn id="20" dur="500"/>
                                        <p:tgtEl>
                                          <p:spTgt spid="1222">
                                            <p:txEl>
                                              <p:pRg st="2" end="2"/>
                                            </p:txEl>
                                          </p:spTgt>
                                        </p:tgtEl>
                                      </p:cBhvr>
                                    </p:animEffect>
                                  </p:childTnLst>
                                </p:cTn>
                              </p:par>
                              <p:par>
                                <p:cTn id="21" presetClass="entr" nodeType="withEffect" presetSubtype="0" presetID="9" grpId="1" fill="hold">
                                  <p:stCondLst>
                                    <p:cond delay="0"/>
                                  </p:stCondLst>
                                  <p:iterate type="el" backwards="0">
                                    <p:tmAbs val="0"/>
                                  </p:iterate>
                                  <p:childTnLst>
                                    <p:set>
                                      <p:cBhvr>
                                        <p:cTn id="22" fill="hold"/>
                                        <p:tgtEl>
                                          <p:spTgt spid="1222">
                                            <p:txEl>
                                              <p:pRg st="3" end="3"/>
                                            </p:txEl>
                                          </p:spTgt>
                                        </p:tgtEl>
                                        <p:attrNameLst>
                                          <p:attrName>style.visibility</p:attrName>
                                        </p:attrNameLst>
                                      </p:cBhvr>
                                      <p:to>
                                        <p:strVal val="visible"/>
                                      </p:to>
                                    </p:set>
                                    <p:animEffect filter="dissolve" transition="in">
                                      <p:cBhvr>
                                        <p:cTn id="23" dur="500"/>
                                        <p:tgtEl>
                                          <p:spTgt spid="1222">
                                            <p:txEl>
                                              <p:pRg st="3" end="3"/>
                                            </p:txEl>
                                          </p:spTgt>
                                        </p:tgtEl>
                                      </p:cBhvr>
                                    </p:animEffect>
                                  </p:childTnLst>
                                </p:cTn>
                              </p:par>
                              <p:par>
                                <p:cTn id="24" presetClass="entr" nodeType="withEffect" presetSubtype="0" presetID="9" grpId="1" fill="hold">
                                  <p:stCondLst>
                                    <p:cond delay="0"/>
                                  </p:stCondLst>
                                  <p:iterate type="el" backwards="0">
                                    <p:tmAbs val="0"/>
                                  </p:iterate>
                                  <p:childTnLst>
                                    <p:set>
                                      <p:cBhvr>
                                        <p:cTn id="25" fill="hold"/>
                                        <p:tgtEl>
                                          <p:spTgt spid="1222">
                                            <p:txEl>
                                              <p:pRg st="4" end="4"/>
                                            </p:txEl>
                                          </p:spTgt>
                                        </p:tgtEl>
                                        <p:attrNameLst>
                                          <p:attrName>style.visibility</p:attrName>
                                        </p:attrNameLst>
                                      </p:cBhvr>
                                      <p:to>
                                        <p:strVal val="visible"/>
                                      </p:to>
                                    </p:set>
                                    <p:animEffect filter="dissolve" transition="in">
                                      <p:cBhvr>
                                        <p:cTn id="26" dur="500"/>
                                        <p:tgtEl>
                                          <p:spTgt spid="122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22" grpId="1"/>
    </p:bldLst>
  </p:timing>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4" name="Sample Checklist"/>
          <p:cNvSpPr txBox="1"/>
          <p:nvPr>
            <p:ph type="title"/>
          </p:nvPr>
        </p:nvSpPr>
        <p:spPr>
          <a:prstGeom prst="rect">
            <a:avLst/>
          </a:prstGeom>
        </p:spPr>
        <p:txBody>
          <a:bodyPr/>
          <a:lstStyle>
            <a:lvl1pPr>
              <a:defRPr spc="-100"/>
            </a:lvl1pPr>
          </a:lstStyle>
          <a:p>
            <a:pPr/>
            <a:r>
              <a:t>Sample Checklist</a:t>
            </a:r>
          </a:p>
        </p:txBody>
      </p:sp>
      <p:sp>
        <p:nvSpPr>
          <p:cNvPr id="1225" name="Have variables been initialized?…"/>
          <p:cNvSpPr txBox="1"/>
          <p:nvPr>
            <p:ph type="body" idx="1"/>
          </p:nvPr>
        </p:nvSpPr>
        <p:spPr>
          <a:xfrm>
            <a:off x="822959" y="1845734"/>
            <a:ext cx="7543801" cy="4023360"/>
          </a:xfrm>
          <a:prstGeom prst="rect">
            <a:avLst/>
          </a:prstGeom>
        </p:spPr>
        <p:txBody>
          <a:bodyPr/>
          <a:lstStyle/>
          <a:p>
            <a:pPr lvl="1" marL="384047" indent="-182879">
              <a:lnSpc>
                <a:spcPct val="72000"/>
              </a:lnSpc>
              <a:spcBef>
                <a:spcPts val="400"/>
              </a:spcBef>
              <a:defRPr sz="1600"/>
            </a:pPr>
            <a:r>
              <a:t>Have variables been initialized?</a:t>
            </a:r>
          </a:p>
          <a:p>
            <a:pPr lvl="1" marL="384047" indent="-182879">
              <a:lnSpc>
                <a:spcPct val="72000"/>
              </a:lnSpc>
              <a:spcBef>
                <a:spcPts val="400"/>
              </a:spcBef>
              <a:defRPr sz="1600"/>
            </a:pPr>
            <a:r>
              <a:t>Have constants been named appropriately?</a:t>
            </a:r>
          </a:p>
          <a:p>
            <a:pPr lvl="1" marL="384047" indent="-182879">
              <a:lnSpc>
                <a:spcPct val="72000"/>
              </a:lnSpc>
              <a:spcBef>
                <a:spcPts val="400"/>
              </a:spcBef>
              <a:defRPr sz="1600"/>
            </a:pPr>
            <a:r>
              <a:t>Are array indexes used properly?</a:t>
            </a:r>
          </a:p>
          <a:p>
            <a:pPr lvl="1" marL="384047" indent="-182879">
              <a:lnSpc>
                <a:spcPct val="72000"/>
              </a:lnSpc>
              <a:spcBef>
                <a:spcPts val="400"/>
              </a:spcBef>
              <a:defRPr sz="1600"/>
            </a:pPr>
            <a:r>
              <a:t>Are conditions correct in conditional statements and loops?</a:t>
            </a:r>
          </a:p>
          <a:p>
            <a:pPr lvl="1" marL="384047" indent="-182879">
              <a:lnSpc>
                <a:spcPct val="72000"/>
              </a:lnSpc>
              <a:spcBef>
                <a:spcPts val="400"/>
              </a:spcBef>
              <a:defRPr sz="1600"/>
            </a:pPr>
            <a:r>
              <a:t>Is there a semi-colon at the end of a conditional statement or loop?</a:t>
            </a:r>
          </a:p>
          <a:p>
            <a:pPr lvl="1" marL="384047" indent="-182879">
              <a:lnSpc>
                <a:spcPct val="72000"/>
              </a:lnSpc>
              <a:spcBef>
                <a:spcPts val="400"/>
              </a:spcBef>
              <a:defRPr sz="1600"/>
            </a:pPr>
            <a:r>
              <a:t>Are compound statements bracketed?</a:t>
            </a:r>
          </a:p>
          <a:p>
            <a:pPr lvl="1" marL="384047" indent="-182879">
              <a:lnSpc>
                <a:spcPct val="72000"/>
              </a:lnSpc>
              <a:spcBef>
                <a:spcPts val="400"/>
              </a:spcBef>
              <a:defRPr sz="1600"/>
            </a:pPr>
            <a:r>
              <a:t>In switch statements, are all cases included?</a:t>
            </a:r>
          </a:p>
          <a:p>
            <a:pPr lvl="1" marL="384047" indent="-182879">
              <a:lnSpc>
                <a:spcPct val="72000"/>
              </a:lnSpc>
              <a:spcBef>
                <a:spcPts val="400"/>
              </a:spcBef>
              <a:defRPr sz="1600"/>
            </a:pPr>
            <a:r>
              <a:t>Are breaks included in case statements?</a:t>
            </a:r>
          </a:p>
          <a:p>
            <a:pPr lvl="1" marL="384047" indent="-182879">
              <a:lnSpc>
                <a:spcPct val="72000"/>
              </a:lnSpc>
              <a:spcBef>
                <a:spcPts val="400"/>
              </a:spcBef>
              <a:defRPr sz="1600"/>
            </a:pPr>
            <a:r>
              <a:t>Are all input variables used?</a:t>
            </a:r>
          </a:p>
          <a:p>
            <a:pPr lvl="1" marL="384047" indent="-182879">
              <a:lnSpc>
                <a:spcPct val="72000"/>
              </a:lnSpc>
              <a:spcBef>
                <a:spcPts val="400"/>
              </a:spcBef>
              <a:defRPr sz="1600"/>
            </a:pPr>
            <a:r>
              <a:t>Are output variables assigned a value before they are used?</a:t>
            </a:r>
          </a:p>
          <a:p>
            <a:pPr lvl="1" marL="384047" indent="-182879">
              <a:lnSpc>
                <a:spcPct val="72000"/>
              </a:lnSpc>
              <a:spcBef>
                <a:spcPts val="400"/>
              </a:spcBef>
              <a:defRPr sz="1600"/>
            </a:pPr>
            <a:r>
              <a:t>Can unexpected inputs cause data corruption?</a:t>
            </a:r>
          </a:p>
          <a:p>
            <a:pPr lvl="1" marL="384047" indent="-182879">
              <a:lnSpc>
                <a:spcPct val="72000"/>
              </a:lnSpc>
              <a:spcBef>
                <a:spcPts val="400"/>
              </a:spcBef>
              <a:defRPr sz="1600"/>
            </a:pPr>
            <a:r>
              <a:t>Do arguments and parameters match?</a:t>
            </a:r>
          </a:p>
          <a:p>
            <a:pPr lvl="1" marL="384047" indent="-182879">
              <a:lnSpc>
                <a:spcPct val="72000"/>
              </a:lnSpc>
              <a:spcBef>
                <a:spcPts val="400"/>
              </a:spcBef>
              <a:defRPr sz="1600"/>
            </a:pPr>
            <a:r>
              <a:t>Are parameters in the right order?</a:t>
            </a:r>
          </a:p>
          <a:p>
            <a:pPr lvl="1" marL="384047" indent="-182879">
              <a:lnSpc>
                <a:spcPct val="72000"/>
              </a:lnSpc>
              <a:spcBef>
                <a:spcPts val="400"/>
              </a:spcBef>
              <a:defRPr sz="1600"/>
            </a:pPr>
            <a:r>
              <a:t>Is space de-allocated after it is no longer required?</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7" name="Advantages of inspections"/>
          <p:cNvSpPr txBox="1"/>
          <p:nvPr>
            <p:ph type="title"/>
          </p:nvPr>
        </p:nvSpPr>
        <p:spPr>
          <a:prstGeom prst="rect">
            <a:avLst/>
          </a:prstGeom>
        </p:spPr>
        <p:txBody>
          <a:bodyPr/>
          <a:lstStyle>
            <a:lvl1pPr>
              <a:defRPr spc="-100"/>
            </a:lvl1pPr>
          </a:lstStyle>
          <a:p>
            <a:pPr/>
            <a:r>
              <a:t>Advantages of inspections</a:t>
            </a:r>
          </a:p>
        </p:txBody>
      </p:sp>
      <p:sp>
        <p:nvSpPr>
          <p:cNvPr id="1228" name="During testing, errors can mask (hide) other errors…"/>
          <p:cNvSpPr txBox="1"/>
          <p:nvPr>
            <p:ph type="body" idx="1"/>
          </p:nvPr>
        </p:nvSpPr>
        <p:spPr>
          <a:xfrm>
            <a:off x="822959" y="1845734"/>
            <a:ext cx="7543801" cy="4023360"/>
          </a:xfrm>
          <a:prstGeom prst="rect">
            <a:avLst/>
          </a:prstGeom>
        </p:spPr>
        <p:txBody>
          <a:bodyPr/>
          <a:lstStyle/>
          <a:p>
            <a:pPr/>
            <a:r>
              <a:t>During testing, errors can mask (hide) other errors</a:t>
            </a:r>
          </a:p>
          <a:p>
            <a:pPr/>
            <a:r>
              <a:t>Incomplete versions of a system can be inspected without additional costs</a:t>
            </a:r>
          </a:p>
          <a:p>
            <a:pPr/>
            <a:r>
              <a:t>Can also consider broader quality attributes of a program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28">
                                            <p:bg/>
                                          </p:spTgt>
                                        </p:tgtEl>
                                        <p:attrNameLst>
                                          <p:attrName>style.visibility</p:attrName>
                                        </p:attrNameLst>
                                      </p:cBhvr>
                                      <p:to>
                                        <p:strVal val="visible"/>
                                      </p:to>
                                    </p:set>
                                    <p:animEffect filter="dissolve" transition="in">
                                      <p:cBhvr>
                                        <p:cTn id="7" dur="500"/>
                                        <p:tgtEl>
                                          <p:spTgt spid="122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28">
                                            <p:txEl>
                                              <p:pRg st="0" end="0"/>
                                            </p:txEl>
                                          </p:spTgt>
                                        </p:tgtEl>
                                        <p:attrNameLst>
                                          <p:attrName>style.visibility</p:attrName>
                                        </p:attrNameLst>
                                      </p:cBhvr>
                                      <p:to>
                                        <p:strVal val="visible"/>
                                      </p:to>
                                    </p:set>
                                    <p:animEffect filter="dissolve" transition="in">
                                      <p:cBhvr>
                                        <p:cTn id="10" dur="500"/>
                                        <p:tgtEl>
                                          <p:spTgt spid="122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28">
                                            <p:txEl>
                                              <p:pRg st="1" end="1"/>
                                            </p:txEl>
                                          </p:spTgt>
                                        </p:tgtEl>
                                        <p:attrNameLst>
                                          <p:attrName>style.visibility</p:attrName>
                                        </p:attrNameLst>
                                      </p:cBhvr>
                                      <p:to>
                                        <p:strVal val="visible"/>
                                      </p:to>
                                    </p:set>
                                    <p:animEffect filter="dissolve" transition="in">
                                      <p:cBhvr>
                                        <p:cTn id="15" dur="500"/>
                                        <p:tgtEl>
                                          <p:spTgt spid="122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28">
                                            <p:txEl>
                                              <p:pRg st="2" end="2"/>
                                            </p:txEl>
                                          </p:spTgt>
                                        </p:tgtEl>
                                        <p:attrNameLst>
                                          <p:attrName>style.visibility</p:attrName>
                                        </p:attrNameLst>
                                      </p:cBhvr>
                                      <p:to>
                                        <p:strVal val="visible"/>
                                      </p:to>
                                    </p:set>
                                    <p:animEffect filter="dissolve" transition="in">
                                      <p:cBhvr>
                                        <p:cTn id="20" dur="500"/>
                                        <p:tgtEl>
                                          <p:spTgt spid="122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2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Quiz Question 2"/>
          <p:cNvSpPr txBox="1"/>
          <p:nvPr>
            <p:ph type="title"/>
          </p:nvPr>
        </p:nvSpPr>
        <p:spPr>
          <a:prstGeom prst="rect">
            <a:avLst/>
          </a:prstGeom>
        </p:spPr>
        <p:txBody>
          <a:bodyPr/>
          <a:lstStyle>
            <a:lvl1pPr>
              <a:defRPr spc="-100"/>
            </a:lvl1pPr>
          </a:lstStyle>
          <a:p>
            <a:pPr/>
            <a:r>
              <a:t>Quiz Question 2</a:t>
            </a:r>
          </a:p>
        </p:txBody>
      </p:sp>
      <p:sp>
        <p:nvSpPr>
          <p:cNvPr id="292" name="What is high quality software?…"/>
          <p:cNvSpPr txBox="1"/>
          <p:nvPr>
            <p:ph type="body" idx="1"/>
          </p:nvPr>
        </p:nvSpPr>
        <p:spPr>
          <a:xfrm>
            <a:off x="822959" y="1845734"/>
            <a:ext cx="7543801" cy="4023360"/>
          </a:xfrm>
          <a:prstGeom prst="rect">
            <a:avLst/>
          </a:prstGeom>
        </p:spPr>
        <p:txBody>
          <a:bodyPr/>
          <a:lstStyle/>
          <a:p>
            <a:pPr>
              <a:defRPr>
                <a:solidFill>
                  <a:srgbClr val="000000"/>
                </a:solidFill>
              </a:defRPr>
            </a:pPr>
            <a:r>
              <a:t>What is high quality software?</a:t>
            </a:r>
          </a:p>
          <a:p>
            <a:pPr lvl="1" marL="651509" indent="-342900">
              <a:spcBef>
                <a:spcPts val="400"/>
              </a:spcBef>
              <a:buClr>
                <a:srgbClr val="000000"/>
              </a:buClr>
              <a:buFontTx/>
              <a:buAutoNum type="alphaUcPeriod" startAt="1"/>
              <a:defRPr sz="1800">
                <a:solidFill>
                  <a:srgbClr val="000000"/>
                </a:solidFill>
              </a:defRPr>
            </a:pPr>
            <a:r>
              <a:t>Software that works correctly</a:t>
            </a:r>
          </a:p>
          <a:p>
            <a:pPr lvl="1" marL="651509" indent="-342900">
              <a:spcBef>
                <a:spcPts val="400"/>
              </a:spcBef>
              <a:buClr>
                <a:srgbClr val="000000"/>
              </a:buClr>
              <a:buFontTx/>
              <a:buAutoNum type="alphaUcPeriod" startAt="1"/>
              <a:defRPr sz="1800">
                <a:solidFill>
                  <a:srgbClr val="000000"/>
                </a:solidFill>
              </a:defRPr>
            </a:pPr>
            <a:r>
              <a:t>Software that conforms to its requirements and is it fit to use</a:t>
            </a:r>
          </a:p>
          <a:p>
            <a:pPr lvl="1" marL="651509" indent="-342900">
              <a:spcBef>
                <a:spcPts val="400"/>
              </a:spcBef>
              <a:buClr>
                <a:srgbClr val="000000"/>
              </a:buClr>
              <a:buFontTx/>
              <a:buAutoNum type="alphaUcPeriod" startAt="1"/>
              <a:defRPr sz="1800">
                <a:solidFill>
                  <a:srgbClr val="000000"/>
                </a:solidFill>
              </a:defRPr>
            </a:pPr>
            <a:r>
              <a:t>Software that is well designed and implemented correctly</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0" name="Inspections and testing"/>
          <p:cNvSpPr txBox="1"/>
          <p:nvPr>
            <p:ph type="title"/>
          </p:nvPr>
        </p:nvSpPr>
        <p:spPr>
          <a:prstGeom prst="rect">
            <a:avLst/>
          </a:prstGeom>
        </p:spPr>
        <p:txBody>
          <a:bodyPr/>
          <a:lstStyle>
            <a:lvl1pPr>
              <a:defRPr spc="-100"/>
            </a:lvl1pPr>
          </a:lstStyle>
          <a:p>
            <a:pPr/>
            <a:r>
              <a:t>Inspections and testing</a:t>
            </a:r>
          </a:p>
        </p:txBody>
      </p:sp>
      <p:sp>
        <p:nvSpPr>
          <p:cNvPr id="1231" name="Inspections and testing are complementary and not opposing verification techniques.…"/>
          <p:cNvSpPr txBox="1"/>
          <p:nvPr>
            <p:ph type="body" idx="1"/>
          </p:nvPr>
        </p:nvSpPr>
        <p:spPr>
          <a:xfrm>
            <a:off x="822959" y="1845734"/>
            <a:ext cx="7543801" cy="4023360"/>
          </a:xfrm>
          <a:prstGeom prst="rect">
            <a:avLst/>
          </a:prstGeom>
        </p:spPr>
        <p:txBody>
          <a:bodyPr/>
          <a:lstStyle/>
          <a:p>
            <a:pPr>
              <a:defRPr sz="2400"/>
            </a:pPr>
            <a:r>
              <a:t>Inspections and testing are complementary and not opposing verification techniques.</a:t>
            </a:r>
          </a:p>
          <a:p>
            <a:pPr>
              <a:defRPr sz="2400"/>
            </a:pPr>
            <a:r>
              <a:t>Both should be used during the V &amp; V process.</a:t>
            </a:r>
          </a:p>
          <a:p>
            <a:pPr>
              <a:defRPr sz="2400"/>
            </a:pPr>
            <a:r>
              <a:t>Inspections can check conformance with a specification but not conformance with the customer's real requirements.</a:t>
            </a:r>
          </a:p>
          <a:p>
            <a:pPr>
              <a:defRPr sz="2400"/>
            </a:pPr>
            <a:r>
              <a:t>Inspections cannot check non-functional characteristics.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31">
                                            <p:bg/>
                                          </p:spTgt>
                                        </p:tgtEl>
                                        <p:attrNameLst>
                                          <p:attrName>style.visibility</p:attrName>
                                        </p:attrNameLst>
                                      </p:cBhvr>
                                      <p:to>
                                        <p:strVal val="visible"/>
                                      </p:to>
                                    </p:set>
                                    <p:animEffect filter="dissolve" transition="in">
                                      <p:cBhvr>
                                        <p:cTn id="7" dur="500"/>
                                        <p:tgtEl>
                                          <p:spTgt spid="123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31">
                                            <p:txEl>
                                              <p:pRg st="0" end="0"/>
                                            </p:txEl>
                                          </p:spTgt>
                                        </p:tgtEl>
                                        <p:attrNameLst>
                                          <p:attrName>style.visibility</p:attrName>
                                        </p:attrNameLst>
                                      </p:cBhvr>
                                      <p:to>
                                        <p:strVal val="visible"/>
                                      </p:to>
                                    </p:set>
                                    <p:animEffect filter="dissolve" transition="in">
                                      <p:cBhvr>
                                        <p:cTn id="10" dur="500"/>
                                        <p:tgtEl>
                                          <p:spTgt spid="12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31">
                                            <p:txEl>
                                              <p:pRg st="1" end="1"/>
                                            </p:txEl>
                                          </p:spTgt>
                                        </p:tgtEl>
                                        <p:attrNameLst>
                                          <p:attrName>style.visibility</p:attrName>
                                        </p:attrNameLst>
                                      </p:cBhvr>
                                      <p:to>
                                        <p:strVal val="visible"/>
                                      </p:to>
                                    </p:set>
                                    <p:animEffect filter="dissolve" transition="in">
                                      <p:cBhvr>
                                        <p:cTn id="15" dur="500"/>
                                        <p:tgtEl>
                                          <p:spTgt spid="12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31">
                                            <p:txEl>
                                              <p:pRg st="2" end="2"/>
                                            </p:txEl>
                                          </p:spTgt>
                                        </p:tgtEl>
                                        <p:attrNameLst>
                                          <p:attrName>style.visibility</p:attrName>
                                        </p:attrNameLst>
                                      </p:cBhvr>
                                      <p:to>
                                        <p:strVal val="visible"/>
                                      </p:to>
                                    </p:set>
                                    <p:animEffect filter="dissolve" transition="in">
                                      <p:cBhvr>
                                        <p:cTn id="20" dur="500"/>
                                        <p:tgtEl>
                                          <p:spTgt spid="12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231">
                                            <p:txEl>
                                              <p:pRg st="3" end="3"/>
                                            </p:txEl>
                                          </p:spTgt>
                                        </p:tgtEl>
                                        <p:attrNameLst>
                                          <p:attrName>style.visibility</p:attrName>
                                        </p:attrNameLst>
                                      </p:cBhvr>
                                      <p:to>
                                        <p:strVal val="visible"/>
                                      </p:to>
                                    </p:set>
                                    <p:animEffect filter="dissolve" transition="in">
                                      <p:cBhvr>
                                        <p:cTn id="25" dur="500"/>
                                        <p:tgtEl>
                                          <p:spTgt spid="123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31" grpId="1"/>
    </p:bldLst>
  </p:timing>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3" name="Quiz Question 16"/>
          <p:cNvSpPr txBox="1"/>
          <p:nvPr>
            <p:ph type="title"/>
          </p:nvPr>
        </p:nvSpPr>
        <p:spPr>
          <a:prstGeom prst="rect">
            <a:avLst/>
          </a:prstGeom>
        </p:spPr>
        <p:txBody>
          <a:bodyPr/>
          <a:lstStyle>
            <a:lvl1pPr>
              <a:defRPr spc="-100"/>
            </a:lvl1pPr>
          </a:lstStyle>
          <a:p>
            <a:pPr/>
            <a:r>
              <a:t>Quiz Question 16</a:t>
            </a:r>
          </a:p>
        </p:txBody>
      </p:sp>
      <p:sp>
        <p:nvSpPr>
          <p:cNvPr id="1234" name="Which of the following are advantages of software inspections over testing?…"/>
          <p:cNvSpPr txBox="1"/>
          <p:nvPr>
            <p:ph type="body" idx="1"/>
          </p:nvPr>
        </p:nvSpPr>
        <p:spPr>
          <a:xfrm>
            <a:off x="822959" y="1845734"/>
            <a:ext cx="7543801" cy="4023360"/>
          </a:xfrm>
          <a:prstGeom prst="rect">
            <a:avLst/>
          </a:prstGeom>
        </p:spPr>
        <p:txBody>
          <a:bodyPr/>
          <a:lstStyle/>
          <a:p>
            <a:pPr>
              <a:defRPr>
                <a:solidFill>
                  <a:srgbClr val="000000"/>
                </a:solidFill>
              </a:defRPr>
            </a:pPr>
            <a:r>
              <a:t>Which of the following are advantages of software inspections over testing?	</a:t>
            </a:r>
          </a:p>
          <a:p>
            <a:pPr lvl="1" marL="685800" indent="-342900">
              <a:spcBef>
                <a:spcPts val="400"/>
              </a:spcBef>
              <a:buClr>
                <a:srgbClr val="000000"/>
              </a:buClr>
              <a:buFontTx/>
              <a:buAutoNum type="alphaUcPeriod" startAt="1"/>
              <a:defRPr sz="1800">
                <a:solidFill>
                  <a:srgbClr val="000000"/>
                </a:solidFill>
              </a:defRPr>
            </a:pPr>
            <a:r>
              <a:t>During testing, errors can hide other errors</a:t>
            </a:r>
          </a:p>
          <a:p>
            <a:pPr lvl="1" marL="685800" indent="-342900">
              <a:spcBef>
                <a:spcPts val="400"/>
              </a:spcBef>
              <a:buClr>
                <a:srgbClr val="000000"/>
              </a:buClr>
              <a:buFontTx/>
              <a:buAutoNum type="alphaUcPeriod" startAt="1"/>
              <a:defRPr sz="1800">
                <a:solidFill>
                  <a:srgbClr val="000000"/>
                </a:solidFill>
              </a:defRPr>
            </a:pPr>
            <a:r>
              <a:t>Incomplete versions of the system can be inspected without additional costs</a:t>
            </a:r>
          </a:p>
          <a:p>
            <a:pPr lvl="1" marL="685800" indent="-342900">
              <a:spcBef>
                <a:spcPts val="400"/>
              </a:spcBef>
              <a:buClr>
                <a:srgbClr val="000000"/>
              </a:buClr>
              <a:buFontTx/>
              <a:buAutoNum type="alphaUcPeriod" startAt="1"/>
              <a:defRPr sz="1800">
                <a:solidFill>
                  <a:srgbClr val="000000"/>
                </a:solidFill>
              </a:defRPr>
            </a:pPr>
            <a:r>
              <a:t>Inspections can test non-functional requirements such as performance and usability.</a:t>
            </a:r>
          </a:p>
          <a:p>
            <a:pPr lvl="1" marL="685800" indent="-342900">
              <a:spcBef>
                <a:spcPts val="400"/>
              </a:spcBef>
              <a:buClr>
                <a:srgbClr val="000000"/>
              </a:buClr>
              <a:buFontTx/>
              <a:buAutoNum type="alphaUcPeriod" startAt="1"/>
              <a:defRPr sz="1800">
                <a:solidFill>
                  <a:srgbClr val="000000"/>
                </a:solidFill>
              </a:defRPr>
            </a:pPr>
            <a:r>
              <a:t>A &amp; B</a:t>
            </a:r>
          </a:p>
          <a:p>
            <a:pPr lvl="1" marL="685800" indent="-342900">
              <a:spcBef>
                <a:spcPts val="400"/>
              </a:spcBef>
              <a:buClr>
                <a:srgbClr val="000000"/>
              </a:buClr>
              <a:buFontTx/>
              <a:buAutoNum type="alphaUcPeriod" startAt="1"/>
              <a:defRPr sz="1800">
                <a:solidFill>
                  <a:srgbClr val="000000"/>
                </a:solidFill>
              </a:defRPr>
            </a:pPr>
            <a:r>
              <a:t>All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