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some sense, a big chunk of SW engineering design &amp; implementation *is* refactoring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run flog and reek on ch_tdd/code/date_calculator_bad.rb and date_calculator_final.rb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Image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Line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Line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© 2013 Armando Fox &amp; David Patterson all rights reserve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2013 Armando Fox &amp; David Patterson all rights reserved</a:t>
            </a:r>
          </a:p>
        </p:txBody>
      </p:sp>
      <p:sp>
        <p:nvSpPr>
          <p:cNvPr id="134" name="How Agile Can Hel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Agile Can Help</a:t>
            </a:r>
          </a:p>
        </p:txBody>
      </p:sp>
      <p:sp>
        <p:nvSpPr>
          <p:cNvPr id="135" name="Engineering Software as a Service - Chapter 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Software as a Service - Chapter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Qualitative: Code Sme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Qualitative: Code Smells </a:t>
            </a:r>
          </a:p>
        </p:txBody>
      </p:sp>
      <p:sp>
        <p:nvSpPr>
          <p:cNvPr id="164" name="SOFA captures symptoms that often indicate code smel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554990">
              <a:spcBef>
                <a:spcPts val="3900"/>
              </a:spcBef>
              <a:defRPr sz="3609"/>
            </a:pPr>
            <a:r>
              <a:t>SOFA captures symptoms that often indicate code smells:</a:t>
            </a:r>
          </a:p>
          <a:p>
            <a:pPr marL="482600" indent="-482600" defTabSz="554990">
              <a:spcBef>
                <a:spcPts val="3900"/>
              </a:spcBef>
              <a:defRPr sz="3609"/>
            </a:pPr>
            <a:r>
              <a:t>Is it Short?</a:t>
            </a:r>
          </a:p>
          <a:p>
            <a:pPr marL="482600" indent="-482600" defTabSz="554990">
              <a:spcBef>
                <a:spcPts val="3900"/>
              </a:spcBef>
              <a:defRPr sz="3609"/>
            </a:pPr>
            <a:r>
              <a:t>Does it do One thing?</a:t>
            </a:r>
          </a:p>
          <a:p>
            <a:pPr marL="482600" indent="-482600" defTabSz="554990">
              <a:spcBef>
                <a:spcPts val="3900"/>
              </a:spcBef>
              <a:defRPr sz="3609"/>
            </a:pPr>
            <a:r>
              <a:t>Does it have Few arguments?</a:t>
            </a:r>
          </a:p>
          <a:p>
            <a:pPr marL="482600" indent="-482600" defTabSz="554990">
              <a:spcBef>
                <a:spcPts val="3900"/>
              </a:spcBef>
              <a:defRPr sz="3609"/>
            </a:pPr>
            <a:r>
              <a:t>Is it a consistent level of Abstraction?</a:t>
            </a:r>
          </a:p>
          <a:p>
            <a:pPr marL="482600" indent="-482600" defTabSz="554990">
              <a:spcBef>
                <a:spcPts val="3900"/>
              </a:spcBef>
              <a:defRPr sz="3609"/>
            </a:pPr>
            <a:r>
              <a:t>Rails tool reek finds code smells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Quantit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Quantitative</a:t>
            </a:r>
          </a:p>
        </p:txBody>
      </p:sp>
      <p:sp>
        <p:nvSpPr>
          <p:cNvPr id="167" name="ABC Complex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79" indent="-487679" defTabSz="560831">
              <a:spcBef>
                <a:spcPts val="4000"/>
              </a:spcBef>
              <a:defRPr sz="3648"/>
            </a:pPr>
            <a:r>
              <a:t>ABC Complexity</a:t>
            </a:r>
          </a:p>
          <a:p>
            <a:pPr lvl="1" marL="975359" indent="-487679" defTabSz="560831">
              <a:spcBef>
                <a:spcPts val="4000"/>
              </a:spcBef>
              <a:defRPr sz="3648"/>
            </a:pPr>
            <a:r>
              <a:t>Counts Assignments, Branches, Conditions</a:t>
            </a:r>
          </a:p>
          <a:p>
            <a:pPr lvl="1" marL="975359" indent="-487679" defTabSz="560831">
              <a:spcBef>
                <a:spcPts val="4000"/>
              </a:spcBef>
              <a:defRPr sz="3648"/>
            </a:pPr>
            <a:r>
              <a:t>Score = Square Root(A</a:t>
            </a:r>
            <a:r>
              <a:rPr baseline="31999"/>
              <a:t>2</a:t>
            </a:r>
            <a:r>
              <a:t> + B</a:t>
            </a:r>
            <a:r>
              <a:rPr baseline="31999"/>
              <a:t>2</a:t>
            </a:r>
            <a:r>
              <a:t> + C</a:t>
            </a:r>
            <a:r>
              <a:rPr baseline="31999"/>
              <a:t>2</a:t>
            </a:r>
            <a:r>
              <a:t>)</a:t>
            </a:r>
          </a:p>
          <a:p>
            <a:pPr lvl="1" marL="975359" indent="-487679" defTabSz="560831">
              <a:spcBef>
                <a:spcPts val="4000"/>
              </a:spcBef>
              <a:defRPr sz="3648"/>
            </a:pPr>
            <a:r>
              <a:t>NIST (Natl. Inst. Stds. &amp; Tech.): ≤20 /method</a:t>
            </a:r>
          </a:p>
          <a:p>
            <a:pPr lvl="1" marL="975359" indent="-487679" defTabSz="560831">
              <a:spcBef>
                <a:spcPts val="4000"/>
              </a:spcBef>
              <a:defRPr sz="3648"/>
            </a:pPr>
            <a:r>
              <a:t>Rails tool flog checks ABC complexity</a:t>
            </a:r>
          </a:p>
          <a:p>
            <a:pPr marL="487679" indent="-487679" defTabSz="560831">
              <a:spcBef>
                <a:spcPts val="4000"/>
              </a:spcBef>
              <a:defRPr sz="3648"/>
            </a:pPr>
            <a:r>
              <a:t>Cyclomatic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© 2013 Armando Fox &amp; David Patterson, all rights reserve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2013 Armando Fox &amp; David Patterson, all rights reserved</a:t>
            </a:r>
          </a:p>
        </p:txBody>
      </p:sp>
      <p:sp>
        <p:nvSpPr>
          <p:cNvPr id="170" name="Intro to Method-Level Refacto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Method-Level Refactoring</a:t>
            </a:r>
          </a:p>
        </p:txBody>
      </p:sp>
      <p:sp>
        <p:nvSpPr>
          <p:cNvPr id="171" name="ESaaS §9.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ESaaS §9.5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factoring: Id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Refactoring: Idea</a:t>
            </a:r>
          </a:p>
        </p:txBody>
      </p:sp>
      <p:sp>
        <p:nvSpPr>
          <p:cNvPr id="174" name="Start with code that has 1 or more problems/sme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code that has 1 or more problems/smells</a:t>
            </a:r>
          </a:p>
          <a:p>
            <a:pPr/>
            <a:r>
              <a:t>Through a series of small steps, transform to code from which those smells are absent</a:t>
            </a:r>
          </a:p>
          <a:p>
            <a:pPr/>
            <a:r>
              <a:t>Protect each step with tests </a:t>
            </a:r>
          </a:p>
          <a:p>
            <a:pPr/>
            <a:r>
              <a:t>Minimize time during which tests are 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istory and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and Context</a:t>
            </a:r>
          </a:p>
        </p:txBody>
      </p:sp>
      <p:sp>
        <p:nvSpPr>
          <p:cNvPr id="177" name="Fowler et al. developed mostly definitive catalog of refactor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2600"/>
              </a:spcBef>
              <a:defRPr sz="2356"/>
            </a:pPr>
            <a:r>
              <a:t>Fowler et al. developed mostly definitive catalog of refactorings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Adapted to various languages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Method- and class-level refactorings</a:t>
            </a:r>
          </a:p>
          <a:p>
            <a:pPr marL="314959" indent="-314959" defTabSz="362204">
              <a:spcBef>
                <a:spcPts val="2600"/>
              </a:spcBef>
              <a:defRPr sz="2356"/>
            </a:pPr>
            <a:r>
              <a:t>Each refactoring consists of: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Name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Summary of what it does/when to use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Motivation (what problem it solves)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Mechanics: step-by-step recipe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Example(s)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factoring TimeSe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Refactoring TimeSetter</a:t>
            </a:r>
          </a:p>
        </p:txBody>
      </p:sp>
      <p:sp>
        <p:nvSpPr>
          <p:cNvPr id="182" name="Fix stupid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defTabSz="438150">
              <a:spcBef>
                <a:spcPts val="3100"/>
              </a:spcBef>
              <a:defRPr sz="2850"/>
            </a:pPr>
            <a:r>
              <a:t>Fix stupid names</a:t>
            </a:r>
          </a:p>
          <a:p>
            <a:pPr marL="381000" indent="-381000" defTabSz="438150">
              <a:spcBef>
                <a:spcPts val="3100"/>
              </a:spcBef>
              <a:defRPr sz="2850"/>
            </a:pPr>
            <a:r>
              <a:t>Extract method</a:t>
            </a:r>
          </a:p>
          <a:p>
            <a:pPr marL="381000" indent="-381000" defTabSz="438150">
              <a:spcBef>
                <a:spcPts val="3100"/>
              </a:spcBef>
              <a:defRPr sz="2850"/>
            </a:pPr>
            <a:r>
              <a:t>Extract method, encapsulate class</a:t>
            </a:r>
          </a:p>
          <a:p>
            <a:pPr marL="381000" indent="-381000" defTabSz="438150">
              <a:spcBef>
                <a:spcPts val="3100"/>
              </a:spcBef>
              <a:defRPr sz="2850"/>
            </a:pPr>
            <a:r>
              <a:t>Test extracted methods</a:t>
            </a:r>
          </a:p>
          <a:p>
            <a:pPr marL="381000" indent="-381000" defTabSz="438150">
              <a:spcBef>
                <a:spcPts val="3100"/>
              </a:spcBef>
              <a:defRPr sz="2850"/>
            </a:pPr>
            <a:r>
              <a:t> Some thoughts on unit testing</a:t>
            </a:r>
          </a:p>
          <a:p>
            <a:pPr lvl="1" marL="762000" indent="-381000" defTabSz="438150">
              <a:spcBef>
                <a:spcPts val="3100"/>
              </a:spcBef>
              <a:defRPr sz="2850"/>
            </a:pPr>
            <a:r>
              <a:t>Glass-box testing can be useful while refactoring</a:t>
            </a:r>
          </a:p>
          <a:p>
            <a:pPr lvl="1" marL="762000" indent="-381000" defTabSz="438150">
              <a:spcBef>
                <a:spcPts val="3100"/>
              </a:spcBef>
              <a:defRPr sz="2850"/>
            </a:pPr>
            <a:r>
              <a:t>Common approach: test critical values and representative noncritical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rig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Orignal</a:t>
            </a:r>
          </a:p>
        </p:txBody>
      </p:sp>
      <p:sp>
        <p:nvSpPr>
          <p:cNvPr id="185" name="class TimeSe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TimeSetter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self.convert(d)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y = 1980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(d &gt; 365) do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(y % 400 == 0 ||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(y % 4 == 0 &amp;&amp; y % 100 != 0))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(d &gt; 366)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d -= 366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y += 1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end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else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 -= 365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13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y += 1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69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end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69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end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69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y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69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end</a:t>
            </a:r>
          </a:p>
          <a:p>
            <a:pPr marL="0" indent="0" defTabSz="414781">
              <a:spcBef>
                <a:spcPts val="100"/>
              </a:spcBef>
              <a:buClrTx/>
              <a:buSzTx/>
              <a:buFontTx/>
              <a:buNone/>
              <a:defRPr sz="269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facto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Refactored</a:t>
            </a:r>
          </a:p>
        </p:txBody>
      </p:sp>
      <p:sp>
        <p:nvSpPr>
          <p:cNvPr id="188" name="class TimeSe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TimeSetter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self.convert(</a:t>
            </a:r>
            <a:r>
              <a:rPr b="1">
                <a:solidFill>
                  <a:srgbClr val="FF2600"/>
                </a:solidFill>
              </a:rPr>
              <a:t>day</a:t>
            </a:r>
            <a:r>
              <a:t>)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year = 1980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</a:t>
            </a:r>
            <a:r>
              <a:rPr b="1">
                <a:solidFill>
                  <a:srgbClr val="FF2600"/>
                </a:solidFill>
              </a:rPr>
              <a:t>day</a:t>
            </a:r>
            <a:r>
              <a:t> &gt; 365) do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</a:t>
            </a:r>
            <a:r>
              <a:rPr b="1">
                <a:solidFill>
                  <a:srgbClr val="008F00"/>
                </a:solidFill>
              </a:rPr>
              <a:t>leap_year?(</a:t>
            </a:r>
            <a:r>
              <a:t>year)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</a:t>
            </a:r>
            <a:r>
              <a:rPr b="1">
                <a:solidFill>
                  <a:srgbClr val="FF2600"/>
                </a:solidFill>
              </a:rPr>
              <a:t>day</a:t>
            </a:r>
            <a:r>
              <a:t> &gt;= 366)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>
                <a:solidFill>
                  <a:srgbClr val="FF2600"/>
                </a:solidFill>
              </a:rPr>
              <a:t>day</a:t>
            </a:r>
            <a:r>
              <a:t> -= 366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end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else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>
                <a:solidFill>
                  <a:srgbClr val="FF2600"/>
                </a:solidFill>
              </a:rPr>
              <a:t>day</a:t>
            </a:r>
            <a:r>
              <a:t> -= 365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end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>
                <a:solidFill>
                  <a:srgbClr val="FF2600"/>
                </a:solidFill>
              </a:rPr>
              <a:t>year</a:t>
            </a:r>
            <a:r>
              <a:t> += 1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end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</a:t>
            </a:r>
            <a:r>
              <a:rPr b="1">
                <a:solidFill>
                  <a:srgbClr val="FF2600"/>
                </a:solidFill>
              </a:rPr>
              <a:t>year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end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sz="159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def self.leap_year?(year)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year % 400 == 0 ||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(year % 4 == 0 &amp;&amp; year % 100 != 0)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end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95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did we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did we do?</a:t>
            </a:r>
          </a:p>
        </p:txBody>
      </p:sp>
      <p:sp>
        <p:nvSpPr>
          <p:cNvPr id="191" name="Made date calculator easier to read and understand using simple refactor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Made date calculator easier to read and understand using simple refactorings</a:t>
            </a:r>
          </a:p>
          <a:p>
            <a:pPr/>
            <a:r>
              <a:t>Found a bug</a:t>
            </a:r>
          </a:p>
          <a:p>
            <a:pPr/>
            <a:r>
              <a:t>Observation: if we had developed method using TDD, might have gone easier!</a:t>
            </a:r>
          </a:p>
          <a:p>
            <a:pPr/>
            <a:r>
              <a:t>Improved our flog &amp; reek scores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gil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Approach</a:t>
            </a:r>
          </a:p>
        </p:txBody>
      </p:sp>
      <p:sp>
        <p:nvSpPr>
          <p:cNvPr id="138" name="Exploration: determine where you  need to make ch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 defTabSz="321310">
              <a:spcBef>
                <a:spcPts val="2300"/>
              </a:spcBef>
              <a:defRPr sz="2090"/>
            </a:pPr>
            <a:r>
              <a:t>Exploration: determine where you  need to make changes 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change points</a:t>
            </a:r>
          </a:p>
          <a:p>
            <a:pPr marL="279400" indent="-279400" defTabSz="321310">
              <a:spcBef>
                <a:spcPts val="2300"/>
              </a:spcBef>
              <a:defRPr sz="2090"/>
            </a:pPr>
            <a:r>
              <a:t>Refactoring: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Is the code tested?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Is it testable?</a:t>
            </a:r>
          </a:p>
          <a:p>
            <a:pPr marL="279400" indent="-279400" defTabSz="321310">
              <a:spcBef>
                <a:spcPts val="2300"/>
              </a:spcBef>
              <a:defRPr sz="2090"/>
            </a:pPr>
            <a:r>
              <a:t>Process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Identify the change points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Add tests to improve coverage as needed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Make changes, using tests as ground truth</a:t>
            </a:r>
          </a:p>
          <a:p>
            <a:pPr lvl="1" marL="558800" indent="-279400" defTabSz="321310">
              <a:spcBef>
                <a:spcPts val="2300"/>
              </a:spcBef>
              <a:defRPr sz="2090"/>
            </a:pPr>
            <a:r>
              <a:t>Refactor further, to leave codebase better than you found 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Exploration</a:t>
            </a:r>
          </a:p>
        </p:txBody>
      </p:sp>
      <p:sp>
        <p:nvSpPr>
          <p:cNvPr id="141" name="Check out a scratch branch that won't be checked back in, and get it to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out a scratch branch that won't be checked back in, and get it to run</a:t>
            </a:r>
          </a:p>
          <a:p>
            <a:pPr/>
            <a:r>
              <a:t>Learn the user stories: Get customer to talk you through what they’re doing</a:t>
            </a:r>
          </a:p>
          <a:p>
            <a:pPr/>
            <a:r>
              <a:t>Examine the database schema</a:t>
            </a:r>
          </a:p>
          <a:p>
            <a:pPr/>
            <a:r>
              <a:t>Skim code to quantity and test coverage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aracterization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Characterization tests</a:t>
            </a:r>
          </a:p>
        </p:txBody>
      </p:sp>
      <p:sp>
        <p:nvSpPr>
          <p:cNvPr id="144" name="Tests written after the fact…"/>
          <p:cNvSpPr txBox="1"/>
          <p:nvPr>
            <p:ph type="body" idx="1"/>
          </p:nvPr>
        </p:nvSpPr>
        <p:spPr>
          <a:xfrm>
            <a:off x="355600" y="2971800"/>
            <a:ext cx="12293600" cy="6324600"/>
          </a:xfrm>
          <a:prstGeom prst="rect">
            <a:avLst/>
          </a:prstGeom>
        </p:spPr>
        <p:txBody>
          <a:bodyPr/>
          <a:lstStyle/>
          <a:p>
            <a:pPr/>
            <a:r>
              <a:t>Tests written after the fact</a:t>
            </a:r>
          </a:p>
          <a:p>
            <a:pPr/>
            <a:r>
              <a:t>Establish ground truth about how the app works today, as basis for coverage</a:t>
            </a:r>
          </a:p>
          <a:p>
            <a:pPr lvl="1"/>
            <a:r>
              <a:t>Makes known behaviors repeatable</a:t>
            </a:r>
          </a:p>
          <a:p>
            <a:pPr lvl="1"/>
            <a:r>
              <a:t>Increase confidence that you're not breaking anything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© 2013 Armando Fox &amp; David Patterson, all rights reserve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© 2013 Armando Fox &amp; David Patterson, all rights reserved</a:t>
            </a:r>
          </a:p>
        </p:txBody>
      </p:sp>
      <p:sp>
        <p:nvSpPr>
          <p:cNvPr id="147" name="Comments Should Describe Things That Aren't Obvious From The Co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79729">
              <a:defRPr spc="-83" sz="4160"/>
            </a:pPr>
            <a:r>
              <a:t>Comments Should Describe Things</a:t>
            </a:r>
            <a:br/>
            <a:r>
              <a:t>That Aren't Obvious From The Code</a:t>
            </a:r>
            <a:br/>
          </a:p>
        </p:txBody>
      </p:sp>
      <p:sp>
        <p:nvSpPr>
          <p:cNvPr id="148" name="ESaaS §9.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ESaaS §9.5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ad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Bad Comments</a:t>
            </a:r>
          </a:p>
        </p:txBody>
      </p:sp>
      <p:sp>
        <p:nvSpPr>
          <p:cNvPr id="151" name="// Add one to i. i++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4100"/>
              </a:spcBef>
              <a:buClrTx/>
              <a:buSzTx/>
              <a:buFontTx/>
              <a:buNone/>
              <a:defRPr sz="3465"/>
            </a:pPr>
            <a:r>
              <a:t>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 Add one to i.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578358">
              <a:spcBef>
                <a:spcPts val="4100"/>
              </a:spcBef>
              <a:buClrTx/>
              <a:buSzTx/>
              <a:buFontTx/>
              <a:buNone/>
              <a:defRPr sz="34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578358">
              <a:spcBef>
                <a:spcPts val="4100"/>
              </a:spcBef>
              <a:buClrTx/>
              <a:buSzTx/>
              <a:buFontTx/>
              <a:buNone/>
              <a:defRPr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Lock to protect against concurrent access.</a:t>
            </a:r>
            <a:br/>
            <a:r>
              <a:t>SpinLock mutex;</a:t>
            </a:r>
          </a:p>
          <a:p>
            <a:pPr marL="0" indent="0" defTabSz="578358">
              <a:spcBef>
                <a:spcPts val="4100"/>
              </a:spcBef>
              <a:buClrTx/>
              <a:buSzTx/>
              <a:buFontTx/>
              <a:buNone/>
              <a:defRPr sz="3465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578358">
              <a:spcBef>
                <a:spcPts val="4100"/>
              </a:spcBef>
              <a:buClrTx/>
              <a:buSzTx/>
              <a:buFontTx/>
              <a:buNone/>
              <a:defRPr sz="346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This function swaps the panels.</a:t>
            </a:r>
            <a:br/>
            <a:r>
              <a:t>void swap_panels(Panel* p1, Panel* p2) {...}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154" name="Comments should be at a higher abstract level than code: # Scan the array to see if the symbol exi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should be at a higher abstract level than code:</a:t>
            </a:r>
            <a:br/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# Scan the array to see if the symbol exists</a:t>
            </a:r>
            <a:endParaRPr sz="3400"/>
          </a:p>
          <a:p>
            <a:pPr/>
            <a:r>
              <a:t>not</a:t>
            </a:r>
            <a:br/>
            <a:r>
              <a:t>#</a:t>
            </a: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 Loop through every array index, get the</a:t>
            </a:r>
            <a:br>
              <a:rPr sz="3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# third value of the list in the content to</a:t>
            </a:r>
            <a:br>
              <a:rPr sz="3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# determine if it has the symbol we are looking</a:t>
            </a:r>
            <a:br>
              <a:rPr sz="3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# for. Set the result to the symbol if we</a:t>
            </a:r>
            <a:br>
              <a:rPr sz="3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# find it.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SaaS §9.5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ESaaS §9.5</a:t>
            </a:r>
          </a:p>
        </p:txBody>
      </p:sp>
      <p:sp>
        <p:nvSpPr>
          <p:cNvPr id="157" name="Identifying What's Wrong: Smells, Metrics, SOF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pc="-124" sz="6208"/>
            </a:pPr>
            <a:r>
              <a:t>Identifying What's Wrong:</a:t>
            </a:r>
            <a:br/>
            <a:r>
              <a:t>Smells, Metrics, SOFA</a:t>
            </a:r>
          </a:p>
        </p:txBody>
      </p:sp>
      <p:sp>
        <p:nvSpPr>
          <p:cNvPr id="15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eyond Correct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Beyond Correctness</a:t>
            </a:r>
          </a:p>
        </p:txBody>
      </p:sp>
      <p:sp>
        <p:nvSpPr>
          <p:cNvPr id="161" name="Can we give feedback on software beaut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we give feedback on software beauty?</a:t>
            </a:r>
          </a:p>
          <a:p>
            <a:pPr lvl="1"/>
            <a:r>
              <a:t>Guidelines on what is beautiful?</a:t>
            </a:r>
          </a:p>
          <a:p>
            <a:pPr/>
            <a:r>
              <a:t>Qualitative evaluations</a:t>
            </a:r>
          </a:p>
          <a:p>
            <a:pPr/>
            <a:r>
              <a:t>Quantitative evaluations?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