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1" r:id="rId1"/>
  </p:sldMasterIdLst>
  <p:notesMasterIdLst>
    <p:notesMasterId r:id="rId52"/>
  </p:notesMasterIdLst>
  <p:handoutMasterIdLst>
    <p:handoutMasterId r:id="rId53"/>
  </p:handoutMasterIdLst>
  <p:sldIdLst>
    <p:sldId id="256" r:id="rId2"/>
    <p:sldId id="416" r:id="rId3"/>
    <p:sldId id="257" r:id="rId4"/>
    <p:sldId id="258" r:id="rId5"/>
    <p:sldId id="279" r:id="rId6"/>
    <p:sldId id="396" r:id="rId7"/>
    <p:sldId id="398" r:id="rId8"/>
    <p:sldId id="400" r:id="rId9"/>
    <p:sldId id="401" r:id="rId10"/>
    <p:sldId id="395" r:id="rId11"/>
    <p:sldId id="283" r:id="rId12"/>
    <p:sldId id="284" r:id="rId13"/>
    <p:sldId id="285" r:id="rId14"/>
    <p:sldId id="290" r:id="rId15"/>
    <p:sldId id="361" r:id="rId16"/>
    <p:sldId id="292" r:id="rId17"/>
    <p:sldId id="293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406" r:id="rId38"/>
    <p:sldId id="407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02" r:id="rId47"/>
    <p:sldId id="403" r:id="rId48"/>
    <p:sldId id="404" r:id="rId49"/>
    <p:sldId id="405" r:id="rId50"/>
    <p:sldId id="41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4585"/>
  </p:normalViewPr>
  <p:slideViewPr>
    <p:cSldViewPr snapToGrid="0" snapToObjects="1">
      <p:cViewPr varScale="1">
        <p:scale>
          <a:sx n="91" d="100"/>
          <a:sy n="91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205E-29CE-9D4D-B708-F9A9E9C0A10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9741-7DCA-2449-9498-377F2982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6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7E29-0C32-C24A-B813-74E4AECA632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BBC2-18B0-C745-9C7F-7D21C16C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3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57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929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7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0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7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7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5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7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8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6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6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6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6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5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9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8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05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4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4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1603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68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1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98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8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8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38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1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9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57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7638-C584-294F-93E9-10E2232A0E90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9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7305-1102-B148-97B2-8987D60B34E9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A8C-E93F-D04E-B5F6-B1A5554F72BC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B19-C75B-7D43-9296-F9F80CB2B090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A23-C030-BE43-83F9-EB2F6D6B03E6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1BFC-E25B-2843-8D30-2618C676FC31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3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B98-A98F-1F4F-91E6-210C5CF14469}" type="datetime1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40B-8675-CC47-A77C-0186C8A8ED32}" type="datetime1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2B3B-C128-6B4F-828D-7E2CA4CCED37}" type="datetime1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2683671-C7A1-7C4D-9C69-076C9A574C2B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AC0A-3F5C-0740-B55E-AF208DD665A0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3BB5E9-EC1C-4C4C-A040-A63109C094C4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Project Planning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Software project planning involves deciding </a:t>
            </a:r>
          </a:p>
          <a:p>
            <a:pPr lvl="1"/>
            <a:r>
              <a:rPr lang="en-US" noProof="0" dirty="0" smtClean="0"/>
              <a:t>what tasks need to be done</a:t>
            </a:r>
          </a:p>
          <a:p>
            <a:pPr lvl="1"/>
            <a:r>
              <a:rPr lang="en-US" noProof="0" dirty="0" smtClean="0"/>
              <a:t>in what order to do the tasks</a:t>
            </a:r>
          </a:p>
          <a:p>
            <a:pPr lvl="1"/>
            <a:r>
              <a:rPr lang="en-US" noProof="0" dirty="0" smtClean="0"/>
              <a:t>what resources are required to accomplish the tasks</a:t>
            </a:r>
          </a:p>
          <a:p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44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Long?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to determine how long it will take to complete the project</a:t>
            </a:r>
          </a:p>
          <a:p>
            <a:r>
              <a:rPr lang="en-US" noProof="0" dirty="0"/>
              <a:t>Solution: Use divide and conquer</a:t>
            </a:r>
          </a:p>
          <a:p>
            <a:pPr lvl="1"/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85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Planning Process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Identify the tasks</a:t>
            </a:r>
          </a:p>
          <a:p>
            <a:r>
              <a:rPr lang="en-US" noProof="0" dirty="0" smtClean="0"/>
              <a:t>Hierarchically organize the tasks</a:t>
            </a:r>
          </a:p>
          <a:p>
            <a:r>
              <a:rPr lang="en-US" noProof="0" dirty="0" smtClean="0"/>
              <a:t>Identify dependencies between tasks</a:t>
            </a:r>
          </a:p>
          <a:p>
            <a:r>
              <a:rPr lang="en-US" noProof="0" dirty="0" smtClean="0">
                <a:ea typeface="ＭＳ Ｐゴシック" charset="-128"/>
              </a:rPr>
              <a:t>Map </a:t>
            </a:r>
            <a:r>
              <a:rPr lang="en-US" noProof="0" dirty="0">
                <a:ea typeface="ＭＳ Ｐゴシック" charset="-128"/>
              </a:rPr>
              <a:t>tasks onto </a:t>
            </a:r>
            <a:r>
              <a:rPr lang="en-US" noProof="0" dirty="0" smtClean="0">
                <a:ea typeface="ＭＳ Ｐゴシック" charset="-128"/>
              </a:rPr>
              <a:t>time</a:t>
            </a:r>
          </a:p>
          <a:p>
            <a:pPr marL="349250" lvl="1" indent="0">
              <a:buNone/>
            </a:pPr>
            <a:endParaRPr lang="en-US" noProof="0" dirty="0" smtClean="0">
              <a:ea typeface="ＭＳ Ｐゴシック" charset="-128"/>
            </a:endParaRPr>
          </a:p>
          <a:p>
            <a:pPr lvl="1"/>
            <a:endParaRPr lang="en-US" noProof="0" dirty="0">
              <a:ea typeface="ＭＳ Ｐゴシック" charset="-128"/>
            </a:endParaRPr>
          </a:p>
          <a:p>
            <a:pPr lvl="1"/>
            <a:endParaRPr lang="en-US" noProof="0" dirty="0">
              <a:ea typeface="ＭＳ Ｐゴシック" charset="-128"/>
            </a:endParaRP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 Breakdown Structure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Work Breakdown Structure (WBS)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Break activities into tasks and large tasks into small tasks</a:t>
            </a:r>
          </a:p>
          <a:p>
            <a:r>
              <a:rPr lang="en-US" noProof="0" dirty="0" smtClean="0"/>
              <a:t>Find identifiable parts of the tasks</a:t>
            </a:r>
          </a:p>
          <a:p>
            <a:r>
              <a:rPr lang="en-US" noProof="0" dirty="0" smtClean="0"/>
              <a:t>Finding deliverables and milestones that can be used to measure progress</a:t>
            </a:r>
          </a:p>
          <a:p>
            <a:pPr marL="114300" indent="0">
              <a:buNone/>
            </a:pPr>
            <a:endParaRPr lang="en-US" noProof="0" dirty="0">
              <a:ea typeface="ＭＳ Ｐゴシック" charset="-128"/>
            </a:endParaRPr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Developing a WBS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Must be a tree structure</a:t>
            </a:r>
          </a:p>
          <a:p>
            <a:r>
              <a:rPr lang="en-US" noProof="0" dirty="0" smtClean="0"/>
              <a:t>Every task and deliverable must be understandable and unambiguous</a:t>
            </a:r>
          </a:p>
          <a:p>
            <a:r>
              <a:rPr lang="en-US" noProof="0" dirty="0" smtClean="0"/>
              <a:t>Every task must have a completion criteria</a:t>
            </a:r>
          </a:p>
          <a:p>
            <a:r>
              <a:rPr lang="en-US" noProof="0" dirty="0" smtClean="0"/>
              <a:t>All deliverables must identified</a:t>
            </a:r>
          </a:p>
          <a:p>
            <a:r>
              <a:rPr lang="en-US" noProof="0" dirty="0" smtClean="0"/>
              <a:t>Completion of all subtasks must result in completion of task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ea typeface="ＭＳ Ｐゴシック" charset="-128"/>
              </a:rPr>
              <a:t>Top Down WBS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ea typeface="ＭＳ Ｐゴシック" charset="-128"/>
              </a:rPr>
              <a:t>Specify all activities required for the entire project to be finished.</a:t>
            </a:r>
          </a:p>
          <a:p>
            <a:r>
              <a:rPr lang="en-US" noProof="0" dirty="0" smtClean="0">
                <a:ea typeface="ＭＳ Ｐゴシック" charset="-128"/>
              </a:rPr>
              <a:t>Determine all tasks required to complete each activity.</a:t>
            </a:r>
          </a:p>
          <a:p>
            <a:r>
              <a:rPr lang="en-US" noProof="0" dirty="0" smtClean="0">
                <a:ea typeface="ＭＳ Ｐゴシック" charset="-128"/>
              </a:rPr>
              <a:t>If necessary, specify sub-activities required to complete each task.</a:t>
            </a:r>
          </a:p>
          <a:p>
            <a:r>
              <a:rPr lang="en-US" noProof="0" dirty="0" smtClean="0">
                <a:ea typeface="ＭＳ Ｐゴシック" charset="-128"/>
              </a:rPr>
              <a:t>Continue in this way until you have adequately detailed your project. </a:t>
            </a:r>
          </a:p>
        </p:txBody>
      </p:sp>
    </p:spTree>
    <p:extLst>
      <p:ext uri="{BB962C8B-B14F-4D97-AF65-F5344CB8AC3E}">
        <p14:creationId xmlns:p14="http://schemas.microsoft.com/office/powerpoint/2010/main" val="29641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Brainstorming WBS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On a single list, write any activities you think will have to be performed for your project.</a:t>
            </a:r>
          </a:p>
          <a:p>
            <a:r>
              <a:rPr lang="en-US" noProof="0" dirty="0" smtClean="0"/>
              <a:t>Then study the list and group activities into a few major categories with common characteristics .</a:t>
            </a:r>
          </a:p>
          <a:p>
            <a:r>
              <a:rPr lang="en-US" noProof="0" dirty="0" smtClean="0"/>
              <a:t>If appropriate, group identified activities into higher level activities.</a:t>
            </a:r>
          </a:p>
          <a:p>
            <a:r>
              <a:rPr lang="en-US" noProof="0" dirty="0" smtClean="0"/>
              <a:t>Review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25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609600"/>
            <a:ext cx="2895600" cy="2209800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en-US" noProof="0" dirty="0" smtClean="0">
                <a:ea typeface="ＭＳ Ｐゴシック" charset="-128"/>
              </a:rPr>
              <a:t>Prepare Report</a:t>
            </a:r>
          </a:p>
          <a:p>
            <a:pPr>
              <a:buFont typeface="Times" charset="0"/>
              <a:buNone/>
            </a:pPr>
            <a:r>
              <a:rPr lang="en-US" sz="1800" noProof="0" dirty="0" smtClean="0">
                <a:ea typeface="ＭＳ Ｐゴシック" charset="-128"/>
              </a:rPr>
              <a:t>1.0 Prepare draft report</a:t>
            </a:r>
          </a:p>
          <a:p>
            <a:pPr>
              <a:buFont typeface="Times" charset="0"/>
              <a:buNone/>
            </a:pPr>
            <a:r>
              <a:rPr lang="en-US" sz="1800" noProof="0" dirty="0" smtClean="0">
                <a:ea typeface="ＭＳ Ｐゴシック" charset="-128"/>
              </a:rPr>
              <a:t>2.0 Review draft report</a:t>
            </a:r>
          </a:p>
          <a:p>
            <a:pPr>
              <a:buFont typeface="Times" charset="0"/>
              <a:buNone/>
            </a:pPr>
            <a:r>
              <a:rPr lang="en-US" sz="1800" noProof="0" dirty="0" smtClean="0">
                <a:ea typeface="ＭＳ Ｐゴシック" charset="-128"/>
              </a:rPr>
              <a:t>3.0 Prepare final report</a:t>
            </a:r>
          </a:p>
          <a:p>
            <a:pPr lvl="1">
              <a:buFont typeface="Times" charset="0"/>
              <a:buNone/>
            </a:pPr>
            <a:r>
              <a:rPr lang="en-US" sz="1600" noProof="0" dirty="0" smtClean="0">
                <a:ea typeface="ＭＳ Ｐゴシック" charset="-128"/>
              </a:rPr>
              <a:t>3.1 Write final report</a:t>
            </a:r>
          </a:p>
          <a:p>
            <a:pPr lvl="1">
              <a:buFont typeface="Times" charset="0"/>
              <a:buNone/>
            </a:pPr>
            <a:r>
              <a:rPr lang="en-US" sz="1600" noProof="0" dirty="0" smtClean="0">
                <a:ea typeface="ＭＳ Ｐゴシック" charset="-128"/>
              </a:rPr>
              <a:t>3.2 Print final report</a:t>
            </a:r>
          </a:p>
          <a:p>
            <a:pPr lvl="1">
              <a:buFont typeface="Times" charset="0"/>
              <a:buNone/>
            </a:pPr>
            <a:endParaRPr lang="en-US" noProof="0" dirty="0" smtClean="0">
              <a:ea typeface="ＭＳ Ｐゴシック" charset="-128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43000" y="3582389"/>
            <a:ext cx="6705600" cy="2438400"/>
            <a:chOff x="1344" y="2496"/>
            <a:chExt cx="4224" cy="1536"/>
          </a:xfrm>
        </p:grpSpPr>
        <p:sp>
          <p:nvSpPr>
            <p:cNvPr id="64531" name="Oval 18"/>
            <p:cNvSpPr>
              <a:spLocks noChangeArrowheads="1"/>
            </p:cNvSpPr>
            <p:nvPr/>
          </p:nvSpPr>
          <p:spPr bwMode="auto">
            <a:xfrm>
              <a:off x="1344" y="2784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Review</a:t>
              </a:r>
            </a:p>
            <a:p>
              <a:pPr algn="ctr"/>
              <a:r>
                <a:rPr lang="en-US" sz="1600" b="1" dirty="0"/>
                <a:t>Draft Report</a:t>
              </a:r>
            </a:p>
          </p:txBody>
        </p:sp>
        <p:sp>
          <p:nvSpPr>
            <p:cNvPr id="64532" name="Oval 19"/>
            <p:cNvSpPr>
              <a:spLocks noChangeArrowheads="1"/>
            </p:cNvSpPr>
            <p:nvPr/>
          </p:nvSpPr>
          <p:spPr bwMode="auto">
            <a:xfrm>
              <a:off x="2640" y="2928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Prepare</a:t>
              </a:r>
            </a:p>
            <a:p>
              <a:pPr algn="ctr"/>
              <a:r>
                <a:rPr lang="en-US" b="1" dirty="0"/>
                <a:t>Report</a:t>
              </a:r>
            </a:p>
          </p:txBody>
        </p:sp>
        <p:cxnSp>
          <p:nvCxnSpPr>
            <p:cNvPr id="64533" name="AutoShape 20"/>
            <p:cNvCxnSpPr>
              <a:cxnSpLocks noChangeShapeType="1"/>
              <a:stCxn id="64532" idx="2"/>
              <a:endCxn id="64531" idx="6"/>
            </p:cNvCxnSpPr>
            <p:nvPr/>
          </p:nvCxnSpPr>
          <p:spPr bwMode="auto">
            <a:xfrm flipH="1" flipV="1">
              <a:off x="2208" y="3072"/>
              <a:ext cx="432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34" name="Oval 21"/>
            <p:cNvSpPr>
              <a:spLocks noChangeArrowheads="1"/>
            </p:cNvSpPr>
            <p:nvPr/>
          </p:nvSpPr>
          <p:spPr bwMode="auto">
            <a:xfrm>
              <a:off x="1392" y="345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Review</a:t>
              </a:r>
            </a:p>
            <a:p>
              <a:pPr algn="ctr"/>
              <a:r>
                <a:rPr lang="en-US" sz="1600" b="1" dirty="0"/>
                <a:t>Draft Report</a:t>
              </a:r>
            </a:p>
          </p:txBody>
        </p:sp>
        <p:cxnSp>
          <p:nvCxnSpPr>
            <p:cNvPr id="64535" name="AutoShape 22"/>
            <p:cNvCxnSpPr>
              <a:cxnSpLocks noChangeShapeType="1"/>
              <a:stCxn id="64532" idx="3"/>
              <a:endCxn id="64534" idx="6"/>
            </p:cNvCxnSpPr>
            <p:nvPr/>
          </p:nvCxnSpPr>
          <p:spPr bwMode="auto">
            <a:xfrm flipH="1">
              <a:off x="2256" y="3420"/>
              <a:ext cx="511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36" name="Oval 23"/>
            <p:cNvSpPr>
              <a:spLocks noChangeArrowheads="1"/>
            </p:cNvSpPr>
            <p:nvPr/>
          </p:nvSpPr>
          <p:spPr bwMode="auto">
            <a:xfrm>
              <a:off x="4080" y="249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Review</a:t>
              </a:r>
            </a:p>
            <a:p>
              <a:pPr algn="ctr"/>
              <a:r>
                <a:rPr lang="en-US" sz="1600" b="1" dirty="0"/>
                <a:t>Final Report</a:t>
              </a:r>
            </a:p>
          </p:txBody>
        </p:sp>
        <p:cxnSp>
          <p:nvCxnSpPr>
            <p:cNvPr id="64537" name="AutoShape 24"/>
            <p:cNvCxnSpPr>
              <a:cxnSpLocks noChangeShapeType="1"/>
              <a:stCxn id="64532" idx="6"/>
              <a:endCxn id="64536" idx="2"/>
            </p:cNvCxnSpPr>
            <p:nvPr/>
          </p:nvCxnSpPr>
          <p:spPr bwMode="auto">
            <a:xfrm flipV="1">
              <a:off x="3504" y="2784"/>
              <a:ext cx="57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38" name="Oval 25"/>
            <p:cNvSpPr>
              <a:spLocks noChangeArrowheads="1"/>
            </p:cNvSpPr>
            <p:nvPr/>
          </p:nvSpPr>
          <p:spPr bwMode="auto">
            <a:xfrm>
              <a:off x="4704" y="3408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Print</a:t>
              </a:r>
            </a:p>
            <a:p>
              <a:pPr algn="ctr"/>
              <a:r>
                <a:rPr lang="en-US" sz="1600" b="1" dirty="0"/>
                <a:t>Final Report</a:t>
              </a:r>
            </a:p>
          </p:txBody>
        </p:sp>
        <p:sp>
          <p:nvSpPr>
            <p:cNvPr id="64539" name="Oval 26"/>
            <p:cNvSpPr>
              <a:spLocks noChangeArrowheads="1"/>
            </p:cNvSpPr>
            <p:nvPr/>
          </p:nvSpPr>
          <p:spPr bwMode="auto">
            <a:xfrm>
              <a:off x="3648" y="345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Write</a:t>
              </a:r>
            </a:p>
            <a:p>
              <a:pPr algn="ctr"/>
              <a:r>
                <a:rPr lang="en-US" sz="1600" b="1" dirty="0"/>
                <a:t>Final Report</a:t>
              </a:r>
            </a:p>
          </p:txBody>
        </p:sp>
        <p:cxnSp>
          <p:nvCxnSpPr>
            <p:cNvPr id="64540" name="AutoShape 27"/>
            <p:cNvCxnSpPr>
              <a:cxnSpLocks noChangeShapeType="1"/>
              <a:stCxn id="64536" idx="4"/>
              <a:endCxn id="64539" idx="0"/>
            </p:cNvCxnSpPr>
            <p:nvPr/>
          </p:nvCxnSpPr>
          <p:spPr bwMode="auto">
            <a:xfrm flipH="1">
              <a:off x="4080" y="3072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1" name="AutoShape 28"/>
            <p:cNvCxnSpPr>
              <a:cxnSpLocks noChangeShapeType="1"/>
              <a:stCxn id="64536" idx="4"/>
              <a:endCxn id="64538" idx="0"/>
            </p:cNvCxnSpPr>
            <p:nvPr/>
          </p:nvCxnSpPr>
          <p:spPr bwMode="auto">
            <a:xfrm>
              <a:off x="4512" y="3072"/>
              <a:ext cx="624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533400"/>
            <a:ext cx="4572000" cy="2438400"/>
            <a:chOff x="144" y="288"/>
            <a:chExt cx="3312" cy="1794"/>
          </a:xfrm>
        </p:grpSpPr>
        <p:sp>
          <p:nvSpPr>
            <p:cNvPr id="64520" name="Rectangle 4"/>
            <p:cNvSpPr>
              <a:spLocks noChangeArrowheads="1"/>
            </p:cNvSpPr>
            <p:nvPr/>
          </p:nvSpPr>
          <p:spPr bwMode="auto">
            <a:xfrm>
              <a:off x="956" y="288"/>
              <a:ext cx="1065" cy="3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Prepare Report</a:t>
              </a:r>
            </a:p>
          </p:txBody>
        </p:sp>
        <p:sp>
          <p:nvSpPr>
            <p:cNvPr id="64521" name="Rectangle 6"/>
            <p:cNvSpPr>
              <a:spLocks noChangeArrowheads="1"/>
            </p:cNvSpPr>
            <p:nvPr/>
          </p:nvSpPr>
          <p:spPr bwMode="auto">
            <a:xfrm>
              <a:off x="144" y="1008"/>
              <a:ext cx="812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Prepare  </a:t>
              </a:r>
            </a:p>
            <a:p>
              <a:pPr algn="ctr"/>
              <a:r>
                <a:rPr lang="en-US" sz="1400" b="1" dirty="0"/>
                <a:t>Draft Report</a:t>
              </a:r>
            </a:p>
          </p:txBody>
        </p:sp>
        <p:sp>
          <p:nvSpPr>
            <p:cNvPr id="64522" name="Rectangle 7"/>
            <p:cNvSpPr>
              <a:spLocks noChangeArrowheads="1"/>
            </p:cNvSpPr>
            <p:nvPr/>
          </p:nvSpPr>
          <p:spPr bwMode="auto">
            <a:xfrm>
              <a:off x="1200" y="1008"/>
              <a:ext cx="967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Review </a:t>
              </a:r>
            </a:p>
            <a:p>
              <a:pPr algn="ctr"/>
              <a:r>
                <a:rPr lang="en-US" sz="1400" b="1" dirty="0"/>
                <a:t> Draft Report</a:t>
              </a:r>
            </a:p>
          </p:txBody>
        </p:sp>
        <p:sp>
          <p:nvSpPr>
            <p:cNvPr id="64523" name="Rectangle 8"/>
            <p:cNvSpPr>
              <a:spLocks noChangeArrowheads="1"/>
            </p:cNvSpPr>
            <p:nvPr/>
          </p:nvSpPr>
          <p:spPr bwMode="auto">
            <a:xfrm>
              <a:off x="2256" y="1008"/>
              <a:ext cx="924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Prepare </a:t>
              </a:r>
            </a:p>
            <a:p>
              <a:pPr algn="ctr"/>
              <a:r>
                <a:rPr lang="en-US" sz="1400" b="1" dirty="0"/>
                <a:t>Final Report</a:t>
              </a:r>
            </a:p>
          </p:txBody>
        </p:sp>
        <p:cxnSp>
          <p:nvCxnSpPr>
            <p:cNvPr id="64524" name="AutoShape 9"/>
            <p:cNvCxnSpPr>
              <a:cxnSpLocks noChangeShapeType="1"/>
              <a:stCxn id="64520" idx="2"/>
              <a:endCxn id="64521" idx="0"/>
            </p:cNvCxnSpPr>
            <p:nvPr/>
          </p:nvCxnSpPr>
          <p:spPr bwMode="auto">
            <a:xfrm rot="5400000">
              <a:off x="836" y="355"/>
              <a:ext cx="367" cy="93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4525" name="AutoShape 10"/>
            <p:cNvCxnSpPr>
              <a:cxnSpLocks noChangeShapeType="1"/>
              <a:stCxn id="64520" idx="2"/>
              <a:endCxn id="64523" idx="0"/>
            </p:cNvCxnSpPr>
            <p:nvPr/>
          </p:nvCxnSpPr>
          <p:spPr bwMode="auto">
            <a:xfrm rot="16200000" flipH="1">
              <a:off x="1920" y="210"/>
              <a:ext cx="367" cy="122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4526" name="AutoShape 11"/>
            <p:cNvCxnSpPr>
              <a:cxnSpLocks noChangeShapeType="1"/>
              <a:stCxn id="64520" idx="2"/>
              <a:endCxn id="64522" idx="0"/>
            </p:cNvCxnSpPr>
            <p:nvPr/>
          </p:nvCxnSpPr>
          <p:spPr bwMode="auto">
            <a:xfrm rot="16200000" flipH="1">
              <a:off x="1402" y="727"/>
              <a:ext cx="367" cy="19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64527" name="Rectangle 12"/>
            <p:cNvSpPr>
              <a:spLocks noChangeArrowheads="1"/>
            </p:cNvSpPr>
            <p:nvPr/>
          </p:nvSpPr>
          <p:spPr bwMode="auto">
            <a:xfrm>
              <a:off x="1524" y="1728"/>
              <a:ext cx="890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Write</a:t>
              </a:r>
            </a:p>
            <a:p>
              <a:pPr algn="ctr"/>
              <a:r>
                <a:rPr lang="en-US" sz="1400" b="1" dirty="0"/>
                <a:t>Final Report</a:t>
              </a:r>
            </a:p>
          </p:txBody>
        </p:sp>
        <p:sp>
          <p:nvSpPr>
            <p:cNvPr id="64528" name="Rectangle 13"/>
            <p:cNvSpPr>
              <a:spLocks noChangeArrowheads="1"/>
            </p:cNvSpPr>
            <p:nvPr/>
          </p:nvSpPr>
          <p:spPr bwMode="auto">
            <a:xfrm>
              <a:off x="2635" y="1728"/>
              <a:ext cx="821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Print</a:t>
              </a:r>
            </a:p>
            <a:p>
              <a:pPr algn="ctr"/>
              <a:r>
                <a:rPr lang="en-US" sz="1400" b="1" dirty="0"/>
                <a:t>Final Report</a:t>
              </a:r>
            </a:p>
          </p:txBody>
        </p:sp>
        <p:cxnSp>
          <p:nvCxnSpPr>
            <p:cNvPr id="64529" name="AutoShape 14"/>
            <p:cNvCxnSpPr>
              <a:cxnSpLocks noChangeShapeType="1"/>
              <a:stCxn id="64523" idx="2"/>
              <a:endCxn id="64527" idx="0"/>
            </p:cNvCxnSpPr>
            <p:nvPr/>
          </p:nvCxnSpPr>
          <p:spPr bwMode="auto">
            <a:xfrm rot="5400000">
              <a:off x="2161" y="1171"/>
              <a:ext cx="366" cy="74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4530" name="AutoShape 16"/>
            <p:cNvCxnSpPr>
              <a:cxnSpLocks noChangeShapeType="1"/>
              <a:stCxn id="64523" idx="2"/>
              <a:endCxn id="64528" idx="0"/>
            </p:cNvCxnSpPr>
            <p:nvPr/>
          </p:nvCxnSpPr>
          <p:spPr bwMode="auto">
            <a:xfrm rot="16200000" flipH="1">
              <a:off x="2699" y="1381"/>
              <a:ext cx="366" cy="32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64517" name="Text Box 30"/>
          <p:cNvSpPr txBox="1">
            <a:spLocks noChangeArrowheads="1"/>
          </p:cNvSpPr>
          <p:nvPr/>
        </p:nvSpPr>
        <p:spPr bwMode="auto">
          <a:xfrm>
            <a:off x="92464" y="2362200"/>
            <a:ext cx="18710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Org-Chart Format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5791200" y="2819400"/>
            <a:ext cx="164416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Outline Format</a:t>
            </a:r>
          </a:p>
        </p:txBody>
      </p:sp>
      <p:sp>
        <p:nvSpPr>
          <p:cNvPr id="64519" name="Text Box 32"/>
          <p:cNvSpPr txBox="1">
            <a:spLocks noChangeArrowheads="1"/>
          </p:cNvSpPr>
          <p:nvPr/>
        </p:nvSpPr>
        <p:spPr bwMode="auto">
          <a:xfrm>
            <a:off x="762000" y="3658589"/>
            <a:ext cx="16046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Bubble Format</a:t>
            </a:r>
          </a:p>
        </p:txBody>
      </p:sp>
    </p:spTree>
    <p:extLst>
      <p:ext uri="{BB962C8B-B14F-4D97-AF65-F5344CB8AC3E}">
        <p14:creationId xmlns:p14="http://schemas.microsoft.com/office/powerpoint/2010/main" val="38836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nimBg="1" autoUpdateAnimBg="0"/>
      <p:bldP spid="64517" grpId="0"/>
      <p:bldP spid="64518" grpId="0"/>
      <p:bldP spid="645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Introduction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822960" y="2241551"/>
            <a:ext cx="7543801" cy="3017520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does Plan-and-Document do instead of</a:t>
            </a:r>
          </a:p>
          <a:p>
            <a:pPr lvl="1"/>
            <a:r>
              <a:rPr dirty="0"/>
              <a:t>User stories?</a:t>
            </a:r>
          </a:p>
          <a:p>
            <a:pPr lvl="1"/>
            <a:r>
              <a:rPr dirty="0"/>
              <a:t>Points? </a:t>
            </a:r>
          </a:p>
          <a:p>
            <a:pPr lvl="1"/>
            <a:r>
              <a:rPr dirty="0"/>
              <a:t>Velocity</a:t>
            </a:r>
            <a:r>
              <a:rPr dirty="0" smtClean="0"/>
              <a:t>?</a:t>
            </a:r>
          </a:p>
          <a:p>
            <a:r>
              <a:rPr dirty="0" smtClean="0"/>
              <a:t>How does a project manager estimate costs? </a:t>
            </a:r>
          </a:p>
          <a:p>
            <a:r>
              <a:rPr dirty="0" smtClean="0"/>
              <a:t>Make a Schedule?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5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Dependencies and Scheduling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PERT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Creates a graph that shows the dependencies among the tasks</a:t>
            </a:r>
          </a:p>
          <a:p>
            <a:r>
              <a:rPr lang="en-US" noProof="0" smtClean="0"/>
              <a:t>Purpose</a:t>
            </a:r>
          </a:p>
          <a:p>
            <a:pPr lvl="1"/>
            <a:r>
              <a:rPr lang="en-US" noProof="0" smtClean="0"/>
              <a:t>Identify the critical path </a:t>
            </a:r>
          </a:p>
          <a:p>
            <a:pPr lvl="1"/>
            <a:r>
              <a:rPr lang="en-US" noProof="0" smtClean="0"/>
              <a:t>Determine slack time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5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Example</a:t>
            </a:r>
            <a:endParaRPr lang="en-US" noProof="0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555376"/>
              </p:ext>
            </p:extLst>
          </p:nvPr>
        </p:nvGraphicFramePr>
        <p:xfrm>
          <a:off x="549275" y="1600200"/>
          <a:ext cx="7443745" cy="40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874"/>
                <a:gridCol w="2659750"/>
                <a:gridCol w="3444121"/>
              </a:tblGrid>
              <a:tr h="803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to Complete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Dependencies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 D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F, G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 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Activity Diagram</a:t>
            </a:r>
            <a:endParaRPr lang="en-US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65621" y="49770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  <a:p>
            <a:pPr algn="ctr"/>
            <a:r>
              <a:rPr lang="en-US" dirty="0" smtClean="0"/>
              <a:t> t=5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021" y="29958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 t=8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6821" y="42912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dirty="0" smtClean="0"/>
              <a:t> t=10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9421" y="36054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 smtClean="0"/>
          </a:p>
          <a:p>
            <a:pPr algn="ctr"/>
            <a:r>
              <a:rPr lang="en-US" dirty="0" smtClean="0"/>
              <a:t> t=8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421" y="23862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 smtClean="0"/>
          </a:p>
          <a:p>
            <a:pPr algn="ctr"/>
            <a:r>
              <a:rPr lang="en-US" dirty="0" smtClean="0"/>
              <a:t> t=9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37221" y="30720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 smtClean="0"/>
          </a:p>
          <a:p>
            <a:pPr algn="ctr"/>
            <a:r>
              <a:rPr lang="en-US" dirty="0" smtClean="0"/>
              <a:t> t=3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9621" y="20814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  <a:p>
            <a:pPr algn="ctr"/>
            <a:r>
              <a:rPr lang="en-US" dirty="0" smtClean="0"/>
              <a:t> t=2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8821" y="29196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US" dirty="0" smtClean="0"/>
          </a:p>
          <a:p>
            <a:pPr algn="ctr"/>
            <a:r>
              <a:rPr lang="en-US" dirty="0" smtClean="0"/>
              <a:t> t=4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56421" y="42150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 t=3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2751221" y="3262563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2675021" y="3872163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0" idx="1"/>
          </p:cNvCxnSpPr>
          <p:nvPr/>
        </p:nvCxnSpPr>
        <p:spPr>
          <a:xfrm flipV="1">
            <a:off x="2751221" y="2652963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1" idx="1"/>
          </p:cNvCxnSpPr>
          <p:nvPr/>
        </p:nvCxnSpPr>
        <p:spPr>
          <a:xfrm>
            <a:off x="2675021" y="4557963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2" idx="1"/>
          </p:cNvCxnSpPr>
          <p:nvPr/>
        </p:nvCxnSpPr>
        <p:spPr>
          <a:xfrm>
            <a:off x="4427621" y="2652963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2" idx="1"/>
          </p:cNvCxnSpPr>
          <p:nvPr/>
        </p:nvCxnSpPr>
        <p:spPr>
          <a:xfrm flipV="1">
            <a:off x="4427621" y="333876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 flipV="1">
            <a:off x="4427621" y="2348163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4" idx="1"/>
          </p:cNvCxnSpPr>
          <p:nvPr/>
        </p:nvCxnSpPr>
        <p:spPr>
          <a:xfrm>
            <a:off x="6027821" y="2348163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4" idx="1"/>
          </p:cNvCxnSpPr>
          <p:nvPr/>
        </p:nvCxnSpPr>
        <p:spPr>
          <a:xfrm flipV="1">
            <a:off x="5875421" y="3186363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15" idx="1"/>
          </p:cNvCxnSpPr>
          <p:nvPr/>
        </p:nvCxnSpPr>
        <p:spPr>
          <a:xfrm flipV="1">
            <a:off x="4503821" y="4481763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88081" y="3605463"/>
            <a:ext cx="838200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" idx="1"/>
          </p:cNvCxnSpPr>
          <p:nvPr/>
        </p:nvCxnSpPr>
        <p:spPr>
          <a:xfrm flipV="1">
            <a:off x="1344328" y="3262563"/>
            <a:ext cx="568693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8" idx="1"/>
          </p:cNvCxnSpPr>
          <p:nvPr/>
        </p:nvCxnSpPr>
        <p:spPr>
          <a:xfrm>
            <a:off x="1326281" y="3872163"/>
            <a:ext cx="51054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781223" y="3473116"/>
            <a:ext cx="838200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4" idx="3"/>
            <a:endCxn id="53" idx="1"/>
          </p:cNvCxnSpPr>
          <p:nvPr/>
        </p:nvCxnSpPr>
        <p:spPr>
          <a:xfrm>
            <a:off x="7247021" y="3186363"/>
            <a:ext cx="534202" cy="553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1"/>
          </p:cNvCxnSpPr>
          <p:nvPr/>
        </p:nvCxnSpPr>
        <p:spPr>
          <a:xfrm flipV="1">
            <a:off x="6713621" y="3739816"/>
            <a:ext cx="1067602" cy="81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2021" y="3529263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355385"/>
              </p:ext>
            </p:extLst>
          </p:nvPr>
        </p:nvGraphicFramePr>
        <p:xfrm>
          <a:off x="267094" y="137601"/>
          <a:ext cx="3040144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26"/>
                <a:gridCol w="1086284"/>
                <a:gridCol w="1406634"/>
              </a:tblGrid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A,</a:t>
                      </a:r>
                      <a:r>
                        <a:rPr lang="en-US" sz="1400" baseline="0" dirty="0" smtClean="0"/>
                        <a:t> B</a:t>
                      </a:r>
                      <a:endParaRPr lang="en-US" sz="1400" dirty="0" smtClean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C, D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F, G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E, 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Analyzing Activity Diagrams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noProof="0" dirty="0"/>
              <a:t>Determination of critical paths </a:t>
            </a:r>
          </a:p>
          <a:p>
            <a:pPr lvl="1"/>
            <a:r>
              <a:rPr lang="en-US" noProof="0" dirty="0" smtClean="0"/>
              <a:t>Also </a:t>
            </a:r>
            <a:r>
              <a:rPr lang="en-US" noProof="0" dirty="0"/>
              <a:t>called </a:t>
            </a:r>
            <a:r>
              <a:rPr lang="en-US" i="1" noProof="0" dirty="0"/>
              <a:t>forward path analysis</a:t>
            </a:r>
            <a:endParaRPr lang="en-US" noProof="0" dirty="0"/>
          </a:p>
          <a:p>
            <a:pPr lvl="0"/>
            <a:r>
              <a:rPr lang="en-US" sz="2400" noProof="0" dirty="0"/>
              <a:t>Determination of slack times </a:t>
            </a:r>
          </a:p>
          <a:p>
            <a:pPr lvl="1"/>
            <a:r>
              <a:rPr lang="en-US" noProof="0" dirty="0" smtClean="0"/>
              <a:t>Also </a:t>
            </a:r>
            <a:r>
              <a:rPr lang="en-US" noProof="0" dirty="0"/>
              <a:t>called </a:t>
            </a:r>
            <a:r>
              <a:rPr lang="en-US" i="1" noProof="0" dirty="0"/>
              <a:t>back path analysis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3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Definitions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 smtClean="0"/>
              <a:t>Earliest start date (ES): The earliest date you can start an activity</a:t>
            </a:r>
          </a:p>
          <a:p>
            <a:pPr lvl="0"/>
            <a:r>
              <a:rPr lang="en-US" noProof="0" dirty="0" smtClean="0"/>
              <a:t>Earliest finish date (EF): The earliest date you can finish an activity</a:t>
            </a:r>
          </a:p>
          <a:p>
            <a:pPr lvl="0"/>
            <a:r>
              <a:rPr lang="en-US" noProof="0" dirty="0" smtClean="0"/>
              <a:t>Latest start date (LS): The latest date you can start an activity and still finish the project in the shortest time</a:t>
            </a:r>
          </a:p>
          <a:p>
            <a:pPr lvl="0"/>
            <a:r>
              <a:rPr lang="en-US" noProof="0" dirty="0" smtClean="0"/>
              <a:t>Latest finish date (LF): The latest date you can finish an activity and still finish the project in the shortest time.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5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Rules for </a:t>
            </a:r>
            <a:r>
              <a:rPr lang="en-US" noProof="0" dirty="0" smtClean="0"/>
              <a:t>computing </a:t>
            </a:r>
            <a:r>
              <a:rPr lang="en-US" noProof="0" dirty="0"/>
              <a:t>start and finish </a:t>
            </a:r>
            <a:r>
              <a:rPr lang="en-US" noProof="0" dirty="0" smtClean="0"/>
              <a:t>times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After </a:t>
            </a:r>
            <a:r>
              <a:rPr lang="en-US" noProof="0" dirty="0"/>
              <a:t>a node is finished, we can proceed to the next node(s)  that is (are) reachable via a transition from the current node. </a:t>
            </a:r>
          </a:p>
          <a:p>
            <a:r>
              <a:rPr lang="en-US" noProof="0" dirty="0"/>
              <a:t>To start a node, all nodes from which transitions to that node are possible must be complete.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5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Forward </a:t>
            </a:r>
            <a:r>
              <a:rPr lang="en-US" noProof="0" dirty="0" smtClean="0"/>
              <a:t>Pass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the determination of critical paths</a:t>
            </a:r>
          </a:p>
          <a:p>
            <a:pPr lvl="0"/>
            <a:r>
              <a:rPr lang="en-US" noProof="0" dirty="0" smtClean="0"/>
              <a:t>Compute earliest start and finish dates for each activity</a:t>
            </a:r>
          </a:p>
          <a:p>
            <a:pPr lvl="0"/>
            <a:r>
              <a:rPr lang="en-US" noProof="0" dirty="0" smtClean="0"/>
              <a:t>Start </a:t>
            </a:r>
            <a:r>
              <a:rPr lang="en-US" noProof="0" dirty="0"/>
              <a:t>at the beginning of the project and determine how fast you can complete the activities along each path until you reach the final project milestone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ontent Placeholder 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1737010"/>
              </p:ext>
            </p:extLst>
          </p:nvPr>
        </p:nvGraphicFramePr>
        <p:xfrm>
          <a:off x="0" y="228600"/>
          <a:ext cx="4191000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53"/>
                <a:gridCol w="1406784"/>
                <a:gridCol w="1770063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Finish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78380" y="3045460"/>
            <a:ext cx="6648938" cy="3202940"/>
            <a:chOff x="2095500" y="3502660"/>
            <a:chExt cx="6648938" cy="3202940"/>
          </a:xfrm>
        </p:grpSpPr>
        <p:sp>
          <p:nvSpPr>
            <p:cNvPr id="34" name="Rectangle 33"/>
            <p:cNvSpPr/>
            <p:nvPr/>
          </p:nvSpPr>
          <p:spPr>
            <a:xfrm>
              <a:off x="4546382" y="6243320"/>
              <a:ext cx="659694" cy="462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  <a:p>
              <a:pPr algn="ctr"/>
              <a:r>
                <a:rPr lang="en-US" dirty="0" smtClean="0"/>
                <a:t> t=5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095500" y="3502660"/>
              <a:ext cx="6648938" cy="2971800"/>
              <a:chOff x="-66062" y="1600200"/>
              <a:chExt cx="8448062" cy="3429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71600" y="25146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0600" y="3810000"/>
                <a:ext cx="11430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t=10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0" y="3124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0" y="19050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t=9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95800" y="2590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648200" y="1600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t=2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67400" y="24384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t=4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715000" y="3733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36" idx="3"/>
                <a:endCxn id="38" idx="1"/>
              </p:cNvCxnSpPr>
              <p:nvPr/>
            </p:nvCxnSpPr>
            <p:spPr>
              <a:xfrm>
                <a:off x="2209800" y="27813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3"/>
                <a:endCxn id="38" idx="1"/>
              </p:cNvCxnSpPr>
              <p:nvPr/>
            </p:nvCxnSpPr>
            <p:spPr>
              <a:xfrm flipV="1">
                <a:off x="2133599" y="3390900"/>
                <a:ext cx="9144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6" idx="3"/>
                <a:endCxn id="39" idx="1"/>
              </p:cNvCxnSpPr>
              <p:nvPr/>
            </p:nvCxnSpPr>
            <p:spPr>
              <a:xfrm flipV="1">
                <a:off x="2209800" y="21717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7" idx="3"/>
                <a:endCxn id="34" idx="1"/>
              </p:cNvCxnSpPr>
              <p:nvPr/>
            </p:nvCxnSpPr>
            <p:spPr>
              <a:xfrm>
                <a:off x="2133599" y="4152900"/>
                <a:ext cx="9144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3"/>
                <a:endCxn id="40" idx="1"/>
              </p:cNvCxnSpPr>
              <p:nvPr/>
            </p:nvCxnSpPr>
            <p:spPr>
              <a:xfrm>
                <a:off x="3886200" y="2171700"/>
                <a:ext cx="6096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3"/>
                <a:endCxn id="40" idx="1"/>
              </p:cNvCxnSpPr>
              <p:nvPr/>
            </p:nvCxnSpPr>
            <p:spPr>
              <a:xfrm flipV="1">
                <a:off x="3886200" y="2857500"/>
                <a:ext cx="6096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3"/>
                <a:endCxn id="41" idx="1"/>
              </p:cNvCxnSpPr>
              <p:nvPr/>
            </p:nvCxnSpPr>
            <p:spPr>
              <a:xfrm flipV="1">
                <a:off x="3886200" y="1866900"/>
                <a:ext cx="7620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1" idx="3"/>
                <a:endCxn id="42" idx="1"/>
              </p:cNvCxnSpPr>
              <p:nvPr/>
            </p:nvCxnSpPr>
            <p:spPr>
              <a:xfrm>
                <a:off x="5486400" y="1866900"/>
                <a:ext cx="3810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3"/>
                <a:endCxn id="42" idx="1"/>
              </p:cNvCxnSpPr>
              <p:nvPr/>
            </p:nvCxnSpPr>
            <p:spPr>
              <a:xfrm flipV="1">
                <a:off x="5334000" y="2705100"/>
                <a:ext cx="533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2"/>
                <a:endCxn id="43" idx="1"/>
              </p:cNvCxnSpPr>
              <p:nvPr/>
            </p:nvCxnSpPr>
            <p:spPr>
              <a:xfrm>
                <a:off x="4914900" y="3124200"/>
                <a:ext cx="8001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4" idx="3"/>
                <a:endCxn id="43" idx="1"/>
              </p:cNvCxnSpPr>
              <p:nvPr/>
            </p:nvCxnSpPr>
            <p:spPr>
              <a:xfrm flipV="1">
                <a:off x="3886199" y="4000500"/>
                <a:ext cx="1828801" cy="1028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-66062" y="2781300"/>
                <a:ext cx="1437662" cy="1371600"/>
                <a:chOff x="-66062" y="2781300"/>
                <a:chExt cx="1437662" cy="1371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66062" y="3048000"/>
                  <a:ext cx="1056663" cy="6096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cxnSp>
              <p:nvCxnSpPr>
                <p:cNvPr id="61" name="Straight Arrow Connector 60"/>
                <p:cNvCxnSpPr>
                  <a:endCxn id="36" idx="1"/>
                </p:cNvCxnSpPr>
                <p:nvPr/>
              </p:nvCxnSpPr>
              <p:spPr>
                <a:xfrm flipV="1">
                  <a:off x="990600" y="2781300"/>
                  <a:ext cx="381000" cy="5715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0" idx="3"/>
                  <a:endCxn id="37" idx="1"/>
                </p:cNvCxnSpPr>
                <p:nvPr/>
              </p:nvCxnSpPr>
              <p:spPr>
                <a:xfrm flipH="1">
                  <a:off x="990600" y="3352800"/>
                  <a:ext cx="1" cy="8001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6553200" y="2705100"/>
                <a:ext cx="1828800" cy="1295400"/>
                <a:chOff x="6553200" y="2705100"/>
                <a:chExt cx="1828800" cy="1295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543800" y="2971800"/>
                  <a:ext cx="838200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End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57" idx="1"/>
                </p:cNvCxnSpPr>
                <p:nvPr/>
              </p:nvCxnSpPr>
              <p:spPr>
                <a:xfrm>
                  <a:off x="6705600" y="2705100"/>
                  <a:ext cx="838200" cy="53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3" idx="3"/>
                  <a:endCxn id="57" idx="1"/>
                </p:cNvCxnSpPr>
                <p:nvPr/>
              </p:nvCxnSpPr>
              <p:spPr>
                <a:xfrm flipV="1">
                  <a:off x="6553200" y="3238500"/>
                  <a:ext cx="99060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811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Finding the Critical Path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Critical path is the set of tasks that determines the shortest possible completion time</a:t>
            </a:r>
          </a:p>
          <a:p>
            <a:r>
              <a:rPr lang="en-US" noProof="0" dirty="0" smtClean="0"/>
              <a:t>Algorithm</a:t>
            </a:r>
          </a:p>
          <a:p>
            <a:pPr lvl="1"/>
            <a:r>
              <a:rPr lang="en-US" noProof="0" dirty="0" smtClean="0"/>
              <a:t>Start with the nodes with the latest completion time and mark them as critical</a:t>
            </a:r>
          </a:p>
          <a:p>
            <a:pPr lvl="1"/>
            <a:r>
              <a:rPr lang="en-US" noProof="0" dirty="0" smtClean="0"/>
              <a:t>Select the predecessors of these nodes and mark them as critical</a:t>
            </a:r>
          </a:p>
          <a:p>
            <a:pPr lvl="1"/>
            <a:r>
              <a:rPr lang="en-US" noProof="0" dirty="0" smtClean="0"/>
              <a:t>Repeat until reaching the starting node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5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Management Process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project management?</a:t>
            </a:r>
          </a:p>
          <a:p>
            <a:r>
              <a:rPr lang="en-US" dirty="0" smtClean="0"/>
              <a:t>Why can</a:t>
            </a:r>
            <a:r>
              <a:rPr lang="en-US" dirty="0"/>
              <a:t>'</a:t>
            </a:r>
            <a:r>
              <a:rPr lang="en-US" dirty="0" smtClean="0"/>
              <a:t>t we just follow one of the software development process and be left alone?</a:t>
            </a:r>
          </a:p>
          <a:p>
            <a:r>
              <a:rPr lang="en-US" dirty="0" smtClean="0"/>
              <a:t>All projects – small and large – need project management.</a:t>
            </a:r>
          </a:p>
          <a:p>
            <a:r>
              <a:rPr lang="en-US" dirty="0" smtClean="0"/>
              <a:t>Process: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Planning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Organizing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Monitoring of status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Adjustment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ontent Placeholder 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77470986"/>
              </p:ext>
            </p:extLst>
          </p:nvPr>
        </p:nvGraphicFramePr>
        <p:xfrm>
          <a:off x="0" y="228600"/>
          <a:ext cx="4191000" cy="366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53"/>
                <a:gridCol w="1406784"/>
                <a:gridCol w="1770063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Finish</a:t>
                      </a:r>
                      <a:endParaRPr lang="en-US" dirty="0"/>
                    </a:p>
                  </a:txBody>
                  <a:tcPr/>
                </a:tc>
              </a:tr>
              <a:tr h="4403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</a:tr>
              <a:tr h="462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090928" y="3271423"/>
            <a:ext cx="6629400" cy="2971800"/>
            <a:chOff x="-41238" y="1600200"/>
            <a:chExt cx="8423238" cy="3429000"/>
          </a:xfrm>
        </p:grpSpPr>
        <p:sp>
          <p:nvSpPr>
            <p:cNvPr id="34" name="Rectangle 33"/>
            <p:cNvSpPr/>
            <p:nvPr/>
          </p:nvSpPr>
          <p:spPr>
            <a:xfrm>
              <a:off x="3124200" y="4495800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  <a:p>
              <a:pPr algn="ctr"/>
              <a:r>
                <a:rPr lang="en-US" dirty="0" smtClean="0"/>
                <a:t> t=5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-41238" y="1600200"/>
              <a:ext cx="8423238" cy="3162300"/>
              <a:chOff x="-41238" y="1600200"/>
              <a:chExt cx="8423238" cy="31623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71600" y="25146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0600" y="3810000"/>
                <a:ext cx="11430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t=10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0" y="3124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0" y="19050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t=9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95800" y="2590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648200" y="1600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t=2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67400" y="24384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t=4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715000" y="3733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36" idx="3"/>
                <a:endCxn id="38" idx="1"/>
              </p:cNvCxnSpPr>
              <p:nvPr/>
            </p:nvCxnSpPr>
            <p:spPr>
              <a:xfrm>
                <a:off x="2209800" y="27813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3"/>
                <a:endCxn id="38" idx="1"/>
              </p:cNvCxnSpPr>
              <p:nvPr/>
            </p:nvCxnSpPr>
            <p:spPr>
              <a:xfrm flipV="1">
                <a:off x="2133600" y="3390900"/>
                <a:ext cx="9144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6" idx="3"/>
                <a:endCxn id="39" idx="1"/>
              </p:cNvCxnSpPr>
              <p:nvPr/>
            </p:nvCxnSpPr>
            <p:spPr>
              <a:xfrm flipV="1">
                <a:off x="2209800" y="21717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7" idx="3"/>
                <a:endCxn id="34" idx="1"/>
              </p:cNvCxnSpPr>
              <p:nvPr/>
            </p:nvCxnSpPr>
            <p:spPr>
              <a:xfrm>
                <a:off x="2133600" y="4152900"/>
                <a:ext cx="9906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3"/>
                <a:endCxn id="40" idx="1"/>
              </p:cNvCxnSpPr>
              <p:nvPr/>
            </p:nvCxnSpPr>
            <p:spPr>
              <a:xfrm>
                <a:off x="3886200" y="2171700"/>
                <a:ext cx="6096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3"/>
                <a:endCxn id="40" idx="1"/>
              </p:cNvCxnSpPr>
              <p:nvPr/>
            </p:nvCxnSpPr>
            <p:spPr>
              <a:xfrm flipV="1">
                <a:off x="3886200" y="2857500"/>
                <a:ext cx="6096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3"/>
                <a:endCxn id="41" idx="1"/>
              </p:cNvCxnSpPr>
              <p:nvPr/>
            </p:nvCxnSpPr>
            <p:spPr>
              <a:xfrm flipV="1">
                <a:off x="3886200" y="1866900"/>
                <a:ext cx="7620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1" idx="3"/>
                <a:endCxn id="42" idx="1"/>
              </p:cNvCxnSpPr>
              <p:nvPr/>
            </p:nvCxnSpPr>
            <p:spPr>
              <a:xfrm>
                <a:off x="5486400" y="1866900"/>
                <a:ext cx="3810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3"/>
                <a:endCxn id="42" idx="1"/>
              </p:cNvCxnSpPr>
              <p:nvPr/>
            </p:nvCxnSpPr>
            <p:spPr>
              <a:xfrm flipV="1">
                <a:off x="5334000" y="2705100"/>
                <a:ext cx="533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43" idx="1"/>
              </p:cNvCxnSpPr>
              <p:nvPr/>
            </p:nvCxnSpPr>
            <p:spPr>
              <a:xfrm>
                <a:off x="4800599" y="3124200"/>
                <a:ext cx="9144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4" idx="3"/>
                <a:endCxn id="43" idx="1"/>
              </p:cNvCxnSpPr>
              <p:nvPr/>
            </p:nvCxnSpPr>
            <p:spPr>
              <a:xfrm flipV="1">
                <a:off x="3962400" y="4000500"/>
                <a:ext cx="17526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-41238" y="2781300"/>
                <a:ext cx="1412838" cy="1371600"/>
                <a:chOff x="-41238" y="2781300"/>
                <a:chExt cx="1412838" cy="1371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41238" y="3048000"/>
                  <a:ext cx="1031838" cy="6096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cxnSp>
              <p:nvCxnSpPr>
                <p:cNvPr id="61" name="Straight Arrow Connector 60"/>
                <p:cNvCxnSpPr>
                  <a:endCxn id="36" idx="1"/>
                </p:cNvCxnSpPr>
                <p:nvPr/>
              </p:nvCxnSpPr>
              <p:spPr>
                <a:xfrm flipV="1">
                  <a:off x="990600" y="2781300"/>
                  <a:ext cx="381000" cy="5715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0" idx="3"/>
                  <a:endCxn id="37" idx="1"/>
                </p:cNvCxnSpPr>
                <p:nvPr/>
              </p:nvCxnSpPr>
              <p:spPr>
                <a:xfrm>
                  <a:off x="990600" y="3352800"/>
                  <a:ext cx="0" cy="8001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6553200" y="2705100"/>
                <a:ext cx="1828800" cy="1295400"/>
                <a:chOff x="6553200" y="2705100"/>
                <a:chExt cx="1828800" cy="1295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543800" y="2971800"/>
                  <a:ext cx="838200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End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57" idx="1"/>
                </p:cNvCxnSpPr>
                <p:nvPr/>
              </p:nvCxnSpPr>
              <p:spPr>
                <a:xfrm>
                  <a:off x="6705600" y="2705100"/>
                  <a:ext cx="838200" cy="53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3" idx="3"/>
                  <a:endCxn id="57" idx="1"/>
                </p:cNvCxnSpPr>
                <p:nvPr/>
              </p:nvCxnSpPr>
              <p:spPr>
                <a:xfrm flipV="1">
                  <a:off x="6553200" y="3238500"/>
                  <a:ext cx="99060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/>
          <p:cNvSpPr/>
          <p:nvPr/>
        </p:nvSpPr>
        <p:spPr>
          <a:xfrm>
            <a:off x="3105150" y="3072043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105150" y="2411643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105150" y="1422791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105150" y="1027626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03023" y="4223923"/>
            <a:ext cx="5157611" cy="1259840"/>
            <a:chOff x="2336095" y="4686300"/>
            <a:chExt cx="5157611" cy="1259840"/>
          </a:xfrm>
        </p:grpSpPr>
        <p:cxnSp>
          <p:nvCxnSpPr>
            <p:cNvPr id="68" name="Straight Arrow Connector 67"/>
            <p:cNvCxnSpPr>
              <a:stCxn id="60" idx="3"/>
              <a:endCxn id="37" idx="1"/>
            </p:cNvCxnSpPr>
            <p:nvPr/>
          </p:nvCxnSpPr>
          <p:spPr>
            <a:xfrm>
              <a:off x="2336095" y="5252720"/>
              <a:ext cx="0" cy="69342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7" idx="3"/>
              <a:endCxn id="38" idx="1"/>
            </p:cNvCxnSpPr>
            <p:nvPr/>
          </p:nvCxnSpPr>
          <p:spPr>
            <a:xfrm flipV="1">
              <a:off x="3235678" y="5285740"/>
              <a:ext cx="719667" cy="6604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8" idx="3"/>
              <a:endCxn id="40" idx="1"/>
            </p:cNvCxnSpPr>
            <p:nvPr/>
          </p:nvCxnSpPr>
          <p:spPr>
            <a:xfrm flipV="1">
              <a:off x="4615039" y="4823460"/>
              <a:ext cx="479778" cy="462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791199" y="4686300"/>
              <a:ext cx="383117" cy="10922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2" idx="3"/>
              <a:endCxn id="57" idx="1"/>
            </p:cNvCxnSpPr>
            <p:nvPr/>
          </p:nvCxnSpPr>
          <p:spPr>
            <a:xfrm>
              <a:off x="6834011" y="4691380"/>
              <a:ext cx="659695" cy="462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500667" y="1960952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Critical Path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65" grpId="0" animBg="1"/>
      <p:bldP spid="66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Slack Time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 smtClean="0"/>
              <a:t>Tasks on the critical path have to be started as early as possible or the whole project will be delayed</a:t>
            </a:r>
          </a:p>
          <a:p>
            <a:r>
              <a:rPr lang="en-US" noProof="0" dirty="0" smtClean="0"/>
              <a:t>Tasks not on the critical path have some flexibility as to when they are started</a:t>
            </a:r>
          </a:p>
          <a:p>
            <a:r>
              <a:rPr lang="en-US" noProof="0" dirty="0" smtClean="0"/>
              <a:t>Flexibility is called slack time</a:t>
            </a:r>
          </a:p>
          <a:p>
            <a:pPr lvl="0"/>
            <a:r>
              <a:rPr lang="en-US" noProof="0" dirty="0" smtClean="0"/>
              <a:t>Process</a:t>
            </a:r>
          </a:p>
          <a:p>
            <a:pPr lvl="1"/>
            <a:r>
              <a:rPr lang="en-US" noProof="0" dirty="0" smtClean="0"/>
              <a:t>Compute latest start and finish times</a:t>
            </a:r>
          </a:p>
          <a:p>
            <a:pPr lvl="1"/>
            <a:r>
              <a:rPr lang="en-US" noProof="0" dirty="0" smtClean="0"/>
              <a:t>Start at the end of your project and determine how late each activity can be started so that you still finish the project at the earliest possible date.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ontent Placeholder 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7482304"/>
              </p:ext>
            </p:extLst>
          </p:nvPr>
        </p:nvGraphicFramePr>
        <p:xfrm>
          <a:off x="0" y="212725"/>
          <a:ext cx="601980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26"/>
                <a:gridCol w="2051617"/>
                <a:gridCol w="1360357"/>
                <a:gridCol w="1600201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Latest</a:t>
                      </a:r>
                      <a:r>
                        <a:rPr lang="en-US" baseline="0" dirty="0" smtClean="0"/>
                        <a:t>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Latest Finish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25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25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346436" y="3919250"/>
            <a:ext cx="6668476" cy="2794000"/>
            <a:chOff x="-90887" y="1600200"/>
            <a:chExt cx="8472887" cy="3429000"/>
          </a:xfrm>
        </p:grpSpPr>
        <p:sp>
          <p:nvSpPr>
            <p:cNvPr id="34" name="Rectangle 33"/>
            <p:cNvSpPr/>
            <p:nvPr/>
          </p:nvSpPr>
          <p:spPr>
            <a:xfrm>
              <a:off x="3124200" y="4495800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  <a:p>
              <a:pPr algn="ctr"/>
              <a:r>
                <a:rPr lang="en-US" dirty="0" smtClean="0"/>
                <a:t> t=5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-90887" y="1600200"/>
              <a:ext cx="8472887" cy="3162300"/>
              <a:chOff x="-90887" y="1600200"/>
              <a:chExt cx="8472887" cy="31623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71600" y="25146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95400" y="3810000"/>
                <a:ext cx="838199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t=10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0" y="3124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0" y="19050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t=9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95800" y="2590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648200" y="1600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t=2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67400" y="24384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t=4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715000" y="3733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36" idx="3"/>
                <a:endCxn id="38" idx="1"/>
              </p:cNvCxnSpPr>
              <p:nvPr/>
            </p:nvCxnSpPr>
            <p:spPr>
              <a:xfrm>
                <a:off x="2209800" y="27813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3"/>
                <a:endCxn id="38" idx="1"/>
              </p:cNvCxnSpPr>
              <p:nvPr/>
            </p:nvCxnSpPr>
            <p:spPr>
              <a:xfrm flipV="1">
                <a:off x="2133599" y="3390900"/>
                <a:ext cx="914400" cy="762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6" idx="3"/>
                <a:endCxn id="39" idx="1"/>
              </p:cNvCxnSpPr>
              <p:nvPr/>
            </p:nvCxnSpPr>
            <p:spPr>
              <a:xfrm flipV="1">
                <a:off x="2209800" y="21717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7" idx="3"/>
                <a:endCxn id="34" idx="1"/>
              </p:cNvCxnSpPr>
              <p:nvPr/>
            </p:nvCxnSpPr>
            <p:spPr>
              <a:xfrm>
                <a:off x="2133599" y="4152900"/>
                <a:ext cx="990601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3"/>
                <a:endCxn id="40" idx="1"/>
              </p:cNvCxnSpPr>
              <p:nvPr/>
            </p:nvCxnSpPr>
            <p:spPr>
              <a:xfrm>
                <a:off x="3886200" y="2171700"/>
                <a:ext cx="6096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3"/>
                <a:endCxn id="40" idx="1"/>
              </p:cNvCxnSpPr>
              <p:nvPr/>
            </p:nvCxnSpPr>
            <p:spPr>
              <a:xfrm flipV="1">
                <a:off x="3886200" y="2857500"/>
                <a:ext cx="609600" cy="5334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3"/>
                <a:endCxn id="41" idx="1"/>
              </p:cNvCxnSpPr>
              <p:nvPr/>
            </p:nvCxnSpPr>
            <p:spPr>
              <a:xfrm flipV="1">
                <a:off x="3886200" y="1866900"/>
                <a:ext cx="7620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1" idx="3"/>
                <a:endCxn id="42" idx="1"/>
              </p:cNvCxnSpPr>
              <p:nvPr/>
            </p:nvCxnSpPr>
            <p:spPr>
              <a:xfrm>
                <a:off x="5486400" y="1866900"/>
                <a:ext cx="3810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3"/>
                <a:endCxn id="42" idx="1"/>
              </p:cNvCxnSpPr>
              <p:nvPr/>
            </p:nvCxnSpPr>
            <p:spPr>
              <a:xfrm flipV="1">
                <a:off x="5334000" y="2705100"/>
                <a:ext cx="533400" cy="1524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2"/>
                <a:endCxn id="43" idx="1"/>
              </p:cNvCxnSpPr>
              <p:nvPr/>
            </p:nvCxnSpPr>
            <p:spPr>
              <a:xfrm>
                <a:off x="4914900" y="3124200"/>
                <a:ext cx="8001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4" idx="3"/>
                <a:endCxn id="43" idx="1"/>
              </p:cNvCxnSpPr>
              <p:nvPr/>
            </p:nvCxnSpPr>
            <p:spPr>
              <a:xfrm flipV="1">
                <a:off x="3962400" y="4000500"/>
                <a:ext cx="17526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-90887" y="2781300"/>
                <a:ext cx="1462487" cy="1371600"/>
                <a:chOff x="-90887" y="2781300"/>
                <a:chExt cx="1462487" cy="1371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90887" y="3124200"/>
                  <a:ext cx="1081489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cxnSp>
              <p:nvCxnSpPr>
                <p:cNvPr id="61" name="Straight Arrow Connector 60"/>
                <p:cNvCxnSpPr>
                  <a:endCxn id="36" idx="1"/>
                </p:cNvCxnSpPr>
                <p:nvPr/>
              </p:nvCxnSpPr>
              <p:spPr>
                <a:xfrm flipV="1">
                  <a:off x="990600" y="2781300"/>
                  <a:ext cx="381000" cy="5715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0" idx="3"/>
                  <a:endCxn id="37" idx="1"/>
                </p:cNvCxnSpPr>
                <p:nvPr/>
              </p:nvCxnSpPr>
              <p:spPr>
                <a:xfrm>
                  <a:off x="990603" y="3390900"/>
                  <a:ext cx="304798" cy="76200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6553200" y="2705100"/>
                <a:ext cx="1828800" cy="1295400"/>
                <a:chOff x="6553200" y="2705100"/>
                <a:chExt cx="1828800" cy="1295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543800" y="2971800"/>
                  <a:ext cx="838200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End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57" idx="1"/>
                </p:cNvCxnSpPr>
                <p:nvPr/>
              </p:nvCxnSpPr>
              <p:spPr>
                <a:xfrm>
                  <a:off x="6705600" y="2705100"/>
                  <a:ext cx="838200" cy="53340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3" idx="3"/>
                  <a:endCxn id="57" idx="1"/>
                </p:cNvCxnSpPr>
                <p:nvPr/>
              </p:nvCxnSpPr>
              <p:spPr>
                <a:xfrm flipV="1">
                  <a:off x="6553200" y="3238500"/>
                  <a:ext cx="99060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/>
          <p:cNvSpPr txBox="1"/>
          <p:nvPr/>
        </p:nvSpPr>
        <p:spPr>
          <a:xfrm>
            <a:off x="6965398" y="3731447"/>
            <a:ext cx="166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Duration:  25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406706" y="3319616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43305" y="2656452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06706" y="196056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40261" y="1654531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55447" y="610341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1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Slack Time</a:t>
            </a:r>
            <a:endParaRPr lang="en-US" noProof="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526635"/>
              </p:ext>
            </p:extLst>
          </p:nvPr>
        </p:nvGraphicFramePr>
        <p:xfrm>
          <a:off x="609599" y="2228088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Latest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Start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Slack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737361"/>
            <a:ext cx="564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Slack Time = Latest Start – Earliest Start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Bar Charts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Show the schedule as activities or resources against time.</a:t>
            </a:r>
          </a:p>
          <a:p>
            <a:r>
              <a:rPr lang="en-GB" dirty="0" smtClean="0"/>
              <a:t>Usually called a Gantt chart</a:t>
            </a:r>
          </a:p>
          <a:p>
            <a:r>
              <a:rPr lang="en-US" dirty="0" smtClean="0"/>
              <a:t>Modern Gantt </a:t>
            </a:r>
            <a:r>
              <a:rPr lang="en-US" dirty="0"/>
              <a:t>charts </a:t>
            </a:r>
            <a:r>
              <a:rPr lang="en-US" dirty="0" smtClean="0"/>
              <a:t>show dependencies </a:t>
            </a:r>
            <a:r>
              <a:rPr lang="en-US" dirty="0"/>
              <a:t>between </a:t>
            </a:r>
            <a:r>
              <a:rPr lang="en-US" dirty="0" smtClean="0"/>
              <a:t>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9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dirty="0"/>
              <a:t>, durations, and dependencies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327959"/>
              </p:ext>
            </p:extLst>
          </p:nvPr>
        </p:nvGraphicFramePr>
        <p:xfrm>
          <a:off x="914400" y="1905000"/>
          <a:ext cx="6748272" cy="426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25"/>
                <a:gridCol w="2094952"/>
                <a:gridCol w="3090595"/>
              </a:tblGrid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Duration (days)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Dependencies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T2, T4 (M3)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T6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T1, T2 (M4)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T8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 (M2)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T3, T6 (M5)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T7, T8 (M6)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 (M7)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T10, T11 (M8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44475"/>
            <a:ext cx="7827264" cy="6175299"/>
          </a:xfrm>
        </p:spPr>
      </p:pic>
    </p:spTree>
    <p:extLst>
      <p:ext uri="{BB962C8B-B14F-4D97-AF65-F5344CB8AC3E}">
        <p14:creationId xmlns:p14="http://schemas.microsoft.com/office/powerpoint/2010/main" val="12580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Estimation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Effort Estimation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effort = a + b (size)</a:t>
            </a:r>
            <a:r>
              <a:rPr lang="en-US" baseline="30000" dirty="0" smtClean="0"/>
              <a:t>c</a:t>
            </a:r>
            <a:r>
              <a:rPr lang="en-US" dirty="0" smtClean="0"/>
              <a:t> + </a:t>
            </a:r>
            <a:r>
              <a:rPr lang="el-GR" dirty="0" smtClean="0"/>
              <a:t>Σ</a:t>
            </a:r>
            <a:r>
              <a:rPr lang="en-US" dirty="0" smtClean="0"/>
              <a:t>(factors)</a:t>
            </a:r>
          </a:p>
          <a:p>
            <a:r>
              <a:rPr lang="en-US" dirty="0" smtClean="0"/>
              <a:t>Most of the estimating techniques use some form of this general formula</a:t>
            </a:r>
          </a:p>
          <a:p>
            <a:r>
              <a:rPr lang="en-GB" dirty="0" smtClean="0"/>
              <a:t>The most commonly used product attribute for cost </a:t>
            </a:r>
            <a:br>
              <a:rPr lang="en-GB" dirty="0" smtClean="0"/>
            </a:br>
            <a:r>
              <a:rPr lang="en-GB" dirty="0" smtClean="0"/>
              <a:t>estimation is code size.</a:t>
            </a:r>
            <a:r>
              <a:rPr lang="en-US" dirty="0" smtClean="0"/>
              <a:t>    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65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Accuracy</a:t>
            </a:r>
            <a:endParaRPr lang="en-US" dirty="0"/>
          </a:p>
        </p:txBody>
      </p:sp>
      <p:pic>
        <p:nvPicPr>
          <p:cNvPr id="4" name="Content Placeholder 3" descr="23.9 Estimate-refinement.ep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568" y="1870240"/>
            <a:ext cx="6698412" cy="4073359"/>
          </a:xfrm>
        </p:spPr>
      </p:pic>
    </p:spTree>
    <p:extLst>
      <p:ext uri="{BB962C8B-B14F-4D97-AF65-F5344CB8AC3E}">
        <p14:creationId xmlns:p14="http://schemas.microsoft.com/office/powerpoint/2010/main" val="30070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164123"/>
            <a:ext cx="7010400" cy="5181600"/>
            <a:chOff x="533400" y="457200"/>
            <a:chExt cx="7010400" cy="518160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533400" y="762000"/>
              <a:ext cx="22860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P</a:t>
              </a:r>
              <a:r>
                <a:rPr lang="en-US" sz="1800"/>
                <a:t>lanning</a:t>
              </a: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auto">
            <a:xfrm>
              <a:off x="1752600" y="2209800"/>
              <a:ext cx="22860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O</a:t>
              </a:r>
              <a:r>
                <a:rPr lang="en-US" sz="1800"/>
                <a:t>rganizing</a:t>
              </a:r>
            </a:p>
          </p:txBody>
        </p:sp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2667000" y="3505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M</a:t>
              </a:r>
              <a:r>
                <a:rPr lang="en-US" sz="1800"/>
                <a:t>onitoring</a:t>
              </a:r>
            </a:p>
          </p:txBody>
        </p:sp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>
              <a:off x="4800600" y="4724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A</a:t>
              </a:r>
              <a:r>
                <a:rPr lang="en-US" sz="1800"/>
                <a:t>djusting</a:t>
              </a:r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 rot="2003346">
              <a:off x="3505200" y="4876800"/>
              <a:ext cx="1295400" cy="428625"/>
            </a:xfrm>
            <a:prstGeom prst="curvedUpArrow">
              <a:avLst>
                <a:gd name="adj1" fmla="val 60444"/>
                <a:gd name="adj2" fmla="val 120889"/>
                <a:gd name="adj3" fmla="val 333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 rot="-8394446">
              <a:off x="5180013" y="3857625"/>
              <a:ext cx="1371600" cy="457200"/>
            </a:xfrm>
            <a:prstGeom prst="curvedUp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auto">
            <a:xfrm rot="2523294">
              <a:off x="2590800" y="1676400"/>
              <a:ext cx="533400" cy="485775"/>
            </a:xfrm>
            <a:prstGeom prst="rightArrow">
              <a:avLst>
                <a:gd name="adj1" fmla="val 50000"/>
                <a:gd name="adj2" fmla="val 2745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 rot="2523294">
              <a:off x="3895725" y="3021013"/>
              <a:ext cx="533400" cy="485775"/>
            </a:xfrm>
            <a:prstGeom prst="rightArrow">
              <a:avLst>
                <a:gd name="adj1" fmla="val 50000"/>
                <a:gd name="adj2" fmla="val 2745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AutoShape 11"/>
            <p:cNvSpPr>
              <a:spLocks noChangeArrowheads="1"/>
            </p:cNvSpPr>
            <p:nvPr/>
          </p:nvSpPr>
          <p:spPr bwMode="auto">
            <a:xfrm rot="2523294">
              <a:off x="5029200" y="4267200"/>
              <a:ext cx="533400" cy="485775"/>
            </a:xfrm>
            <a:prstGeom prst="rightArrow">
              <a:avLst>
                <a:gd name="adj1" fmla="val 50000"/>
                <a:gd name="adj2" fmla="val 2745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3733800" y="457200"/>
              <a:ext cx="3810000" cy="388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>
              <a:off x="2819400" y="685800"/>
              <a:ext cx="762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H="1">
              <a:off x="4038600" y="1905000"/>
              <a:ext cx="762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H="1">
              <a:off x="5105400" y="3048000"/>
              <a:ext cx="762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V="1">
              <a:off x="3581400" y="60960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 flipV="1">
              <a:off x="4800600" y="182880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5867400" y="2895600"/>
              <a:ext cx="2286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6858000" y="44196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 flipV="1">
              <a:off x="7391400" y="434340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705230"/>
            <a:ext cx="6934200" cy="115276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charset="0"/>
              </a:rPr>
              <a:t>Software Project Management </a:t>
            </a:r>
            <a:r>
              <a:rPr lang="en-US" b="1" dirty="0" smtClean="0">
                <a:latin typeface="Arial" charset="0"/>
              </a:rPr>
              <a:t>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3299" y="328340"/>
            <a:ext cx="2005624" cy="16568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Looks sequential but may be iterative.</a:t>
            </a:r>
          </a:p>
        </p:txBody>
      </p:sp>
    </p:spTree>
    <p:extLst>
      <p:ext uri="{BB962C8B-B14F-4D97-AF65-F5344CB8AC3E}">
        <p14:creationId xmlns:p14="http://schemas.microsoft.com/office/powerpoint/2010/main" val="4810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COCOMO Estimation model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An empirical model based on project experience.</a:t>
            </a:r>
          </a:p>
          <a:p>
            <a:r>
              <a:rPr lang="en-GB" smtClean="0"/>
              <a:t>Steps</a:t>
            </a:r>
          </a:p>
          <a:p>
            <a:pPr lvl="1"/>
            <a:r>
              <a:rPr lang="en-GB" smtClean="0"/>
              <a:t>Select a project mode</a:t>
            </a:r>
          </a:p>
          <a:p>
            <a:pPr lvl="1"/>
            <a:r>
              <a:rPr lang="en-GB" smtClean="0"/>
              <a:t>Estimate the size of the project</a:t>
            </a:r>
          </a:p>
          <a:p>
            <a:pPr lvl="1"/>
            <a:r>
              <a:rPr lang="en-GB" smtClean="0"/>
              <a:t>Review cost-drivers to estimate the impact each will have on the project</a:t>
            </a:r>
          </a:p>
          <a:p>
            <a:pPr lvl="1"/>
            <a:r>
              <a:rPr lang="en-GB" smtClean="0"/>
              <a:t>Insert estimated values into effort formula for chosen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06842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Lines of Code (LOC)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noProof="0" dirty="0" err="1" smtClean="0"/>
              <a:t>ines</a:t>
            </a:r>
            <a:r>
              <a:rPr lang="en-US" noProof="0" dirty="0" smtClean="0"/>
              <a:t> of source code /programmer-months </a:t>
            </a:r>
          </a:p>
          <a:p>
            <a:r>
              <a:rPr lang="en-US" noProof="0" dirty="0" smtClean="0"/>
              <a:t>Based on</a:t>
            </a:r>
          </a:p>
          <a:p>
            <a:pPr lvl="1"/>
            <a:r>
              <a:rPr lang="en-US" noProof="0" dirty="0" smtClean="0"/>
              <a:t>Experience</a:t>
            </a:r>
          </a:p>
          <a:p>
            <a:pPr lvl="1"/>
            <a:r>
              <a:rPr lang="en-US" noProof="0" dirty="0" smtClean="0"/>
              <a:t>Size of previous project</a:t>
            </a:r>
          </a:p>
          <a:p>
            <a:pPr lvl="1"/>
            <a:r>
              <a:rPr lang="en-US" noProof="0" dirty="0" smtClean="0"/>
              <a:t>Size of competitor solution</a:t>
            </a:r>
          </a:p>
          <a:p>
            <a:pPr lvl="1"/>
            <a:r>
              <a:rPr lang="en-US" noProof="0" dirty="0" smtClean="0"/>
              <a:t>Breaking down the project into smaller pieces and estimating each of the smaller pieces</a:t>
            </a:r>
          </a:p>
          <a:p>
            <a:r>
              <a:rPr lang="en-US" noProof="0" dirty="0" smtClean="0"/>
              <a:t>Problems</a:t>
            </a:r>
          </a:p>
          <a:p>
            <a:pPr lvl="1"/>
            <a:r>
              <a:rPr lang="en-US" noProof="0" dirty="0" smtClean="0"/>
              <a:t>Not a simple relationship between program statements and lines of code</a:t>
            </a:r>
          </a:p>
          <a:p>
            <a:pPr lvl="1"/>
            <a:r>
              <a:rPr lang="en-US" noProof="0" dirty="0" smtClean="0"/>
              <a:t>Comparing across programming languages can be misleading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6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Function Points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Function points in a program are computed by measuring or estimating</a:t>
            </a:r>
          </a:p>
          <a:p>
            <a:pPr lvl="1"/>
            <a:r>
              <a:rPr lang="en-US" noProof="0" smtClean="0"/>
              <a:t>External inputs</a:t>
            </a:r>
          </a:p>
          <a:p>
            <a:pPr lvl="1"/>
            <a:r>
              <a:rPr lang="en-US" noProof="0" smtClean="0"/>
              <a:t>Eternal outputs</a:t>
            </a:r>
          </a:p>
          <a:p>
            <a:pPr lvl="1"/>
            <a:r>
              <a:rPr lang="en-US" noProof="0" smtClean="0"/>
              <a:t>External inquiry</a:t>
            </a:r>
          </a:p>
          <a:p>
            <a:pPr lvl="1"/>
            <a:r>
              <a:rPr lang="en-US" noProof="0" smtClean="0"/>
              <a:t>Internal logical files</a:t>
            </a:r>
          </a:p>
          <a:p>
            <a:pPr lvl="1"/>
            <a:r>
              <a:rPr lang="en-US" noProof="0" smtClean="0"/>
              <a:t>External interface files</a:t>
            </a:r>
          </a:p>
          <a:p>
            <a:r>
              <a:rPr lang="en-US" noProof="0" smtClean="0"/>
              <a:t>These various measurements are weighted based on their complexity</a:t>
            </a:r>
          </a:p>
          <a:p>
            <a:r>
              <a:rPr lang="en-US" noProof="0" smtClean="0"/>
              <a:t>Productivity is measured by the number of function points per person-months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4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Function Point Weights</a:t>
            </a:r>
            <a:endParaRPr lang="en-US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492422"/>
              </p:ext>
            </p:extLst>
          </p:nvPr>
        </p:nvGraphicFramePr>
        <p:xfrm>
          <a:off x="822325" y="1846263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Inquiries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 Effort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Developed by Lorenz and Kidd for OO projects</a:t>
            </a:r>
          </a:p>
          <a:p>
            <a:r>
              <a:rPr lang="en-US" smtClean="0"/>
              <a:t>Steps</a:t>
            </a:r>
          </a:p>
          <a:p>
            <a:pPr lvl="1"/>
            <a:r>
              <a:rPr lang="en-US" smtClean="0"/>
              <a:t>Estimate the number of classes</a:t>
            </a:r>
          </a:p>
          <a:p>
            <a:pPr lvl="1"/>
            <a:r>
              <a:rPr lang="en-US" smtClean="0"/>
              <a:t>Categorize the types of interfaces and assign a weight</a:t>
            </a:r>
          </a:p>
          <a:p>
            <a:pPr lvl="1"/>
            <a:r>
              <a:rPr lang="en-US" smtClean="0"/>
              <a:t>Multiply classes by weight and add to original sum to get a new estimate of total classes</a:t>
            </a:r>
          </a:p>
          <a:p>
            <a:pPr lvl="1"/>
            <a:r>
              <a:rPr lang="en-US" smtClean="0"/>
              <a:t>Multiply by a productivity estimate of number of person-days required to develop 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Issues with Size Metrics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Ignore reuse, code generators and other tools</a:t>
            </a:r>
          </a:p>
          <a:p>
            <a:r>
              <a:rPr lang="en-US" noProof="0" dirty="0" smtClean="0"/>
              <a:t>Quality is not considered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6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Risk management</a:t>
            </a:r>
            <a:endParaRPr lang="en-US" noProof="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Risk management is concerned with identifying risks and drawing up plans to minimize their effect on a project.</a:t>
            </a:r>
          </a:p>
          <a:p>
            <a:r>
              <a:rPr lang="en-US" noProof="0" smtClean="0"/>
              <a:t>A risk is a probability that some adverse circumstance will occur </a:t>
            </a:r>
          </a:p>
          <a:p>
            <a:pPr lvl="1"/>
            <a:r>
              <a:rPr lang="en-US" noProof="0" smtClean="0"/>
              <a:t>Project risks </a:t>
            </a:r>
          </a:p>
          <a:p>
            <a:pPr lvl="1"/>
            <a:r>
              <a:rPr lang="en-US" noProof="0" smtClean="0"/>
              <a:t>Product risks</a:t>
            </a:r>
          </a:p>
          <a:p>
            <a:pPr lvl="1"/>
            <a:r>
              <a:rPr lang="en-US" noProof="0" smtClean="0"/>
              <a:t>Business risks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The risk management process</a:t>
            </a:r>
            <a:endParaRPr lang="en-US" noProof="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Risk identification</a:t>
            </a:r>
          </a:p>
          <a:p>
            <a:pPr lvl="1"/>
            <a:r>
              <a:rPr lang="en-US" noProof="0" smtClean="0"/>
              <a:t>Identify project, product and business risks</a:t>
            </a:r>
          </a:p>
          <a:p>
            <a:r>
              <a:rPr lang="en-US" noProof="0" smtClean="0"/>
              <a:t>Risk analysis</a:t>
            </a:r>
          </a:p>
          <a:p>
            <a:pPr lvl="1"/>
            <a:r>
              <a:rPr lang="en-US" noProof="0" smtClean="0"/>
              <a:t>Assess the likelihood and consequences of these risks</a:t>
            </a:r>
          </a:p>
          <a:p>
            <a:r>
              <a:rPr lang="en-US" noProof="0" smtClean="0"/>
              <a:t>Risk planning</a:t>
            </a:r>
          </a:p>
          <a:p>
            <a:pPr lvl="1"/>
            <a:r>
              <a:rPr lang="en-US" noProof="0" smtClean="0"/>
              <a:t>Draw up plans to avoid or minimize the effects of the risk</a:t>
            </a:r>
          </a:p>
          <a:p>
            <a:r>
              <a:rPr lang="en-US" noProof="0" smtClean="0"/>
              <a:t>Risk monitoring</a:t>
            </a:r>
          </a:p>
          <a:p>
            <a:pPr lvl="1"/>
            <a:r>
              <a:rPr lang="en-US" noProof="0" smtClean="0"/>
              <a:t>Monitor the risks throughout the 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4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Risk planning</a:t>
            </a:r>
            <a:endParaRPr lang="en-US" noProof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Consider each risk and develop a strategy to manage that risk.</a:t>
            </a:r>
          </a:p>
          <a:p>
            <a:r>
              <a:rPr lang="en-US" noProof="0" smtClean="0"/>
              <a:t>Avoidance strategies</a:t>
            </a:r>
          </a:p>
          <a:p>
            <a:r>
              <a:rPr lang="en-US" noProof="0" smtClean="0"/>
              <a:t>Minimization strategies</a:t>
            </a:r>
          </a:p>
          <a:p>
            <a:r>
              <a:rPr lang="en-US" noProof="0" smtClean="0"/>
              <a:t>Contingency plans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086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Success criteria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Deliver the software to the customer at the agreed time.</a:t>
            </a:r>
          </a:p>
          <a:p>
            <a:r>
              <a:rPr lang="en-US" noProof="0" dirty="0" smtClean="0"/>
              <a:t>Keep overall costs within budget.</a:t>
            </a:r>
          </a:p>
          <a:p>
            <a:r>
              <a:rPr lang="en-US" noProof="0" dirty="0" smtClean="0"/>
              <a:t>Deliver software that meets the customer’s expectations.</a:t>
            </a:r>
          </a:p>
          <a:p>
            <a:r>
              <a:rPr lang="en-US" noProof="0" dirty="0" smtClean="0"/>
              <a:t>Maintain a happy and well-functioning development team.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6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 and D vs. Agile Requirements and Schedule/Cost Estimation</a:t>
            </a:r>
          </a:p>
        </p:txBody>
      </p:sp>
      <p:pic>
        <p:nvPicPr>
          <p:cNvPr id="242" name="image9.png" descr="P&amp;DvAgileRequirements.pdf"/>
          <p:cNvPicPr>
            <a:picLocks noChangeAspect="1"/>
          </p:cNvPicPr>
          <p:nvPr/>
        </p:nvPicPr>
        <p:blipFill>
          <a:blip r:embed="rId2">
            <a:extLst/>
          </a:blip>
          <a:srcRect b="56746"/>
          <a:stretch>
            <a:fillRect/>
          </a:stretch>
        </p:blipFill>
        <p:spPr>
          <a:xfrm>
            <a:off x="683475" y="2160271"/>
            <a:ext cx="5988547" cy="32349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783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Activities vs. Tasks</a:t>
            </a:r>
          </a:p>
        </p:txBody>
      </p:sp>
      <p:sp>
        <p:nvSpPr>
          <p:cNvPr id="41999" name="Rectangle 8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Activity: A major unit of work with precise dates  that consists of smaller activities or tasks</a:t>
            </a:r>
          </a:p>
          <a:p>
            <a:r>
              <a:rPr lang="en-US" noProof="0" dirty="0" smtClean="0"/>
              <a:t>Task: Smallest unit of work subject to management. </a:t>
            </a:r>
          </a:p>
          <a:p>
            <a:pPr marL="0" indent="0">
              <a:buNone/>
            </a:pPr>
            <a:endParaRPr lang="en-US" noProof="0" dirty="0" smtClean="0"/>
          </a:p>
        </p:txBody>
      </p:sp>
      <p:sp>
        <p:nvSpPr>
          <p:cNvPr id="41990" name="Rectangle 54"/>
          <p:cNvSpPr>
            <a:spLocks noChangeArrowheads="1"/>
          </p:cNvSpPr>
          <p:nvPr/>
        </p:nvSpPr>
        <p:spPr bwMode="auto">
          <a:xfrm>
            <a:off x="4546600" y="4584700"/>
            <a:ext cx="25400" cy="127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2" name="Rectangle 60"/>
          <p:cNvSpPr>
            <a:spLocks noChangeArrowheads="1"/>
          </p:cNvSpPr>
          <p:nvPr/>
        </p:nvSpPr>
        <p:spPr bwMode="auto">
          <a:xfrm>
            <a:off x="7961313" y="2720975"/>
            <a:ext cx="238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 </a:t>
            </a:r>
          </a:p>
        </p:txBody>
      </p:sp>
      <p:sp>
        <p:nvSpPr>
          <p:cNvPr id="41993" name="Rectangle 61"/>
          <p:cNvSpPr>
            <a:spLocks noChangeArrowheads="1"/>
          </p:cNvSpPr>
          <p:nvPr/>
        </p:nvSpPr>
        <p:spPr bwMode="auto">
          <a:xfrm>
            <a:off x="6162675" y="2949575"/>
            <a:ext cx="549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4" name="Rectangle 62"/>
          <p:cNvSpPr>
            <a:spLocks noChangeArrowheads="1"/>
          </p:cNvSpPr>
          <p:nvPr/>
        </p:nvSpPr>
        <p:spPr bwMode="auto">
          <a:xfrm>
            <a:off x="6526213" y="28987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1995" name="Rectangle 63"/>
          <p:cNvSpPr>
            <a:spLocks noChangeArrowheads="1"/>
          </p:cNvSpPr>
          <p:nvPr/>
        </p:nvSpPr>
        <p:spPr bwMode="auto">
          <a:xfrm>
            <a:off x="7948613" y="3241675"/>
            <a:ext cx="238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 </a:t>
            </a:r>
          </a:p>
        </p:txBody>
      </p:sp>
      <p:sp>
        <p:nvSpPr>
          <p:cNvPr id="41996" name="Rectangle 64"/>
          <p:cNvSpPr>
            <a:spLocks noChangeArrowheads="1"/>
          </p:cNvSpPr>
          <p:nvPr/>
        </p:nvSpPr>
        <p:spPr bwMode="auto">
          <a:xfrm>
            <a:off x="6513513" y="34194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1997" name="Rectangle 65"/>
          <p:cNvSpPr>
            <a:spLocks noChangeArrowheads="1"/>
          </p:cNvSpPr>
          <p:nvPr/>
        </p:nvSpPr>
        <p:spPr bwMode="auto">
          <a:xfrm>
            <a:off x="7681913" y="37623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10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regularly tracking a project to ensure that the it is headed in the right direction. </a:t>
            </a:r>
          </a:p>
          <a:p>
            <a:r>
              <a:rPr lang="en-US" dirty="0" smtClean="0"/>
              <a:t>Three main components of project monitoring:</a:t>
            </a:r>
          </a:p>
          <a:p>
            <a:pPr lvl="1"/>
            <a:r>
              <a:rPr lang="en-US" dirty="0" smtClean="0"/>
              <a:t>Status collection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Presentation and communication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and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Milestones are points in the schedule against which you can assess progress</a:t>
            </a:r>
          </a:p>
          <a:p>
            <a:r>
              <a:rPr lang="en-US" dirty="0" smtClean="0"/>
              <a:t>Deliverables are work products that are delivered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9473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soon as the project status suggests potential problem, we must not be afraid to make changes. </a:t>
            </a:r>
          </a:p>
          <a:p>
            <a:r>
              <a:rPr lang="en-US" dirty="0" smtClean="0"/>
              <a:t>Three main areas of adjustments are :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Project content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2081</TotalTime>
  <Words>1805</Words>
  <Application>Microsoft Macintosh PowerPoint</Application>
  <PresentationFormat>On-screen Show (4:3)</PresentationFormat>
  <Paragraphs>613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ＭＳ Ｐゴシック</vt:lpstr>
      <vt:lpstr>Palatino</vt:lpstr>
      <vt:lpstr>Times</vt:lpstr>
      <vt:lpstr>Times New Roman</vt:lpstr>
      <vt:lpstr>Retrospect</vt:lpstr>
      <vt:lpstr>Software Project Management</vt:lpstr>
      <vt:lpstr>Introduction</vt:lpstr>
      <vt:lpstr>Project Management Process</vt:lpstr>
      <vt:lpstr>Software Project Management Process</vt:lpstr>
      <vt:lpstr>Success criteria</vt:lpstr>
      <vt:lpstr>Activities vs. Tasks</vt:lpstr>
      <vt:lpstr>Monitoring</vt:lpstr>
      <vt:lpstr>Milestones and deliverables</vt:lpstr>
      <vt:lpstr>Adjusting</vt:lpstr>
      <vt:lpstr>Planning</vt:lpstr>
      <vt:lpstr>Project Planning</vt:lpstr>
      <vt:lpstr>How Long?</vt:lpstr>
      <vt:lpstr>Planning Process</vt:lpstr>
      <vt:lpstr>Work Breakdown Structure</vt:lpstr>
      <vt:lpstr>Work Breakdown Structure (WBS)</vt:lpstr>
      <vt:lpstr>Developing a WBS</vt:lpstr>
      <vt:lpstr>Top Down WBS</vt:lpstr>
      <vt:lpstr>Brainstorming WBS</vt:lpstr>
      <vt:lpstr>PowerPoint Presentation</vt:lpstr>
      <vt:lpstr>Dependencies and Scheduling</vt:lpstr>
      <vt:lpstr>PERT</vt:lpstr>
      <vt:lpstr>Example</vt:lpstr>
      <vt:lpstr>Activity Diagram</vt:lpstr>
      <vt:lpstr>Analyzing Activity Diagrams</vt:lpstr>
      <vt:lpstr>Definitions</vt:lpstr>
      <vt:lpstr>Rules for computing start and finish times</vt:lpstr>
      <vt:lpstr>Forward Pass</vt:lpstr>
      <vt:lpstr>PowerPoint Presentation</vt:lpstr>
      <vt:lpstr>Finding the Critical Path</vt:lpstr>
      <vt:lpstr>PowerPoint Presentation</vt:lpstr>
      <vt:lpstr>Slack Time</vt:lpstr>
      <vt:lpstr>PowerPoint Presentation</vt:lpstr>
      <vt:lpstr>Slack Time</vt:lpstr>
      <vt:lpstr>Bar Charts</vt:lpstr>
      <vt:lpstr>Tasks, durations, and dependencies </vt:lpstr>
      <vt:lpstr>PowerPoint Presentation</vt:lpstr>
      <vt:lpstr>Estimation</vt:lpstr>
      <vt:lpstr>Project Effort Estimation</vt:lpstr>
      <vt:lpstr>Estimate Accuracy</vt:lpstr>
      <vt:lpstr>COCOMO Estimation model</vt:lpstr>
      <vt:lpstr>Lines of Code (LOC)</vt:lpstr>
      <vt:lpstr>Function Points</vt:lpstr>
      <vt:lpstr>Function Point Weights</vt:lpstr>
      <vt:lpstr>OO Effort Estimation</vt:lpstr>
      <vt:lpstr>Issues with Size Metrics</vt:lpstr>
      <vt:lpstr>Risk Management</vt:lpstr>
      <vt:lpstr>Risk management</vt:lpstr>
      <vt:lpstr>The risk management process</vt:lpstr>
      <vt:lpstr>Risk planning</vt:lpstr>
      <vt:lpstr>P and D vs. Agile Requirements and Schedule/Cost Estimation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Cindy Kersey</dc:creator>
  <cp:lastModifiedBy>Cindy Howard</cp:lastModifiedBy>
  <cp:revision>138</cp:revision>
  <dcterms:created xsi:type="dcterms:W3CDTF">2014-01-07T20:26:11Z</dcterms:created>
  <dcterms:modified xsi:type="dcterms:W3CDTF">2017-02-22T22:39:27Z</dcterms:modified>
</cp:coreProperties>
</file>