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6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339" r:id="rId13"/>
    <p:sldId id="281" r:id="rId14"/>
    <p:sldId id="282" r:id="rId15"/>
    <p:sldId id="284" r:id="rId16"/>
    <p:sldId id="285" r:id="rId17"/>
    <p:sldId id="286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9" r:id="rId31"/>
    <p:sldId id="312" r:id="rId32"/>
    <p:sldId id="325" r:id="rId33"/>
    <p:sldId id="326" r:id="rId34"/>
    <p:sldId id="357" r:id="rId35"/>
    <p:sldId id="327" r:id="rId36"/>
    <p:sldId id="328" r:id="rId37"/>
    <p:sldId id="329" r:id="rId38"/>
    <p:sldId id="333" r:id="rId39"/>
    <p:sldId id="332" r:id="rId40"/>
    <p:sldId id="342" r:id="rId41"/>
    <p:sldId id="343" r:id="rId42"/>
    <p:sldId id="35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585"/>
  </p:normalViewPr>
  <p:slideViewPr>
    <p:cSldViewPr snapToGrid="0" snapToObjects="1">
      <p:cViewPr varScale="1">
        <p:scale>
          <a:sx n="91" d="100"/>
          <a:sy n="91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05E-29CE-9D4D-B708-F9A9E9C0A10E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9741-7DCA-2449-9498-377F2982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6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7E29-0C32-C24A-B813-74E4AECA632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BBC2-18B0-C745-9C7F-7D21C16C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5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8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1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0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3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8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4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7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8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2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8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2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0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954B3-3459-D143-8867-B70A10F230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8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/>
              <a:t>Worse if long time; branches shouldn't be long-lived in agile development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2FBC03-E073-1341-9A85-5012CD5FEC16}" type="slidenum">
              <a:rPr lang="en-US" altLang="x-none" sz="1200"/>
              <a:pPr eaLnBrk="1" hangingPunct="1"/>
              <a:t>40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127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5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3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C0A5-238E-D54F-9908-77D9F613A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13B9-5DBC-B34A-86AD-3AF84BA059BC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1A95-44B2-8142-A859-F4236227C9D9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79ED-4B78-7241-8374-F9ADA1D6001C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ED05-CF64-A643-9090-37B5A1FD8C6C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A454-1A7A-8043-80E2-2F6267E6FA99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2D9-0DB5-364B-9C84-A76FF3A9BC0E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6A81-2AAF-6846-9C0D-3C9324C7DD30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8E0-DBA4-974B-B4AB-CFDE0A211A2B}" type="datetime1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6D43-A3D4-1D49-A812-E0A525876CEB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FAE9C2F-2E8E-5E4B-9B3A-71831BD5343A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72B5-3D31-C348-93B6-F37B827E954E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CC15FE-691C-2448-B54C-BA3BDC33E4A7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ubversion.apache.org/fea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Copy-Modify-Merge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3812381" y="1068388"/>
            <a:ext cx="4445000" cy="45847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Version Control Systems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40 Years of Version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© 2012 David Patterson &amp; David Patterson</a:t>
            </a:r>
          </a:p>
          <a:p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Licensed under 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  <a:hlinkClick r:id="rId2"/>
              </a:rPr>
              <a:t>Creative Commons Attribution-NonCommercial-ShareAlike 3.0 Unported License</a:t>
            </a:r>
            <a:endParaRPr lang="en-US" altLang="x-none" sz="1200" dirty="0">
              <a:solidFill>
                <a:schemeClr val="bg1"/>
              </a:solidFill>
              <a:latin typeface="Arial Narrow" charset="0"/>
            </a:endParaRPr>
          </a:p>
          <a:p>
            <a:endParaRPr lang="en-US" dirty="0"/>
          </a:p>
        </p:txBody>
      </p:sp>
      <p:grpSp>
        <p:nvGrpSpPr>
          <p:cNvPr id="50179" name="Group 15"/>
          <p:cNvGrpSpPr>
            <a:grpSpLocks/>
          </p:cNvGrpSpPr>
          <p:nvPr/>
        </p:nvGrpSpPr>
        <p:grpSpPr bwMode="auto">
          <a:xfrm>
            <a:off x="3315516" y="1217632"/>
            <a:ext cx="2743200" cy="2026867"/>
            <a:chOff x="609600" y="1295400"/>
            <a:chExt cx="3657600" cy="2702188"/>
          </a:xfrm>
        </p:grpSpPr>
        <p:pic>
          <p:nvPicPr>
            <p:cNvPr id="50189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38" y="1295400"/>
              <a:ext cx="2913962" cy="241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0" name="TextBox 7"/>
            <p:cNvSpPr txBox="1">
              <a:spLocks noChangeArrowheads="1"/>
            </p:cNvSpPr>
            <p:nvPr/>
          </p:nvSpPr>
          <p:spPr bwMode="auto">
            <a:xfrm>
              <a:off x="609600" y="3505200"/>
              <a:ext cx="3657600" cy="4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800">
                  <a:latin typeface="Helvetica" charset="0"/>
                </a:rPr>
                <a:t>SCCS &amp; RCS (1970s)</a:t>
              </a:r>
            </a:p>
          </p:txBody>
        </p:sp>
      </p:grpSp>
      <p:grpSp>
        <p:nvGrpSpPr>
          <p:cNvPr id="50180" name="Group 14"/>
          <p:cNvGrpSpPr>
            <a:grpSpLocks/>
          </p:cNvGrpSpPr>
          <p:nvPr/>
        </p:nvGrpSpPr>
        <p:grpSpPr bwMode="auto">
          <a:xfrm>
            <a:off x="6101385" y="1217631"/>
            <a:ext cx="2743200" cy="2158539"/>
            <a:chOff x="4724400" y="967482"/>
            <a:chExt cx="3657600" cy="2877701"/>
          </a:xfrm>
        </p:grpSpPr>
        <p:pic>
          <p:nvPicPr>
            <p:cNvPr id="50187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90" y="967482"/>
              <a:ext cx="3124200" cy="207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TextBox 10"/>
            <p:cNvSpPr txBox="1">
              <a:spLocks noChangeArrowheads="1"/>
            </p:cNvSpPr>
            <p:nvPr/>
          </p:nvSpPr>
          <p:spPr bwMode="auto">
            <a:xfrm>
              <a:off x="4724400" y="3352800"/>
              <a:ext cx="3657600" cy="49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800">
                  <a:latin typeface="Helvetica" charset="0"/>
                </a:rPr>
                <a:t>CVS (1986)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3315516" y="3806899"/>
            <a:ext cx="2743200" cy="1969716"/>
            <a:chOff x="533400" y="4038600"/>
            <a:chExt cx="3657600" cy="2625986"/>
          </a:xfrm>
        </p:grpSpPr>
        <p:pic>
          <p:nvPicPr>
            <p:cNvPr id="50185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038600"/>
              <a:ext cx="2987040" cy="248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TextBox 11"/>
            <p:cNvSpPr txBox="1">
              <a:spLocks noChangeArrowheads="1"/>
            </p:cNvSpPr>
            <p:nvPr/>
          </p:nvSpPr>
          <p:spPr bwMode="auto">
            <a:xfrm>
              <a:off x="533400" y="6172200"/>
              <a:ext cx="3657600" cy="49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800">
                  <a:latin typeface="Helvetica" charset="0"/>
                </a:rPr>
                <a:t>Subversion (2001)</a:t>
              </a:r>
            </a:p>
          </p:txBody>
        </p:sp>
      </p:grp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6319049" y="3589717"/>
            <a:ext cx="2743200" cy="2324670"/>
            <a:chOff x="5334000" y="3733800"/>
            <a:chExt cx="3657600" cy="3100271"/>
          </a:xfrm>
        </p:grpSpPr>
        <p:pic>
          <p:nvPicPr>
            <p:cNvPr id="50183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733800"/>
              <a:ext cx="336467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TextBox 12"/>
            <p:cNvSpPr txBox="1">
              <a:spLocks noChangeArrowheads="1"/>
            </p:cNvSpPr>
            <p:nvPr/>
          </p:nvSpPr>
          <p:spPr bwMode="auto">
            <a:xfrm>
              <a:off x="5334000" y="6172199"/>
              <a:ext cx="3657600" cy="66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800">
                  <a:latin typeface="Helvetica" charset="0"/>
                </a:rPr>
                <a:t>Git (2005)</a:t>
              </a:r>
            </a:p>
            <a:p>
              <a:pPr algn="ctr" eaLnBrk="1" hangingPunct="1"/>
              <a:r>
                <a:rPr lang="en-US" altLang="x-none" sz="825" i="1">
                  <a:latin typeface="Helvetica" charset="0"/>
                </a:rPr>
                <a:t>Image © TheSun.au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2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97180">
              <a:buClr>
                <a:schemeClr val="accent1"/>
              </a:buClr>
            </a:pPr>
            <a:r>
              <a:rPr lang="en-US" dirty="0" smtClean="0"/>
              <a:t>RCS (</a:t>
            </a:r>
            <a:r>
              <a:rPr lang="en-US" dirty="0"/>
              <a:t>Revision Control </a:t>
            </a:r>
            <a:r>
              <a:rPr lang="en-US" dirty="0" smtClean="0"/>
              <a:t>System)</a:t>
            </a:r>
          </a:p>
          <a:p>
            <a:pPr lvl="1"/>
            <a:r>
              <a:rPr lang="en-US" dirty="0" smtClean="0"/>
              <a:t>Automates </a:t>
            </a:r>
            <a:r>
              <a:rPr lang="en-US" dirty="0"/>
              <a:t>the storing, retrieval, logging, identification, and merging of </a:t>
            </a:r>
            <a:r>
              <a:rPr lang="en-US" dirty="0" smtClean="0"/>
              <a:t>revisions</a:t>
            </a:r>
          </a:p>
          <a:p>
            <a:pPr lvl="1"/>
            <a:r>
              <a:rPr lang="en-US" dirty="0" smtClean="0"/>
              <a:t>Each file contains additional information to track changes</a:t>
            </a:r>
          </a:p>
          <a:p>
            <a:r>
              <a:rPr lang="en-US" dirty="0" smtClean="0"/>
              <a:t>CVS (Concurrent Version System)</a:t>
            </a:r>
          </a:p>
          <a:p>
            <a:pPr lvl="1"/>
            <a:r>
              <a:rPr lang="en-US" dirty="0" smtClean="0"/>
              <a:t>Extends RCS 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Allows concurrent modification</a:t>
            </a:r>
          </a:p>
          <a:p>
            <a:pPr lvl="1"/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as a replacement for CVS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Ability to rename and move files without losing history</a:t>
            </a:r>
          </a:p>
          <a:p>
            <a:pPr lvl="1"/>
            <a:r>
              <a:rPr lang="en-US" dirty="0" smtClean="0"/>
              <a:t>Supports atomic commits</a:t>
            </a:r>
          </a:p>
          <a:p>
            <a:pPr lvl="1"/>
            <a:r>
              <a:rPr lang="en-US" dirty="0" smtClean="0"/>
              <a:t>Supports branching</a:t>
            </a:r>
          </a:p>
          <a:p>
            <a:pPr lvl="1"/>
            <a:r>
              <a:rPr lang="en-US" dirty="0" smtClean="0"/>
              <a:t>More robust repository format</a:t>
            </a:r>
          </a:p>
          <a:p>
            <a:r>
              <a:rPr lang="en-US" dirty="0" smtClean="0"/>
              <a:t>Subversion is installed on our Front server</a:t>
            </a:r>
          </a:p>
          <a:p>
            <a:r>
              <a:rPr lang="en-US" dirty="0" smtClean="0"/>
              <a:t>Subversion features: </a:t>
            </a:r>
            <a:r>
              <a:rPr lang="en-US" dirty="0">
                <a:hlinkClick r:id="rId3"/>
              </a:rPr>
              <a:t>http://subversion.apache.org/features.html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0083" y="475062"/>
            <a:ext cx="5092653" cy="58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Subversion client commits all changes as a single atomic transaction</a:t>
            </a:r>
          </a:p>
          <a:p>
            <a:r>
              <a:rPr lang="en-US" dirty="0" smtClean="0"/>
              <a:t>Each time the repository accepts a commit a  new revision is created</a:t>
            </a:r>
          </a:p>
          <a:p>
            <a:pPr lvl="1"/>
            <a:r>
              <a:rPr lang="en-US" dirty="0" smtClean="0"/>
              <a:t>Revisions are numbered starting a zero</a:t>
            </a:r>
          </a:p>
          <a:p>
            <a:pPr lvl="1"/>
            <a:r>
              <a:rPr lang="en-US" dirty="0" smtClean="0"/>
              <a:t>Global revision number – applies to all files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49516" y="1845735"/>
            <a:ext cx="3495056" cy="2581886"/>
            <a:chOff x="4038600" y="1676400"/>
            <a:chExt cx="4322829" cy="30611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1676400"/>
              <a:ext cx="4322829" cy="3048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38600" y="4091265"/>
              <a:ext cx="266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File system tree over time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Mainline of development</a:t>
            </a:r>
          </a:p>
          <a:p>
            <a:pPr lvl="1"/>
            <a:r>
              <a:rPr lang="en-US" dirty="0" smtClean="0"/>
              <a:t>Trunk</a:t>
            </a:r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Divergent copies of development line</a:t>
            </a:r>
          </a:p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Stable snapshot of a particular development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Distributed Version Control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 Systems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1462" y="1918453"/>
            <a:ext cx="4788958" cy="4022725"/>
          </a:xfrm>
        </p:spPr>
      </p:pic>
    </p:spTree>
    <p:extLst>
      <p:ext uri="{BB962C8B-B14F-4D97-AF65-F5344CB8AC3E}">
        <p14:creationId xmlns:p14="http://schemas.microsoft.com/office/powerpoint/2010/main" val="36530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four varieties of change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building </a:t>
            </a:r>
          </a:p>
          <a:p>
            <a:pPr lvl="1"/>
            <a:r>
              <a:rPr lang="en-US" dirty="0" smtClean="0"/>
              <a:t>Release management (chapter 12)</a:t>
            </a:r>
          </a:p>
          <a:p>
            <a:pPr lvl="1"/>
            <a:r>
              <a:rPr lang="en-US" dirty="0" smtClean="0"/>
              <a:t>Change management (chapter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4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Version Control Systems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8712" y="1846263"/>
            <a:ext cx="5131026" cy="4022725"/>
          </a:xfrm>
        </p:spPr>
      </p:pic>
    </p:spTree>
    <p:extLst>
      <p:ext uri="{BB962C8B-B14F-4D97-AF65-F5344CB8AC3E}">
        <p14:creationId xmlns:p14="http://schemas.microsoft.com/office/powerpoint/2010/main" val="30961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Problems with Centralized VC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of failure</a:t>
            </a:r>
          </a:p>
          <a:p>
            <a:r>
              <a:rPr lang="en-US" dirty="0" smtClean="0"/>
              <a:t>Limited access when not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0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Version Control Systems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0157" y="731838"/>
            <a:ext cx="4669449" cy="52578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Don't check out just the latest snapshot of the files</a:t>
            </a:r>
          </a:p>
          <a:p>
            <a:r>
              <a:rPr lang="en-US" dirty="0"/>
              <a:t>Fully mirror the repository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Git</a:t>
            </a:r>
            <a:endParaRPr lang="en-US" sz="6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to manage versions of Linux</a:t>
            </a:r>
          </a:p>
          <a:p>
            <a:r>
              <a:rPr lang="en-US" dirty="0" smtClean="0"/>
              <a:t>Goals of new system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Strong support for non-linear development</a:t>
            </a:r>
          </a:p>
          <a:p>
            <a:pPr lvl="1"/>
            <a:r>
              <a:rPr lang="en-US" dirty="0" smtClean="0"/>
              <a:t>Fully distributed</a:t>
            </a:r>
          </a:p>
          <a:p>
            <a:pPr lvl="1"/>
            <a:r>
              <a:rPr lang="en-US" dirty="0" smtClean="0"/>
              <a:t>Able to handle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28467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25" y="2447925"/>
            <a:ext cx="6350000" cy="2819400"/>
          </a:xfrm>
        </p:spPr>
      </p:pic>
    </p:spTree>
    <p:extLst>
      <p:ext uri="{BB962C8B-B14F-4D97-AF65-F5344CB8AC3E}">
        <p14:creationId xmlns:p14="http://schemas.microsoft.com/office/powerpoint/2010/main" val="2019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every operation is local</a:t>
            </a:r>
          </a:p>
          <a:p>
            <a:r>
              <a:rPr lang="en-US" dirty="0" smtClean="0"/>
              <a:t>Has integrity</a:t>
            </a:r>
          </a:p>
          <a:p>
            <a:r>
              <a:rPr lang="en-US" dirty="0" smtClean="0"/>
              <a:t>Only adds data (generally)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states that your files can be in</a:t>
            </a:r>
          </a:p>
          <a:p>
            <a:pPr lvl="1"/>
            <a:r>
              <a:rPr lang="en-US" dirty="0" smtClean="0"/>
              <a:t>Committed</a:t>
            </a:r>
          </a:p>
          <a:p>
            <a:pPr lvl="1"/>
            <a:r>
              <a:rPr lang="en-US" dirty="0" smtClean="0"/>
              <a:t>Modified</a:t>
            </a:r>
          </a:p>
          <a:p>
            <a:pPr lvl="1"/>
            <a:r>
              <a:rPr lang="en-US" dirty="0"/>
              <a:t>Staged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905" y="1846263"/>
            <a:ext cx="4530583" cy="4168137"/>
          </a:xfrm>
        </p:spPr>
      </p:pic>
    </p:spTree>
    <p:extLst>
      <p:ext uri="{BB962C8B-B14F-4D97-AF65-F5344CB8AC3E}">
        <p14:creationId xmlns:p14="http://schemas.microsoft.com/office/powerpoint/2010/main" val="2586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files in your working directory</a:t>
            </a:r>
          </a:p>
          <a:p>
            <a:r>
              <a:rPr lang="en-US" dirty="0" smtClean="0"/>
              <a:t>Stage files</a:t>
            </a:r>
          </a:p>
          <a:p>
            <a:pPr lvl="1"/>
            <a:r>
              <a:rPr lang="en-US" dirty="0" smtClean="0"/>
              <a:t> adds snapshots of files to your staging area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Takes files in staging area and stores snapshot permanently</a:t>
            </a:r>
          </a:p>
          <a:p>
            <a:r>
              <a:rPr lang="en-US" dirty="0" smtClean="0"/>
              <a:t>Push</a:t>
            </a:r>
            <a:endParaRPr lang="en-US" dirty="0"/>
          </a:p>
          <a:p>
            <a:pPr lvl="1"/>
            <a:r>
              <a:rPr lang="en-US" dirty="0" smtClean="0"/>
              <a:t>To a repository</a:t>
            </a:r>
          </a:p>
        </p:txBody>
      </p:sp>
    </p:spTree>
    <p:extLst>
      <p:ext uri="{BB962C8B-B14F-4D97-AF65-F5344CB8AC3E}">
        <p14:creationId xmlns:p14="http://schemas.microsoft.com/office/powerpoint/2010/main" val="25851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Version Control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Take an existing project and import it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Clone an existing </a:t>
            </a:r>
            <a:r>
              <a:rPr lang="en-US" dirty="0" err="1" smtClean="0"/>
              <a:t>Git</a:t>
            </a:r>
            <a:r>
              <a:rPr lang="en-US" dirty="0" smtClean="0"/>
              <a:t> repository from another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changes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729" y="1846263"/>
            <a:ext cx="6344992" cy="4022725"/>
          </a:xfrm>
        </p:spPr>
      </p:pic>
    </p:spTree>
    <p:extLst>
      <p:ext uri="{BB962C8B-B14F-4D97-AF65-F5344CB8AC3E}">
        <p14:creationId xmlns:p14="http://schemas.microsoft.com/office/powerpoint/2010/main" val="41576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Data Storage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8837" y="1846263"/>
            <a:ext cx="5950776" cy="4022725"/>
          </a:xfrm>
        </p:spPr>
      </p:pic>
    </p:spTree>
    <p:extLst>
      <p:ext uri="{BB962C8B-B14F-4D97-AF65-F5344CB8AC3E}">
        <p14:creationId xmlns:p14="http://schemas.microsoft.com/office/powerpoint/2010/main" val="24909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after several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225" y="2441575"/>
            <a:ext cx="6350000" cy="2832100"/>
          </a:xfrm>
        </p:spPr>
      </p:pic>
    </p:spTree>
    <p:extLst>
      <p:ext uri="{BB962C8B-B14F-4D97-AF65-F5344CB8AC3E}">
        <p14:creationId xmlns:p14="http://schemas.microsoft.com/office/powerpoint/2010/main" val="6309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Using Branches Effectively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i="1" dirty="0">
                <a:ea typeface="ＭＳ Ｐゴシック" charset="-128"/>
              </a:rPr>
              <a:t>Engineering Software as a </a:t>
            </a:r>
            <a:r>
              <a:rPr lang="en-US" altLang="x-none" i="1" dirty="0" smtClean="0">
                <a:ea typeface="ＭＳ Ｐゴシック" charset="-128"/>
              </a:rPr>
              <a:t>Service§10.5</a:t>
            </a:r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65" y="2476857"/>
            <a:ext cx="6350000" cy="3187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pointer to a commit</a:t>
            </a:r>
          </a:p>
          <a:p>
            <a:pPr lvl="1"/>
            <a:r>
              <a:rPr lang="en-US" dirty="0" smtClean="0"/>
              <a:t>Default name is Master</a:t>
            </a:r>
          </a:p>
          <a:p>
            <a:r>
              <a:rPr lang="en-US" dirty="0" smtClean="0"/>
              <a:t>Every time you commit it moves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new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97" y="2608822"/>
            <a:ext cx="6505924" cy="32602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branch command</a:t>
            </a:r>
            <a:br>
              <a:rPr lang="en-US" dirty="0" smtClean="0"/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branch [branch-name]</a:t>
            </a:r>
          </a:p>
          <a:p>
            <a:r>
              <a:rPr lang="en-US" dirty="0" smtClean="0"/>
              <a:t>Creates a new pointer to the current commit</a:t>
            </a:r>
          </a:p>
          <a:p>
            <a:pPr lvl="1"/>
            <a:r>
              <a:rPr lang="en-US" dirty="0" smtClean="0"/>
              <a:t>This pointer will move separately from other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head</a:t>
            </a:r>
            <a:r>
              <a:rPr lang="en-US" dirty="0" smtClean="0"/>
              <a:t> pointer is a pointer to the branch that you are currently working on</a:t>
            </a:r>
          </a:p>
          <a:p>
            <a:r>
              <a:rPr lang="en-US" dirty="0" smtClean="0"/>
              <a:t>To switch to a different existing branch use checkout</a:t>
            </a:r>
            <a:br>
              <a:rPr lang="en-US" dirty="0" smtClean="0"/>
            </a:b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checkout </a:t>
            </a:r>
            <a:r>
              <a:rPr lang="en-US" dirty="0" smtClean="0">
                <a:latin typeface="Courier New"/>
                <a:cs typeface="Courier New"/>
              </a:rPr>
              <a:t>[branch-name]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finds the best common ancestor and creates a new commit object with the merged 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43" y="2469243"/>
            <a:ext cx="6779986" cy="35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– Fast Forward Merge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Merge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98" b="-16398"/>
          <a:stretch>
            <a:fillRect/>
          </a:stretch>
        </p:blipFill>
        <p:spPr>
          <a:xfrm>
            <a:off x="457200" y="2093912"/>
            <a:ext cx="3657600" cy="39512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Merge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845102" y="2582863"/>
            <a:ext cx="3339995" cy="3286125"/>
          </a:xfrm>
        </p:spPr>
      </p:pic>
    </p:spTree>
    <p:extLst>
      <p:ext uri="{BB962C8B-B14F-4D97-AF65-F5344CB8AC3E}">
        <p14:creationId xmlns:p14="http://schemas.microsoft.com/office/powerpoint/2010/main" val="28728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of changes to a document over time</a:t>
            </a:r>
          </a:p>
          <a:p>
            <a:pPr lvl="1"/>
            <a:r>
              <a:rPr lang="en-US" dirty="0" smtClean="0"/>
              <a:t>Often refers to source code</a:t>
            </a:r>
          </a:p>
          <a:p>
            <a:pPr lvl="1"/>
            <a:r>
              <a:rPr lang="en-US" dirty="0" smtClean="0"/>
              <a:t>Revision 1, revision 2, etc.</a:t>
            </a:r>
          </a:p>
          <a:p>
            <a:r>
              <a:rPr lang="en-US" dirty="0" smtClean="0"/>
              <a:t>Team work increases the complexity of version control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Creating new features without disrupting working code</a:t>
            </a:r>
            <a:endParaRPr lang="en-US" altLang="x-none" dirty="0"/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To work on a new feature, create new branch just for that feature</a:t>
            </a:r>
          </a:p>
          <a:p>
            <a:pPr lvl="1"/>
            <a:r>
              <a:rPr lang="en-US" altLang="x-none" dirty="0" smtClean="0"/>
              <a:t>many features can be in progress at same time</a:t>
            </a:r>
          </a:p>
          <a:p>
            <a:r>
              <a:rPr lang="en-US" altLang="x-none" dirty="0" smtClean="0"/>
              <a:t>Use branch only for changes needed for this feature, then merge into master</a:t>
            </a:r>
          </a:p>
          <a:p>
            <a:r>
              <a:rPr lang="en-US" altLang="x-none" dirty="0" smtClean="0"/>
              <a:t> Back out this feature </a:t>
            </a:r>
            <a:r>
              <a:rPr lang="en-US" altLang="x-none" dirty="0" smtClean="0">
                <a:sym typeface="Wingdings" charset="2"/>
              </a:rPr>
              <a:t> undo this merge</a:t>
            </a:r>
          </a:p>
          <a:p>
            <a:r>
              <a:rPr lang="en-US" altLang="x-none" dirty="0" smtClean="0">
                <a:sym typeface="Wingdings" charset="2"/>
              </a:rPr>
              <a:t>In well-factored app, one feature shouldn'</a:t>
            </a:r>
            <a:r>
              <a:rPr lang="en-US" altLang="ja-JP" dirty="0" smtClean="0">
                <a:sym typeface="Wingdings" charset="2"/>
              </a:rPr>
              <a:t>t touch many parts of app</a:t>
            </a:r>
            <a:endParaRPr lang="en-US" altLang="x-none" dirty="0"/>
          </a:p>
        </p:txBody>
      </p:sp>
      <p:pic>
        <p:nvPicPr>
          <p:cNvPr id="70659" name="Content Placeholder 4" descr="feature_bra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7" y="4407032"/>
            <a:ext cx="3943350" cy="15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7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>
                <a:ea typeface="ＭＳ Ｐゴシック" charset="-128"/>
              </a:rPr>
              <a:t>Mechanics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285" y="2125102"/>
            <a:ext cx="6743700" cy="3565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Create new branch &amp; switch to it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git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branch </a:t>
            </a: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CoolNewFeature</a:t>
            </a:r>
            <a:endParaRPr lang="en-US" altLang="x-none" dirty="0" smtClean="0">
              <a:latin typeface="Courier New" charset="0"/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git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checkout </a:t>
            </a: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CoolNewFeature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1800" dirty="0" smtClean="0">
                <a:solidFill>
                  <a:srgbClr val="FF0000"/>
                </a:solidFill>
                <a:latin typeface="Wingdings" charset="2"/>
                <a:ea typeface="ＭＳ Ｐゴシック" charset="-128"/>
              </a:rPr>
              <a:t></a:t>
            </a:r>
            <a:r>
              <a:rPr lang="en-US" altLang="x-none" i="1" dirty="0" smtClean="0">
                <a:solidFill>
                  <a:srgbClr val="FF0000"/>
                </a:solidFill>
                <a:ea typeface="ＭＳ Ｐゴシック" charset="-128"/>
              </a:rPr>
              <a:t>current branch</a:t>
            </a:r>
            <a:endParaRPr lang="en-US" altLang="x-none" dirty="0" smtClean="0">
              <a:latin typeface="Courier New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Edit, add, make commits, etc. on branch</a:t>
            </a:r>
          </a:p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Push branch to origin repo (optional):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git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push origin </a:t>
            </a: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CoolNewFeature</a:t>
            </a:r>
            <a:endParaRPr lang="en-US" altLang="x-none" dirty="0" smtClean="0">
              <a:latin typeface="Courier New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ea typeface="ＭＳ Ｐゴシック" charset="-128"/>
              </a:rPr>
              <a:t>creates </a:t>
            </a:r>
            <a:r>
              <a:rPr lang="en-US" altLang="x-none" i="1" dirty="0" smtClean="0">
                <a:ea typeface="ＭＳ Ｐゴシック" charset="-128"/>
              </a:rPr>
              <a:t>tracking branch </a:t>
            </a:r>
            <a:r>
              <a:rPr lang="en-US" altLang="x-none" dirty="0" smtClean="0">
                <a:ea typeface="ＭＳ Ｐゴシック" charset="-128"/>
              </a:rPr>
              <a:t>on remote repo</a:t>
            </a:r>
          </a:p>
          <a:p>
            <a:r>
              <a:rPr lang="en-US" altLang="x-none" dirty="0" smtClean="0">
                <a:ea typeface="ＭＳ Ｐゴシック" charset="-128"/>
              </a:rPr>
              <a:t>Switch back to master, and merge: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git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checkout master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git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merge </a:t>
            </a:r>
            <a:r>
              <a:rPr lang="en-US" altLang="x-none" dirty="0" err="1" smtClean="0">
                <a:latin typeface="Courier New" charset="0"/>
                <a:ea typeface="ＭＳ Ｐゴシック" charset="-128"/>
              </a:rPr>
              <a:t>CoolNewFeature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 </a:t>
            </a:r>
            <a:r>
              <a:rPr lang="en-US" altLang="x-none" dirty="0" smtClean="0">
                <a:solidFill>
                  <a:srgbClr val="FF0000"/>
                </a:solidFill>
                <a:latin typeface="Wingdings" charset="2"/>
                <a:ea typeface="ＭＳ Ｐゴシック" charset="-128"/>
              </a:rPr>
              <a:t></a:t>
            </a:r>
            <a:r>
              <a:rPr lang="en-US" altLang="x-none" dirty="0" smtClean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x-none" i="1" dirty="0" smtClean="0">
                <a:solidFill>
                  <a:srgbClr val="FF0000"/>
                </a:solidFill>
                <a:ea typeface="ＭＳ Ｐゴシック" charset="-128"/>
              </a:rPr>
              <a:t>warning!!</a:t>
            </a:r>
            <a:endParaRPr lang="en-US" altLang="x-none" i="1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2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Mechanics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Create new branch &amp; switch to it</a:t>
            </a:r>
            <a:br>
              <a:rPr lang="en-US" altLang="x-none" dirty="0" smtClean="0"/>
            </a:b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branch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CoolNewFeature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checkout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CoolNewFeature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x-none" sz="1800" dirty="0">
                <a:solidFill>
                  <a:srgbClr val="FF0000"/>
                </a:solidFill>
                <a:latin typeface="Wingdings" charset="2"/>
                <a:ea typeface="ＭＳ Ｐゴシック" charset="-128"/>
              </a:rPr>
              <a:t>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current </a:t>
            </a:r>
            <a:r>
              <a:rPr lang="en-US" altLang="x-none" i="1" dirty="0" smtClean="0">
                <a:solidFill>
                  <a:srgbClr val="FF0000"/>
                </a:solidFill>
                <a:ea typeface="ＭＳ Ｐゴシック" charset="-128"/>
              </a:rPr>
              <a:t>branch</a:t>
            </a:r>
            <a:endParaRPr lang="en-US" altLang="x-none" dirty="0" smtClean="0"/>
          </a:p>
          <a:p>
            <a:r>
              <a:rPr lang="en-US" altLang="x-none" dirty="0" smtClean="0"/>
              <a:t>Edit, add, make commits, etc. on branch</a:t>
            </a:r>
          </a:p>
          <a:p>
            <a:r>
              <a:rPr lang="en-US" altLang="x-none" dirty="0" smtClean="0"/>
              <a:t>Push branch to origin repo (optional)</a:t>
            </a:r>
            <a:br>
              <a:rPr lang="en-US" altLang="x-none" dirty="0" smtClean="0"/>
            </a:b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push origin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CoolNewFeature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x-none" dirty="0" smtClean="0"/>
              <a:t>creates tracking branch on remote repo</a:t>
            </a:r>
          </a:p>
          <a:p>
            <a:pPr>
              <a:buFontTx/>
              <a:buNone/>
            </a:pPr>
            <a:r>
              <a:rPr lang="en-US" altLang="x-none" dirty="0" smtClean="0"/>
              <a:t>Switch back to master, and merge</a:t>
            </a:r>
            <a:br>
              <a:rPr lang="en-US" altLang="x-none" dirty="0" smtClean="0"/>
            </a:b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checkout master</a:t>
            </a:r>
            <a:b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merge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CoolNewFeature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Wingdings" charset="2"/>
                <a:ea typeface="ＭＳ Ｐゴシック" charset="-128"/>
              </a:rPr>
              <a:t>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warning!!</a:t>
            </a:r>
          </a:p>
        </p:txBody>
      </p:sp>
    </p:spTree>
    <p:extLst>
      <p:ext uri="{BB962C8B-B14F-4D97-AF65-F5344CB8AC3E}">
        <p14:creationId xmlns:p14="http://schemas.microsoft.com/office/powerpoint/2010/main" val="210037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Centralized data store</a:t>
            </a:r>
          </a:p>
          <a:p>
            <a:pPr lvl="1"/>
            <a:r>
              <a:rPr lang="en-US" dirty="0" smtClean="0"/>
              <a:t>Holds the authoritative source documents</a:t>
            </a:r>
          </a:p>
          <a:p>
            <a:pPr lvl="1"/>
            <a:r>
              <a:rPr lang="en-US" dirty="0" smtClean="0"/>
              <a:t>Tracks historical versions</a:t>
            </a:r>
          </a:p>
          <a:p>
            <a:r>
              <a:rPr lang="en-US" dirty="0" smtClean="0"/>
              <a:t>Usually client/server</a:t>
            </a:r>
          </a:p>
          <a:p>
            <a:pPr lvl="1"/>
            <a:r>
              <a:rPr lang="en-US" dirty="0" smtClean="0"/>
              <a:t>A number of clients connect to the repository to read/write files</a:t>
            </a:r>
          </a:p>
          <a:p>
            <a:r>
              <a:rPr lang="en-US" dirty="0" smtClean="0"/>
              <a:t>May be distributed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3395" y="1900288"/>
            <a:ext cx="4390796" cy="4077180"/>
            <a:chOff x="4585129" y="1444532"/>
            <a:chExt cx="4390796" cy="4077180"/>
          </a:xfrm>
        </p:grpSpPr>
        <p:sp>
          <p:nvSpPr>
            <p:cNvPr id="19" name="Document 18"/>
            <p:cNvSpPr/>
            <p:nvPr/>
          </p:nvSpPr>
          <p:spPr>
            <a:xfrm>
              <a:off x="6124603" y="1444532"/>
              <a:ext cx="1257936" cy="1636284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Repository</a:t>
              </a:r>
              <a:endParaRPr lang="en-US" sz="1600" dirty="0"/>
            </a:p>
          </p:txBody>
        </p:sp>
        <p:sp>
          <p:nvSpPr>
            <p:cNvPr id="21" name="Document 20"/>
            <p:cNvSpPr/>
            <p:nvPr/>
          </p:nvSpPr>
          <p:spPr>
            <a:xfrm>
              <a:off x="6151559" y="3885428"/>
              <a:ext cx="1257936" cy="1636284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22" name="Document 21"/>
            <p:cNvSpPr/>
            <p:nvPr/>
          </p:nvSpPr>
          <p:spPr>
            <a:xfrm>
              <a:off x="7717989" y="3885428"/>
              <a:ext cx="1257936" cy="1636284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sp>
          <p:nvSpPr>
            <p:cNvPr id="23" name="Document 22"/>
            <p:cNvSpPr/>
            <p:nvPr/>
          </p:nvSpPr>
          <p:spPr>
            <a:xfrm>
              <a:off x="4585129" y="3885428"/>
              <a:ext cx="1257936" cy="1636284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Client</a:t>
              </a:r>
              <a:endParaRPr lang="en-US" sz="1600" dirty="0"/>
            </a:p>
          </p:txBody>
        </p:sp>
        <p:cxnSp>
          <p:nvCxnSpPr>
            <p:cNvPr id="24" name="Elbow Connector 23"/>
            <p:cNvCxnSpPr>
              <a:stCxn id="31" idx="0"/>
              <a:endCxn id="22" idx="2"/>
            </p:cNvCxnSpPr>
            <p:nvPr/>
          </p:nvCxnSpPr>
          <p:spPr>
            <a:xfrm rot="5400000" flipH="1" flipV="1">
              <a:off x="5527440" y="2659297"/>
              <a:ext cx="912789" cy="15394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41053" y="3199102"/>
              <a:ext cx="91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Write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948252" y="2839652"/>
              <a:ext cx="0" cy="10457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30" idx="0"/>
            </p:cNvCxnSpPr>
            <p:nvPr/>
          </p:nvCxnSpPr>
          <p:spPr>
            <a:xfrm>
              <a:off x="6948252" y="2839652"/>
              <a:ext cx="1398705" cy="1045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618793" y="3479170"/>
              <a:ext cx="91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65419" y="3197613"/>
              <a:ext cx="91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1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Copy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local </a:t>
            </a:r>
            <a:r>
              <a:rPr lang="en-US" dirty="0"/>
              <a:t>copy of a particular version </a:t>
            </a:r>
            <a:r>
              <a:rPr lang="en-US" dirty="0" smtClean="0"/>
              <a:t>that a </a:t>
            </a:r>
            <a:r>
              <a:rPr lang="en-US" dirty="0"/>
              <a:t>user </a:t>
            </a:r>
            <a:r>
              <a:rPr lang="en-US" dirty="0" smtClean="0"/>
              <a:t>can modify</a:t>
            </a:r>
          </a:p>
          <a:p>
            <a:r>
              <a:rPr lang="en-US" dirty="0" smtClean="0"/>
              <a:t>Local directory is unaware of the versioning</a:t>
            </a:r>
          </a:p>
          <a:p>
            <a:r>
              <a:rPr lang="en-US" dirty="0" smtClean="0"/>
              <a:t>VCS handles updates to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file sharing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7482" y="1166979"/>
            <a:ext cx="5199451" cy="48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7781" y="966788"/>
            <a:ext cx="4394200" cy="4787900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Forget to unlock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Excess serialization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File level locking can result in incompatible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Copy-Modify-Merge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3837781" y="1227138"/>
            <a:ext cx="4394200" cy="4267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1143</TotalTime>
  <Words>786</Words>
  <Application>Microsoft Macintosh PowerPoint</Application>
  <PresentationFormat>On-screen Show (4:3)</PresentationFormat>
  <Paragraphs>209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Narrow</vt:lpstr>
      <vt:lpstr>Calibri</vt:lpstr>
      <vt:lpstr>Calibri Light</vt:lpstr>
      <vt:lpstr>Courier New</vt:lpstr>
      <vt:lpstr>Helvetica</vt:lpstr>
      <vt:lpstr>ＭＳ Ｐゴシック</vt:lpstr>
      <vt:lpstr>Wingdings</vt:lpstr>
      <vt:lpstr>Arial</vt:lpstr>
      <vt:lpstr>Retrospect</vt:lpstr>
      <vt:lpstr>Configuration Management</vt:lpstr>
      <vt:lpstr>Configuration Management</vt:lpstr>
      <vt:lpstr>Version Control</vt:lpstr>
      <vt:lpstr>What is version control?</vt:lpstr>
      <vt:lpstr>Repository</vt:lpstr>
      <vt:lpstr>Working Copy</vt:lpstr>
      <vt:lpstr>Problems with file sharing</vt:lpstr>
      <vt:lpstr>Lock-Modify-Unlock</vt:lpstr>
      <vt:lpstr>Copy-Modify-Merge</vt:lpstr>
      <vt:lpstr>Copy-Modify-Merge</vt:lpstr>
      <vt:lpstr>Version Control Systems</vt:lpstr>
      <vt:lpstr>40 Years of Version Control</vt:lpstr>
      <vt:lpstr>History</vt:lpstr>
      <vt:lpstr>Subversion (SVN)</vt:lpstr>
      <vt:lpstr>Subversion Architecture</vt:lpstr>
      <vt:lpstr>Revisions</vt:lpstr>
      <vt:lpstr>Repository Directory Structure</vt:lpstr>
      <vt:lpstr>Distributed Version Control</vt:lpstr>
      <vt:lpstr>Local Version Control Systems</vt:lpstr>
      <vt:lpstr>Centralized Version Control Systems</vt:lpstr>
      <vt:lpstr>Problems with Centralized VC</vt:lpstr>
      <vt:lpstr>Distributed Version Control Systems</vt:lpstr>
      <vt:lpstr>Git</vt:lpstr>
      <vt:lpstr>History</vt:lpstr>
      <vt:lpstr>Git Data</vt:lpstr>
      <vt:lpstr>Git Basics</vt:lpstr>
      <vt:lpstr>Git States</vt:lpstr>
      <vt:lpstr>Local Operations</vt:lpstr>
      <vt:lpstr>Git Workflow</vt:lpstr>
      <vt:lpstr>Using a Git Repository</vt:lpstr>
      <vt:lpstr>Recording changes</vt:lpstr>
      <vt:lpstr>Git Data Storage</vt:lpstr>
      <vt:lpstr>Repository after several commits</vt:lpstr>
      <vt:lpstr>Using Branches Effectively</vt:lpstr>
      <vt:lpstr>Git Branch</vt:lpstr>
      <vt:lpstr>Creating a new branch</vt:lpstr>
      <vt:lpstr>Head pointer</vt:lpstr>
      <vt:lpstr>Basic Merge</vt:lpstr>
      <vt:lpstr>Merging – Fast Forward Merge</vt:lpstr>
      <vt:lpstr>Creating new features without disrupting working code</vt:lpstr>
      <vt:lpstr>Mechanics</vt:lpstr>
      <vt:lpstr>Mechanics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Cindy Kersey</dc:creator>
  <cp:lastModifiedBy>Cindy Howard</cp:lastModifiedBy>
  <cp:revision>98</cp:revision>
  <dcterms:created xsi:type="dcterms:W3CDTF">2014-01-07T20:26:11Z</dcterms:created>
  <dcterms:modified xsi:type="dcterms:W3CDTF">2017-02-24T14:25:29Z</dcterms:modified>
</cp:coreProperties>
</file>