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6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386" r:id="rId10"/>
    <p:sldId id="387" r:id="rId11"/>
    <p:sldId id="267" r:id="rId12"/>
    <p:sldId id="268" r:id="rId13"/>
    <p:sldId id="269" r:id="rId14"/>
    <p:sldId id="270" r:id="rId15"/>
    <p:sldId id="385" r:id="rId16"/>
    <p:sldId id="272" r:id="rId17"/>
    <p:sldId id="276" r:id="rId18"/>
    <p:sldId id="277" r:id="rId19"/>
    <p:sldId id="278" r:id="rId20"/>
    <p:sldId id="279" r:id="rId21"/>
    <p:sldId id="280" r:id="rId22"/>
    <p:sldId id="281" r:id="rId23"/>
    <p:sldId id="388" r:id="rId24"/>
    <p:sldId id="389" r:id="rId25"/>
    <p:sldId id="286" r:id="rId26"/>
    <p:sldId id="288" r:id="rId27"/>
    <p:sldId id="289" r:id="rId28"/>
    <p:sldId id="290" r:id="rId29"/>
    <p:sldId id="291" r:id="rId30"/>
    <p:sldId id="301" r:id="rId31"/>
    <p:sldId id="302" r:id="rId32"/>
    <p:sldId id="303" r:id="rId33"/>
    <p:sldId id="304" r:id="rId34"/>
    <p:sldId id="305" r:id="rId35"/>
    <p:sldId id="306" r:id="rId36"/>
    <p:sldId id="390" r:id="rId37"/>
    <p:sldId id="392" r:id="rId38"/>
    <p:sldId id="309" r:id="rId39"/>
    <p:sldId id="310" r:id="rId40"/>
    <p:sldId id="311" r:id="rId41"/>
    <p:sldId id="315" r:id="rId42"/>
    <p:sldId id="316" r:id="rId43"/>
    <p:sldId id="317" r:id="rId44"/>
    <p:sldId id="320" r:id="rId45"/>
    <p:sldId id="321" r:id="rId46"/>
    <p:sldId id="322" r:id="rId47"/>
    <p:sldId id="323" r:id="rId48"/>
    <p:sldId id="324" r:id="rId49"/>
    <p:sldId id="325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91" r:id="rId58"/>
    <p:sldId id="39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76642"/>
  </p:normalViewPr>
  <p:slideViewPr>
    <p:cSldViewPr snapToGrid="0" snapToObjects="1">
      <p:cViewPr varScale="1">
        <p:scale>
          <a:sx n="67" d="100"/>
          <a:sy n="67" d="100"/>
        </p:scale>
        <p:origin x="1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7C65-B5ED-9C47-92C1-FB53D4E2AF7F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C987C-AF09-5A49-B782-783A631F1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8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9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9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0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1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8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Which does provider care about?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Which does customer care about?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931F1AC-052C-B443-84D3-6B8C22680C29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76183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00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76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2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67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8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69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56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95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2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0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9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C987C-AF09-5A49-B782-783A631F1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CCFC81-18AF-8149-B353-4713BA097004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3DD5B-A469-3149-A721-55B3B4EC0B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Performance, Releases, and Reliability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02565" y="6363245"/>
            <a:ext cx="7372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© 2012 David Patterson &amp; David Patterson</a:t>
            </a:r>
          </a:p>
          <a:p>
            <a:pPr algn="r" eaLnBrk="1" hangingPunct="1"/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Licensed under Creative Commons Attribution-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NonCommercial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-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ShareAlike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 3.0 </a:t>
            </a:r>
            <a:r>
              <a:rPr lang="en-US" altLang="x-none" sz="1200" dirty="0" err="1">
                <a:solidFill>
                  <a:schemeClr val="bg1"/>
                </a:solidFill>
                <a:latin typeface="Arial Narrow" charset="0"/>
              </a:rPr>
              <a:t>Unported</a:t>
            </a:r>
            <a:r>
              <a:rPr lang="en-US" altLang="x-none" sz="1200" dirty="0">
                <a:solidFill>
                  <a:schemeClr val="bg1"/>
                </a:solidFill>
                <a:latin typeface="Arial Narrow" charset="0"/>
              </a:rPr>
              <a:t> License</a:t>
            </a:r>
          </a:p>
          <a:p>
            <a:pPr algn="r" eaLnBrk="1" hangingPunct="1"/>
            <a:endParaRPr lang="en-US" altLang="x-none" sz="1200" dirty="0">
              <a:solidFill>
                <a:schemeClr val="bg1"/>
              </a:solidFill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 non-functional requirement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Font typeface="+mj-lt"/>
              <a:buAutoNum type="alphaUcPeriod"/>
            </a:pPr>
            <a:r>
              <a:rPr lang="en-US" sz="3200" dirty="0" smtClean="0"/>
              <a:t>Ratings </a:t>
            </a:r>
            <a:r>
              <a:rPr lang="en-US" sz="3200" dirty="0"/>
              <a:t>are on the scale of 1 to 5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sz="3200" dirty="0"/>
              <a:t>Response time must be &lt; 200 </a:t>
            </a:r>
            <a:r>
              <a:rPr lang="en-US" sz="3200" dirty="0" err="1"/>
              <a:t>ms</a:t>
            </a:r>
            <a:endParaRPr lang="en-US" sz="3200" dirty="0"/>
          </a:p>
          <a:p>
            <a:pPr marL="544068" lvl="1" indent="-342900">
              <a:buFont typeface="+mj-lt"/>
              <a:buAutoNum type="alphaUcPeriod"/>
            </a:pPr>
            <a:r>
              <a:rPr lang="en-US" sz="3200" dirty="0"/>
              <a:t>Traffic to and from the site must be encrypted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sz="3200" dirty="0"/>
              <a:t>B and C</a:t>
            </a:r>
          </a:p>
          <a:p>
            <a:pPr marL="544068" lvl="1" indent="-342900">
              <a:buFont typeface="+mj-lt"/>
              <a:buAutoNum type="alphaUcPeriod"/>
            </a:pPr>
            <a:r>
              <a:rPr lang="en-US" sz="3200" dirty="0"/>
              <a:t>All of the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Quantifying Availability and Responsiveness</a:t>
            </a:r>
            <a:endParaRPr lang="en-US" dirty="0"/>
          </a:p>
        </p:txBody>
      </p:sp>
      <p:sp>
        <p:nvSpPr>
          <p:cNvPr id="17410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§12.2, 12.5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 response time important?</a:t>
            </a:r>
            <a:endParaRPr 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important is response time?*</a:t>
            </a:r>
          </a:p>
          <a:p>
            <a:pPr lvl="1"/>
            <a:r>
              <a:rPr lang="en-US" dirty="0" smtClean="0"/>
              <a:t>Amazon: +100ms =&gt; 1% drop in sales</a:t>
            </a:r>
          </a:p>
          <a:p>
            <a:pPr lvl="1"/>
            <a:r>
              <a:rPr lang="en-US" dirty="0" smtClean="0"/>
              <a:t>Yahoo!: +400ms =&gt; 5-9% drop in traffic</a:t>
            </a:r>
          </a:p>
          <a:p>
            <a:pPr lvl="1"/>
            <a:r>
              <a:rPr lang="en-US" dirty="0" smtClean="0"/>
              <a:t>Google: +500ms =&gt; 20% fewer searches</a:t>
            </a:r>
          </a:p>
          <a:p>
            <a:r>
              <a:rPr lang="en-US" dirty="0" smtClean="0"/>
              <a:t>Classic studies (Miller 1968, Bhatti 2000)</a:t>
            </a:r>
          </a:p>
          <a:p>
            <a:pPr lvl="1"/>
            <a:r>
              <a:rPr lang="en-US" dirty="0" smtClean="0"/>
              <a:t>&lt;100 </a:t>
            </a:r>
            <a:r>
              <a:rPr lang="en-US" dirty="0" err="1" smtClean="0"/>
              <a:t>ms</a:t>
            </a:r>
            <a:r>
              <a:rPr lang="en-US" dirty="0" smtClean="0"/>
              <a:t> is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instantaneous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&gt;7 sec is abandonment time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97680" y="2295314"/>
            <a:ext cx="6858000" cy="3124200"/>
            <a:chOff x="2057400" y="3276600"/>
            <a:chExt cx="6858000" cy="3124200"/>
          </a:xfrm>
        </p:grpSpPr>
        <p:pic>
          <p:nvPicPr>
            <p:cNvPr id="1946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7" t="2940" r="23914"/>
            <a:stretch>
              <a:fillRect/>
            </a:stretch>
          </p:blipFill>
          <p:spPr bwMode="auto">
            <a:xfrm>
              <a:off x="6934200" y="3886200"/>
              <a:ext cx="1981200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TextBox 52"/>
            <p:cNvSpPr txBox="1">
              <a:spLocks noChangeArrowheads="1"/>
            </p:cNvSpPr>
            <p:nvPr/>
          </p:nvSpPr>
          <p:spPr bwMode="auto">
            <a:xfrm>
              <a:off x="7078663" y="3276600"/>
              <a:ext cx="1684337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00000"/>
                  </a:solidFill>
                  <a:latin typeface="Helvetica" charset="0"/>
                  <a:cs typeface="Helvetica" charset="0"/>
                </a:rPr>
                <a:t>Jeff Dean, </a:t>
              </a:r>
              <a:br>
                <a:rPr lang="en-US" sz="1800">
                  <a:solidFill>
                    <a:srgbClr val="800000"/>
                  </a:solidFill>
                  <a:latin typeface="Helvetica" charset="0"/>
                  <a:cs typeface="Helvetica" charset="0"/>
                </a:rPr>
              </a:br>
              <a:r>
                <a:rPr lang="en-US" sz="1800">
                  <a:solidFill>
                    <a:srgbClr val="800000"/>
                  </a:solidFill>
                  <a:latin typeface="Helvetica" charset="0"/>
                  <a:cs typeface="Helvetica" charset="0"/>
                </a:rPr>
                <a:t>Google Fellow</a:t>
              </a:r>
            </a:p>
          </p:txBody>
        </p:sp>
        <p:sp>
          <p:nvSpPr>
            <p:cNvPr id="54" name="Oval Callout 53"/>
            <p:cNvSpPr/>
            <p:nvPr/>
          </p:nvSpPr>
          <p:spPr>
            <a:xfrm>
              <a:off x="2057400" y="5257800"/>
              <a:ext cx="4343400" cy="685800"/>
            </a:xfrm>
            <a:prstGeom prst="wedgeEllipseCallout">
              <a:avLst>
                <a:gd name="adj1" fmla="val 69229"/>
                <a:gd name="adj2" fmla="val -16044"/>
              </a:avLst>
            </a:prstGeom>
            <a:gradFill flip="none" rotWithShape="1">
              <a:gsLst>
                <a:gs pos="0">
                  <a:srgbClr val="FF8000"/>
                </a:gs>
                <a:gs pos="76000">
                  <a:srgbClr val="800000"/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“</a:t>
              </a:r>
              <a:r>
                <a:rPr 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Speed is a feature</a:t>
              </a:r>
              <a:r>
                <a:rPr lang="ja-JP" altLang="en-US">
                  <a:solidFill>
                    <a:srgbClr val="FFFFFF"/>
                  </a:solidFill>
                  <a:latin typeface="Helvetica" charset="0"/>
                  <a:ea typeface="ＭＳ Ｐゴシック" charset="0"/>
                  <a:cs typeface="ＭＳ Ｐゴシック" charset="0"/>
                </a:rPr>
                <a:t>”</a:t>
              </a:r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>
            <a:endCxn id="89" idx="1"/>
          </p:cNvCxnSpPr>
          <p:nvPr/>
        </p:nvCxnSpPr>
        <p:spPr>
          <a:xfrm>
            <a:off x="6934293" y="3699502"/>
            <a:ext cx="3657600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own Arrow 85"/>
          <p:cNvSpPr/>
          <p:nvPr/>
        </p:nvSpPr>
        <p:spPr>
          <a:xfrm>
            <a:off x="10363293" y="2926080"/>
            <a:ext cx="1066800" cy="2971800"/>
          </a:xfrm>
          <a:prstGeom prst="downArrow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  <a:gs pos="99000">
                <a:schemeClr val="accent3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  <a:t>Where does the time go?</a:t>
            </a:r>
            <a:br>
              <a:rPr lang="en-US" sz="32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latin typeface="Helvetica" charset="0"/>
              </a:rPr>
              <a:t>(server/network)</a:t>
            </a:r>
            <a:endParaRPr lang="en-US" sz="3200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6D356D-D8AC-3F44-B512-84BF0E6C8D5E}" type="slidenum">
              <a:rPr lang="en-US" sz="1400">
                <a:latin typeface="Helvetica" charset="0"/>
              </a:rPr>
              <a:pPr eaLnBrk="1" hangingPunct="1"/>
              <a:t>13</a:t>
            </a:fld>
            <a:endParaRPr lang="en-US" sz="1400">
              <a:latin typeface="Helvetica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6248493" y="1184902"/>
            <a:ext cx="914400" cy="464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144093" y="1184902"/>
            <a:ext cx="1066800" cy="4648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34293" y="12611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6934293" y="28613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036267" y="1563930"/>
            <a:ext cx="2590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accent2"/>
                </a:solidFill>
                <a:latin typeface="Helvetica" charset="0"/>
                <a:cs typeface="Helvetica" charset="0"/>
              </a:rPr>
              <a:t>OS/network stack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  <a:latin typeface="Helvetica" charset="0"/>
                <a:cs typeface="Helvetica" charset="0"/>
              </a:rPr>
              <a:t>Web server</a:t>
            </a:r>
          </a:p>
          <a:p>
            <a:pPr eaLnBrk="1" hangingPunct="1"/>
            <a:r>
              <a:rPr lang="en-US" sz="1400" dirty="0">
                <a:solidFill>
                  <a:srgbClr val="1FB714"/>
                </a:solidFill>
                <a:latin typeface="Helvetica" charset="0"/>
                <a:cs typeface="Helvetica" charset="0"/>
              </a:rPr>
              <a:t>App (controller &amp; model)</a:t>
            </a:r>
          </a:p>
          <a:p>
            <a:pPr eaLnBrk="1" hangingPunct="1"/>
            <a:r>
              <a:rPr lang="en-US" sz="1400" dirty="0">
                <a:solidFill>
                  <a:srgbClr val="FF8000"/>
                </a:solidFill>
                <a:latin typeface="Helvetica" charset="0"/>
                <a:cs typeface="Helvetica" charset="0"/>
              </a:rPr>
              <a:t>Database access</a:t>
            </a:r>
          </a:p>
          <a:p>
            <a:pPr eaLnBrk="1" hangingPunct="1"/>
            <a:r>
              <a:rPr lang="en-US" sz="1400" dirty="0">
                <a:latin typeface="Helvetica" charset="0"/>
                <a:cs typeface="Helvetica" charset="0"/>
              </a:rPr>
              <a:t>View rendering</a:t>
            </a:r>
          </a:p>
          <a:p>
            <a:pPr eaLnBrk="1" hangingPunct="1"/>
            <a:r>
              <a:rPr lang="en-US" sz="1400" dirty="0">
                <a:solidFill>
                  <a:schemeClr val="accent2"/>
                </a:solidFill>
                <a:latin typeface="Helvetica" charset="0"/>
                <a:cs typeface="Helvetica" charset="0"/>
              </a:rPr>
              <a:t>OS/network stack </a:t>
            </a:r>
          </a:p>
        </p:txBody>
      </p:sp>
      <p:grpSp>
        <p:nvGrpSpPr>
          <p:cNvPr id="10251" name="Group 17"/>
          <p:cNvGrpSpPr>
            <a:grpSpLocks/>
          </p:cNvGrpSpPr>
          <p:nvPr/>
        </p:nvGrpSpPr>
        <p:grpSpPr bwMode="auto">
          <a:xfrm>
            <a:off x="9372693" y="1489702"/>
            <a:ext cx="609600" cy="1600200"/>
            <a:chOff x="5257800" y="2133600"/>
            <a:chExt cx="609600" cy="1371600"/>
          </a:xfrm>
        </p:grpSpPr>
        <p:sp>
          <p:nvSpPr>
            <p:cNvPr id="11" name="Rectangle 10"/>
            <p:cNvSpPr/>
            <p:nvPr/>
          </p:nvSpPr>
          <p:spPr>
            <a:xfrm>
              <a:off x="5257800" y="2133600"/>
              <a:ext cx="609600" cy="228600"/>
            </a:xfrm>
            <a:prstGeom prst="rect">
              <a:avLst/>
            </a:prstGeom>
            <a:solidFill>
              <a:srgbClr val="33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7800" y="2362200"/>
              <a:ext cx="609600" cy="2286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2590800"/>
              <a:ext cx="609600" cy="228600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7800" y="2819400"/>
              <a:ext cx="609600" cy="228600"/>
            </a:xfrm>
            <a:prstGeom prst="rect">
              <a:avLst/>
            </a:prstGeom>
            <a:solidFill>
              <a:srgbClr val="FF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7800" y="3048000"/>
              <a:ext cx="609600" cy="2286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57800" y="3276600"/>
              <a:ext cx="609600" cy="228600"/>
            </a:xfrm>
            <a:prstGeom prst="rect">
              <a:avLst/>
            </a:prstGeom>
            <a:solidFill>
              <a:srgbClr val="33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0252" name="Picture 7" descr="homer_comput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93" y="1337303"/>
            <a:ext cx="1392238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Connector 27"/>
          <p:cNvCxnSpPr>
            <a:endCxn id="10254" idx="3"/>
          </p:cNvCxnSpPr>
          <p:nvPr/>
        </p:nvCxnSpPr>
        <p:spPr>
          <a:xfrm rot="10800000">
            <a:off x="6194519" y="1243640"/>
            <a:ext cx="739775" cy="1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4" name="TextBox 28"/>
          <p:cNvSpPr txBox="1">
            <a:spLocks noChangeArrowheads="1"/>
          </p:cNvSpPr>
          <p:nvPr/>
        </p:nvSpPr>
        <p:spPr bwMode="auto">
          <a:xfrm>
            <a:off x="4800694" y="1075366"/>
            <a:ext cx="1393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600">
                <a:latin typeface="Helvetica" charset="0"/>
                <a:cs typeface="Helvetica" charset="0"/>
              </a:rPr>
              <a:t>Request sent</a:t>
            </a:r>
          </a:p>
        </p:txBody>
      </p:sp>
      <p:cxnSp>
        <p:nvCxnSpPr>
          <p:cNvPr id="39" name="Straight Connector 38"/>
          <p:cNvCxnSpPr/>
          <p:nvPr/>
        </p:nvCxnSpPr>
        <p:spPr>
          <a:xfrm rot="10800000">
            <a:off x="6477094" y="3089902"/>
            <a:ext cx="4349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6" name="TextBox 39"/>
          <p:cNvSpPr txBox="1">
            <a:spLocks noChangeArrowheads="1"/>
          </p:cNvSpPr>
          <p:nvPr/>
        </p:nvSpPr>
        <p:spPr bwMode="auto">
          <a:xfrm>
            <a:off x="4495894" y="2708903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>
                <a:latin typeface="Helvetica" charset="0"/>
                <a:cs typeface="Helvetica" charset="0"/>
              </a:rPr>
              <a:t>1</a:t>
            </a:r>
            <a:r>
              <a:rPr lang="en-US" sz="1400" baseline="30000">
                <a:latin typeface="Helvetica" charset="0"/>
                <a:cs typeface="Helvetica" charset="0"/>
              </a:rPr>
              <a:t>st</a:t>
            </a:r>
            <a:r>
              <a:rPr lang="en-US" sz="1400">
                <a:latin typeface="Helvetica" charset="0"/>
                <a:cs typeface="Helvetica" charset="0"/>
              </a:rPr>
              <a:t> byte delivered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rot="10800000" flipV="1">
            <a:off x="6934293" y="29375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 flipV="1">
            <a:off x="6934293" y="30137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 flipV="1">
            <a:off x="6934293" y="30899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 flipV="1">
            <a:off x="6477094" y="3318502"/>
            <a:ext cx="4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1" name="TextBox 50"/>
          <p:cNvSpPr txBox="1">
            <a:spLocks noChangeArrowheads="1"/>
          </p:cNvSpPr>
          <p:nvPr/>
        </p:nvSpPr>
        <p:spPr bwMode="auto">
          <a:xfrm>
            <a:off x="4473669" y="3239128"/>
            <a:ext cx="1774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>
                <a:latin typeface="Helvetica" charset="0"/>
                <a:cs typeface="Helvetica" charset="0"/>
              </a:rPr>
              <a:t>last byte delivered</a:t>
            </a:r>
          </a:p>
        </p:txBody>
      </p:sp>
      <p:cxnSp>
        <p:nvCxnSpPr>
          <p:cNvPr id="55" name="Straight Connector 54"/>
          <p:cNvCxnSpPr/>
          <p:nvPr/>
        </p:nvCxnSpPr>
        <p:spPr>
          <a:xfrm rot="16200000" flipV="1">
            <a:off x="6260400" y="2873209"/>
            <a:ext cx="227012" cy="2063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 flipV="1">
            <a:off x="6248493" y="3318503"/>
            <a:ext cx="228600" cy="746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75506" y="3199441"/>
            <a:ext cx="4572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5" name="TextBox 61"/>
          <p:cNvSpPr txBox="1">
            <a:spLocks noChangeArrowheads="1"/>
          </p:cNvSpPr>
          <p:nvPr/>
        </p:nvSpPr>
        <p:spPr bwMode="auto">
          <a:xfrm>
            <a:off x="3528812" y="3013703"/>
            <a:ext cx="29705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>
                <a:latin typeface="Helvetica" charset="0"/>
                <a:cs typeface="Helvetica" charset="0"/>
              </a:rPr>
              <a:t>rendering starts (</a:t>
            </a:r>
            <a:r>
              <a:rPr lang="ja-JP" altLang="en-US" sz="1200" dirty="0">
                <a:latin typeface="Helvetica" charset="0"/>
                <a:cs typeface="Helvetica" charset="0"/>
              </a:rPr>
              <a:t>“</a:t>
            </a:r>
            <a:r>
              <a:rPr lang="en-US" sz="1200" dirty="0">
                <a:latin typeface="Helvetica" charset="0"/>
                <a:cs typeface="Helvetica" charset="0"/>
              </a:rPr>
              <a:t>time to glass</a:t>
            </a:r>
            <a:r>
              <a:rPr lang="ja-JP" altLang="en-US" sz="1200" dirty="0">
                <a:latin typeface="Helvetica" charset="0"/>
                <a:cs typeface="Helvetica" charset="0"/>
              </a:rPr>
              <a:t>”</a:t>
            </a:r>
            <a:r>
              <a:rPr lang="en-US" sz="1200" dirty="0">
                <a:latin typeface="Helvetica" charset="0"/>
                <a:cs typeface="Helvetica" charset="0"/>
              </a:rPr>
              <a:t>)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10800000" flipV="1">
            <a:off x="6477094" y="3623302"/>
            <a:ext cx="4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7" name="TextBox 76"/>
          <p:cNvSpPr txBox="1">
            <a:spLocks noChangeArrowheads="1"/>
          </p:cNvSpPr>
          <p:nvPr/>
        </p:nvSpPr>
        <p:spPr bwMode="auto">
          <a:xfrm>
            <a:off x="4267294" y="3470903"/>
            <a:ext cx="215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>
                <a:latin typeface="Helvetica" charset="0"/>
                <a:cs typeface="Helvetica" charset="0"/>
              </a:rPr>
              <a:t>request embedded IMGs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934293" y="3623302"/>
            <a:ext cx="2438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69" name="Group 86"/>
          <p:cNvGrpSpPr>
            <a:grpSpLocks/>
          </p:cNvGrpSpPr>
          <p:nvPr/>
        </p:nvGrpSpPr>
        <p:grpSpPr bwMode="auto">
          <a:xfrm>
            <a:off x="9372693" y="3851902"/>
            <a:ext cx="609600" cy="381000"/>
            <a:chOff x="5257800" y="4267200"/>
            <a:chExt cx="609600" cy="457200"/>
          </a:xfrm>
        </p:grpSpPr>
        <p:sp>
          <p:nvSpPr>
            <p:cNvPr id="80" name="Rectangle 79"/>
            <p:cNvSpPr/>
            <p:nvPr/>
          </p:nvSpPr>
          <p:spPr>
            <a:xfrm>
              <a:off x="5257800" y="4267200"/>
              <a:ext cx="609600" cy="152400"/>
            </a:xfrm>
            <a:prstGeom prst="rect">
              <a:avLst/>
            </a:prstGeom>
            <a:solidFill>
              <a:srgbClr val="33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257800" y="4419600"/>
              <a:ext cx="6096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257800" y="4572000"/>
              <a:ext cx="6096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0270" name="Group 87"/>
          <p:cNvGrpSpPr>
            <a:grpSpLocks/>
          </p:cNvGrpSpPr>
          <p:nvPr/>
        </p:nvGrpSpPr>
        <p:grpSpPr bwMode="auto">
          <a:xfrm>
            <a:off x="10591893" y="4004302"/>
            <a:ext cx="609600" cy="304800"/>
            <a:chOff x="5257800" y="4267200"/>
            <a:chExt cx="60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5257800" y="4267200"/>
              <a:ext cx="609600" cy="152400"/>
            </a:xfrm>
            <a:prstGeom prst="rect">
              <a:avLst/>
            </a:prstGeom>
            <a:solidFill>
              <a:srgbClr val="33339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57800" y="4419600"/>
              <a:ext cx="609600" cy="1524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57800" y="4572000"/>
              <a:ext cx="6096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 rot="10800000" flipV="1">
            <a:off x="6934293" y="4232902"/>
            <a:ext cx="2438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 flipV="1">
            <a:off x="6934293" y="4309102"/>
            <a:ext cx="3657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0800000" flipV="1">
            <a:off x="6477094" y="3699502"/>
            <a:ext cx="434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477093" y="4537702"/>
            <a:ext cx="4572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5" name="TextBox 108"/>
          <p:cNvSpPr txBox="1">
            <a:spLocks noChangeArrowheads="1"/>
          </p:cNvSpPr>
          <p:nvPr/>
        </p:nvSpPr>
        <p:spPr bwMode="auto">
          <a:xfrm>
            <a:off x="4038694" y="4080503"/>
            <a:ext cx="2155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 dirty="0">
                <a:latin typeface="Helvetica" charset="0"/>
                <a:cs typeface="Helvetica" charset="0"/>
              </a:rPr>
              <a:t>all assets loaded;</a:t>
            </a:r>
          </a:p>
          <a:p>
            <a:pPr algn="r" eaLnBrk="1" hangingPunct="1"/>
            <a:r>
              <a:rPr lang="en-US" sz="1400" dirty="0">
                <a:latin typeface="Helvetica" charset="0"/>
                <a:cs typeface="Helvetica" charset="0"/>
              </a:rPr>
              <a:t>run scripts</a:t>
            </a:r>
          </a:p>
        </p:txBody>
      </p:sp>
      <p:cxnSp>
        <p:nvCxnSpPr>
          <p:cNvPr id="111" name="Straight Connector 110"/>
          <p:cNvCxnSpPr>
            <a:stCxn id="10275" idx="3"/>
          </p:cNvCxnSpPr>
          <p:nvPr/>
        </p:nvCxnSpPr>
        <p:spPr>
          <a:xfrm>
            <a:off x="6194519" y="4342440"/>
            <a:ext cx="282575" cy="19526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477093" y="4842502"/>
            <a:ext cx="4572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8" name="TextBox 113"/>
          <p:cNvSpPr txBox="1">
            <a:spLocks noChangeArrowheads="1"/>
          </p:cNvSpPr>
          <p:nvPr/>
        </p:nvSpPr>
        <p:spPr bwMode="auto">
          <a:xfrm>
            <a:off x="4267294" y="4686928"/>
            <a:ext cx="2155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400">
                <a:latin typeface="Helvetica" charset="0"/>
                <a:cs typeface="Helvetica" charset="0"/>
              </a:rPr>
              <a:t>rendering done</a:t>
            </a:r>
          </a:p>
        </p:txBody>
      </p: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6934293" y="1261102"/>
            <a:ext cx="1371600" cy="3582988"/>
            <a:chOff x="2819400" y="1676400"/>
            <a:chExt cx="1371600" cy="3582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2819400" y="1676400"/>
              <a:ext cx="762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2819400" y="5257800"/>
              <a:ext cx="762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rot="5400000">
              <a:off x="1829595" y="3428206"/>
              <a:ext cx="3503612" cy="3175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83" name="TextBox 120"/>
            <p:cNvSpPr txBox="1">
              <a:spLocks noChangeArrowheads="1"/>
            </p:cNvSpPr>
            <p:nvPr/>
          </p:nvSpPr>
          <p:spPr bwMode="auto">
            <a:xfrm>
              <a:off x="3082403" y="2514600"/>
              <a:ext cx="1108597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Response</a:t>
              </a:r>
            </a:p>
            <a:p>
              <a:pPr algn="ctr" eaLnBrk="1" hangingPunct="1"/>
              <a:r>
                <a:rPr lang="en-US" sz="160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31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does the time go?</a:t>
            </a:r>
            <a:br>
              <a:rPr lang="en-US" smtClean="0"/>
            </a:br>
            <a:r>
              <a:rPr lang="en-US" smtClean="0"/>
              <a:t>(client)</a:t>
            </a:r>
            <a:endParaRPr lang="en-US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73595" cy="4023360"/>
          </a:xfrm>
        </p:spPr>
        <p:txBody>
          <a:bodyPr/>
          <a:lstStyle/>
          <a:p>
            <a:r>
              <a:rPr lang="en-US" dirty="0" smtClean="0"/>
              <a:t>CSS selectors + JavaScript interpreter  = 41% of total client rendering time</a:t>
            </a:r>
          </a:p>
          <a:p>
            <a:pPr lvl="1"/>
            <a:r>
              <a:rPr lang="en-US" dirty="0" smtClean="0"/>
              <a:t>Especially selectors that require walking DOM tree such as div &gt; li</a:t>
            </a:r>
          </a:p>
          <a:p>
            <a:r>
              <a:rPr lang="en-US" dirty="0" smtClean="0"/>
              <a:t>Browsers compete on speed of JavaScript interpreter </a:t>
            </a:r>
          </a:p>
          <a:p>
            <a:pPr lvl="1"/>
            <a:r>
              <a:rPr lang="en-US" dirty="0" smtClean="0"/>
              <a:t>selector/parser performance are increasingly the bottleneck!</a:t>
            </a:r>
          </a:p>
          <a:p>
            <a:endParaRPr lang="en-US" dirty="0"/>
          </a:p>
        </p:txBody>
      </p:sp>
      <p:grpSp>
        <p:nvGrpSpPr>
          <p:cNvPr id="50180" name="Group 33"/>
          <p:cNvGrpSpPr>
            <a:grpSpLocks/>
          </p:cNvGrpSpPr>
          <p:nvPr/>
        </p:nvGrpSpPr>
        <p:grpSpPr bwMode="auto">
          <a:xfrm>
            <a:off x="8018483" y="1845734"/>
            <a:ext cx="3340687" cy="4488678"/>
            <a:chOff x="5174101" y="1219994"/>
            <a:chExt cx="4865336" cy="5775576"/>
          </a:xfrm>
        </p:grpSpPr>
        <p:grpSp>
          <p:nvGrpSpPr>
            <p:cNvPr id="50181" name="Group 31"/>
            <p:cNvGrpSpPr>
              <a:grpSpLocks/>
            </p:cNvGrpSpPr>
            <p:nvPr/>
          </p:nvGrpSpPr>
          <p:grpSpPr bwMode="auto">
            <a:xfrm>
              <a:off x="5181600" y="1219994"/>
              <a:ext cx="2591250" cy="1295550"/>
              <a:chOff x="2971800" y="1219994"/>
              <a:chExt cx="2591250" cy="129555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rot="5400000">
                <a:off x="4374307" y="1339987"/>
                <a:ext cx="241861" cy="1876"/>
              </a:xfrm>
              <a:prstGeom prst="straightConnector1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971800" y="1459980"/>
                <a:ext cx="2591250" cy="436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parser</a:t>
                </a: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rot="5400000">
                <a:off x="3404007" y="2180876"/>
                <a:ext cx="66933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07" name="TextBox 9"/>
              <p:cNvSpPr txBox="1">
                <a:spLocks noChangeArrowheads="1"/>
              </p:cNvSpPr>
              <p:nvPr/>
            </p:nvSpPr>
            <p:spPr bwMode="auto">
              <a:xfrm>
                <a:off x="2971800" y="1828800"/>
                <a:ext cx="854262" cy="4361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DOM</a:t>
                </a:r>
              </a:p>
            </p:txBody>
          </p:sp>
          <p:sp>
            <p:nvSpPr>
              <p:cNvPr id="50208" name="TextBox 10"/>
              <p:cNvSpPr txBox="1">
                <a:spLocks noChangeArrowheads="1"/>
              </p:cNvSpPr>
              <p:nvPr/>
            </p:nvSpPr>
            <p:spPr bwMode="auto">
              <a:xfrm>
                <a:off x="4114800" y="1828800"/>
                <a:ext cx="1444975" cy="4361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/>
                  <a:t>CSS rules</a:t>
                </a:r>
              </a:p>
            </p:txBody>
          </p:sp>
        </p:grpSp>
        <p:grpSp>
          <p:nvGrpSpPr>
            <p:cNvPr id="50182" name="Group 32"/>
            <p:cNvGrpSpPr>
              <a:grpSpLocks/>
            </p:cNvGrpSpPr>
            <p:nvPr/>
          </p:nvGrpSpPr>
          <p:grpSpPr bwMode="auto">
            <a:xfrm>
              <a:off x="5181600" y="2526792"/>
              <a:ext cx="2591250" cy="1447416"/>
              <a:chOff x="2971800" y="2526792"/>
              <a:chExt cx="2591250" cy="1447416"/>
            </a:xfrm>
          </p:grpSpPr>
          <p:cxnSp>
            <p:nvCxnSpPr>
              <p:cNvPr id="13" name="Straight Arrow Connector 12"/>
              <p:cNvCxnSpPr>
                <a:stCxn id="14" idx="2"/>
                <a:endCxn id="27" idx="0"/>
              </p:cNvCxnSpPr>
              <p:nvPr/>
            </p:nvCxnSpPr>
            <p:spPr>
              <a:xfrm>
                <a:off x="4267426" y="2962985"/>
                <a:ext cx="0" cy="10112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971800" y="2526792"/>
                <a:ext cx="2591250" cy="4361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selector engine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181600" y="4572297"/>
              <a:ext cx="2591250" cy="436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rendering</a:t>
              </a:r>
            </a:p>
          </p:txBody>
        </p:sp>
        <p:grpSp>
          <p:nvGrpSpPr>
            <p:cNvPr id="50184" name="Group 24"/>
            <p:cNvGrpSpPr>
              <a:grpSpLocks/>
            </p:cNvGrpSpPr>
            <p:nvPr/>
          </p:nvGrpSpPr>
          <p:grpSpPr bwMode="auto">
            <a:xfrm>
              <a:off x="7772400" y="1447800"/>
              <a:ext cx="1143000" cy="4991910"/>
              <a:chOff x="4495800" y="1447800"/>
              <a:chExt cx="1143000" cy="499191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496250" y="1448731"/>
                <a:ext cx="1141876" cy="761205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21%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496250" y="4572297"/>
                <a:ext cx="1141876" cy="914946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23%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96250" y="5715980"/>
                <a:ext cx="1141876" cy="72370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12%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96250" y="2515544"/>
                <a:ext cx="1141876" cy="1218678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29%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96250" y="3962959"/>
                <a:ext cx="1141876" cy="380602"/>
              </a:xfrm>
              <a:prstGeom prst="rect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rPr>
                  <a:t>9%</a:t>
                </a:r>
              </a:p>
            </p:txBody>
          </p:sp>
        </p:grpSp>
        <p:grpSp>
          <p:nvGrpSpPr>
            <p:cNvPr id="50185" name="Group 34"/>
            <p:cNvGrpSpPr>
              <a:grpSpLocks/>
            </p:cNvGrpSpPr>
            <p:nvPr/>
          </p:nvGrpSpPr>
          <p:grpSpPr bwMode="auto">
            <a:xfrm>
              <a:off x="5181600" y="2744889"/>
              <a:ext cx="2591250" cy="3732556"/>
              <a:chOff x="2971800" y="2744889"/>
              <a:chExt cx="2591250" cy="3732556"/>
            </a:xfrm>
          </p:grpSpPr>
          <p:cxnSp>
            <p:nvCxnSpPr>
              <p:cNvPr id="23" name="Straight Arrow Connector 45"/>
              <p:cNvCxnSpPr>
                <a:stCxn id="25" idx="2"/>
                <a:endCxn id="14" idx="1"/>
              </p:cNvCxnSpPr>
              <p:nvPr/>
            </p:nvCxnSpPr>
            <p:spPr>
              <a:xfrm rot="5400000" flipH="1">
                <a:off x="1753335" y="3963354"/>
                <a:ext cx="3732556" cy="1295626"/>
              </a:xfrm>
              <a:prstGeom prst="bentConnector4">
                <a:avLst>
                  <a:gd name="adj1" fmla="val -7233"/>
                  <a:gd name="adj2" fmla="val 120839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45"/>
              <p:cNvCxnSpPr>
                <a:stCxn id="15" idx="2"/>
                <a:endCxn id="25" idx="0"/>
              </p:cNvCxnSpPr>
              <p:nvPr/>
            </p:nvCxnSpPr>
            <p:spPr>
              <a:xfrm rot="5400000">
                <a:off x="3914618" y="5361297"/>
                <a:ext cx="705616" cy="150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2971800" y="5714106"/>
                <a:ext cx="2591250" cy="7633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JavaScript interpreter</a:t>
                </a:r>
                <a:endParaRPr lang="en-US" sz="110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</p:grpSp>
        <p:cxnSp>
          <p:nvCxnSpPr>
            <p:cNvPr id="26" name="Straight Arrow Connector 25"/>
            <p:cNvCxnSpPr>
              <a:stCxn id="27" idx="2"/>
            </p:cNvCxnSpPr>
            <p:nvPr/>
          </p:nvCxnSpPr>
          <p:spPr>
            <a:xfrm flipH="1">
              <a:off x="6475350" y="4410401"/>
              <a:ext cx="1876" cy="1618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81600" y="3974208"/>
              <a:ext cx="2591250" cy="436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000000"/>
                  </a:solidFill>
                  <a:latin typeface="Helvetica" charset="0"/>
                </a:rPr>
                <a:t>layout engine</a:t>
              </a:r>
            </a:p>
          </p:txBody>
        </p:sp>
        <p:grpSp>
          <p:nvGrpSpPr>
            <p:cNvPr id="50188" name="Group 30"/>
            <p:cNvGrpSpPr>
              <a:grpSpLocks/>
            </p:cNvGrpSpPr>
            <p:nvPr/>
          </p:nvGrpSpPr>
          <p:grpSpPr bwMode="auto">
            <a:xfrm>
              <a:off x="5174101" y="1285030"/>
              <a:ext cx="2598749" cy="5294121"/>
              <a:chOff x="1897501" y="1285030"/>
              <a:chExt cx="2598749" cy="5294121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905000" y="1285030"/>
                <a:ext cx="2591250" cy="10904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HTML parser</a:t>
                </a:r>
              </a:p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5000" y="2406694"/>
                <a:ext cx="2591250" cy="14176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selector engine</a:t>
                </a:r>
              </a:p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97501" y="4491348"/>
                <a:ext cx="2591250" cy="10904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rendering</a:t>
                </a:r>
              </a:p>
              <a:p>
                <a:pPr algn="ctr" eaLnBrk="1" hangingPunct="1"/>
                <a:endParaRPr lang="en-US" sz="180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905000" y="5615891"/>
                <a:ext cx="2591250" cy="9632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800">
                    <a:solidFill>
                      <a:srgbClr val="000000"/>
                    </a:solidFill>
                    <a:latin typeface="Helvetica" charset="0"/>
                  </a:rPr>
                  <a:t>JavaScript interpreter</a:t>
                </a:r>
                <a:r>
                  <a:rPr lang="en-US" sz="1100">
                    <a:solidFill>
                      <a:srgbClr val="000000"/>
                    </a:solidFill>
                    <a:latin typeface="Helvetica" charset="0"/>
                  </a:rPr>
                  <a:t/>
                </a:r>
                <a:br>
                  <a:rPr lang="en-US" sz="1100">
                    <a:solidFill>
                      <a:srgbClr val="000000"/>
                    </a:solidFill>
                    <a:latin typeface="Helvetica" charset="0"/>
                  </a:rPr>
                </a:br>
                <a:endParaRPr lang="en-US" sz="1100">
                  <a:solidFill>
                    <a:srgbClr val="000000"/>
                  </a:solidFill>
                  <a:latin typeface="Helvetica" charset="0"/>
                </a:endParaRPr>
              </a:p>
            </p:txBody>
          </p:sp>
        </p:grpSp>
        <p:sp>
          <p:nvSpPr>
            <p:cNvPr id="50189" name="TextBox 32"/>
            <p:cNvSpPr txBox="1">
              <a:spLocks noChangeArrowheads="1"/>
            </p:cNvSpPr>
            <p:nvPr/>
          </p:nvSpPr>
          <p:spPr bwMode="auto">
            <a:xfrm>
              <a:off x="6648138" y="6668426"/>
              <a:ext cx="3391299" cy="327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dirty="0"/>
                <a:t>Courtesy Leo </a:t>
              </a:r>
              <a:r>
                <a:rPr lang="en-US" sz="1200" dirty="0" err="1"/>
                <a:t>Meyerovich</a:t>
              </a:r>
              <a:r>
                <a:rPr lang="en-US" sz="1200" dirty="0"/>
                <a:t>, UC Berkeley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1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Simplified (and false) view of response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For standard normal distribution of response times around mean: ±2 standard deviations around mean is 95% confidence interval</a:t>
            </a:r>
          </a:p>
          <a:p>
            <a:r>
              <a:rPr lang="en-US" dirty="0" smtClean="0"/>
              <a:t>Average response time T means:</a:t>
            </a:r>
          </a:p>
          <a:p>
            <a:r>
              <a:rPr lang="en-US" dirty="0" smtClean="0"/>
              <a:t>  95 percentile users are getting T+2s</a:t>
            </a:r>
          </a:p>
          <a:p>
            <a:r>
              <a:rPr lang="en-US" dirty="0" smtClean="0"/>
              <a:t>   99.7 percentile users get T+3s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29"/>
          <a:stretch>
            <a:fillRect/>
          </a:stretch>
        </p:blipFill>
        <p:spPr>
          <a:xfrm>
            <a:off x="6218238" y="2015702"/>
            <a:ext cx="4937125" cy="3683846"/>
          </a:xfrm>
        </p:spPr>
      </p:pic>
    </p:spTree>
    <p:extLst>
      <p:ext uri="{BB962C8B-B14F-4D97-AF65-F5344CB8AC3E}">
        <p14:creationId xmlns:p14="http://schemas.microsoft.com/office/powerpoint/2010/main" val="17852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smtClean="0"/>
              <a:t>A real example</a:t>
            </a:r>
            <a:endParaRPr lang="en-US"/>
          </a:p>
        </p:txBody>
      </p:sp>
      <p:pic>
        <p:nvPicPr>
          <p:cNvPr id="2150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69882"/>
            <a:ext cx="91440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6"/>
          <p:cNvSpPr txBox="1">
            <a:spLocks noChangeArrowheads="1"/>
          </p:cNvSpPr>
          <p:nvPr/>
        </p:nvSpPr>
        <p:spPr bwMode="auto">
          <a:xfrm>
            <a:off x="1825942" y="5375083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25%</a:t>
            </a:r>
          </a:p>
        </p:txBody>
      </p:sp>
      <p:sp>
        <p:nvSpPr>
          <p:cNvPr id="21508" name="TextBox 7"/>
          <p:cNvSpPr txBox="1">
            <a:spLocks noChangeArrowheads="1"/>
          </p:cNvSpPr>
          <p:nvPr/>
        </p:nvSpPr>
        <p:spPr bwMode="auto">
          <a:xfrm>
            <a:off x="2206942" y="5411596"/>
            <a:ext cx="1828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50%</a:t>
            </a:r>
          </a:p>
          <a:p>
            <a:pPr algn="ctr" eaLnBrk="1" hangingPunct="1"/>
            <a:r>
              <a:rPr lang="en-US" sz="2800">
                <a:solidFill>
                  <a:srgbClr val="FF0000"/>
                </a:solidFill>
                <a:latin typeface="Helvetica" charset="0"/>
                <a:cs typeface="Helvetica" charset="0"/>
              </a:rPr>
              <a:t>(median)</a:t>
            </a:r>
          </a:p>
        </p:txBody>
      </p:sp>
      <p:sp>
        <p:nvSpPr>
          <p:cNvPr id="21509" name="TextBox 8"/>
          <p:cNvSpPr txBox="1">
            <a:spLocks noChangeArrowheads="1"/>
          </p:cNvSpPr>
          <p:nvPr/>
        </p:nvSpPr>
        <p:spPr bwMode="auto">
          <a:xfrm>
            <a:off x="3502342" y="5375083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latin typeface="Helvetica" charset="0"/>
                <a:cs typeface="Helvetica" charset="0"/>
              </a:rPr>
              <a:t>75%</a:t>
            </a:r>
          </a:p>
        </p:txBody>
      </p:sp>
      <p:sp>
        <p:nvSpPr>
          <p:cNvPr id="21510" name="TextBox 9"/>
          <p:cNvSpPr txBox="1">
            <a:spLocks noChangeArrowheads="1"/>
          </p:cNvSpPr>
          <p:nvPr/>
        </p:nvSpPr>
        <p:spPr bwMode="auto">
          <a:xfrm>
            <a:off x="7159942" y="5146483"/>
            <a:ext cx="91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830004"/>
                </a:solidFill>
                <a:latin typeface="Helvetica" charset="0"/>
                <a:cs typeface="Helvetica" charset="0"/>
              </a:rPr>
              <a:t>95%</a:t>
            </a:r>
          </a:p>
        </p:txBody>
      </p:sp>
      <p:cxnSp>
        <p:nvCxnSpPr>
          <p:cNvPr id="12" name="Straight Arrow Connector 11"/>
          <p:cNvCxnSpPr>
            <a:stCxn id="21507" idx="0"/>
          </p:cNvCxnSpPr>
          <p:nvPr/>
        </p:nvCxnSpPr>
        <p:spPr>
          <a:xfrm flipV="1">
            <a:off x="2283142" y="4765482"/>
            <a:ext cx="304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35605" y="4671820"/>
            <a:ext cx="0" cy="838200"/>
          </a:xfrm>
          <a:prstGeom prst="straightConnector1">
            <a:avLst/>
          </a:prstGeom>
          <a:ln>
            <a:solidFill>
              <a:srgbClr val="F800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07142" y="4765482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59542" y="4689282"/>
            <a:ext cx="1066800" cy="838200"/>
          </a:xfrm>
          <a:prstGeom prst="straightConnector1">
            <a:avLst/>
          </a:prstGeom>
          <a:ln>
            <a:solidFill>
              <a:srgbClr val="22FF0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5" name="TextBox 21"/>
          <p:cNvSpPr txBox="1">
            <a:spLocks noChangeArrowheads="1"/>
          </p:cNvSpPr>
          <p:nvPr/>
        </p:nvSpPr>
        <p:spPr bwMode="auto">
          <a:xfrm>
            <a:off x="4492942" y="5408421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22FF07"/>
                </a:solidFill>
                <a:latin typeface="Helvetica" charset="0"/>
                <a:cs typeface="Helvetica" charset="0"/>
              </a:rPr>
              <a:t>Mean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617142" y="4765482"/>
            <a:ext cx="533400" cy="457200"/>
          </a:xfrm>
          <a:prstGeom prst="straightConnector1">
            <a:avLst/>
          </a:prstGeom>
          <a:ln>
            <a:solidFill>
              <a:srgbClr val="83000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17" name="TextBox 25"/>
          <p:cNvSpPr txBox="1">
            <a:spLocks noChangeArrowheads="1"/>
          </p:cNvSpPr>
          <p:nvPr/>
        </p:nvSpPr>
        <p:spPr bwMode="auto">
          <a:xfrm>
            <a:off x="8074342" y="5408420"/>
            <a:ext cx="39718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>
                <a:latin typeface="Arial Narrow" charset="0"/>
                <a:cs typeface="Arial Narrow" charset="0"/>
              </a:rPr>
              <a:t>Courtesy Bill </a:t>
            </a:r>
            <a:r>
              <a:rPr lang="en-US" sz="1400" dirty="0" err="1">
                <a:latin typeface="Arial Narrow" charset="0"/>
                <a:cs typeface="Arial Narrow" charset="0"/>
              </a:rPr>
              <a:t>Kayser</a:t>
            </a:r>
            <a:r>
              <a:rPr lang="en-US" sz="1400" dirty="0">
                <a:latin typeface="Arial Narrow" charset="0"/>
                <a:cs typeface="Arial Narrow" charset="0"/>
              </a:rPr>
              <a:t>, Distinguished Engineer, New Relic. http://</a:t>
            </a:r>
            <a:r>
              <a:rPr lang="en-US" sz="1400" dirty="0" err="1">
                <a:latin typeface="Arial Narrow" charset="0"/>
                <a:cs typeface="Arial Narrow" charset="0"/>
              </a:rPr>
              <a:t>blog.newrelic.com</a:t>
            </a:r>
            <a:r>
              <a:rPr lang="en-US" sz="1400" dirty="0">
                <a:latin typeface="Arial Narrow" charset="0"/>
                <a:cs typeface="Arial Narrow" charset="0"/>
              </a:rPr>
              <a:t>/breaking-down-</a:t>
            </a:r>
            <a:r>
              <a:rPr lang="en-US" sz="1400" dirty="0" err="1">
                <a:latin typeface="Arial Narrow" charset="0"/>
                <a:cs typeface="Arial Narrow" charset="0"/>
              </a:rPr>
              <a:t>apdex</a:t>
            </a:r>
            <a:r>
              <a:rPr lang="en-US" sz="1400" dirty="0">
                <a:latin typeface="Arial Narrow" charset="0"/>
                <a:cs typeface="Arial Narrow" charset="0"/>
              </a:rPr>
              <a:t> </a:t>
            </a:r>
          </a:p>
          <a:p>
            <a:pPr eaLnBrk="1" hangingPunct="1"/>
            <a:r>
              <a:rPr lang="en-US" sz="1400" dirty="0">
                <a:latin typeface="Arial Narrow" charset="0"/>
                <a:cs typeface="Arial Narrow" charset="0"/>
              </a:rPr>
              <a:t>Used with permission of the author.</a:t>
            </a:r>
          </a:p>
        </p:txBody>
      </p:sp>
    </p:spTree>
    <p:extLst>
      <p:ext uri="{BB962C8B-B14F-4D97-AF65-F5344CB8AC3E}">
        <p14:creationId xmlns:p14="http://schemas.microsoft.com/office/powerpoint/2010/main" val="14082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Scalability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overloaded and abused term—means different things in different fields</a:t>
            </a:r>
          </a:p>
          <a:p>
            <a:r>
              <a:rPr lang="en-US" dirty="0" smtClean="0"/>
              <a:t>For SaaS: as number of users increases, response time to user stays same</a:t>
            </a:r>
          </a:p>
          <a:p>
            <a:pPr lvl="1"/>
            <a:r>
              <a:rPr lang="en-US" dirty="0" smtClean="0"/>
              <a:t>Response time is key user-facing SaaS metric</a:t>
            </a:r>
          </a:p>
          <a:p>
            <a:r>
              <a:rPr lang="en-US" dirty="0" smtClean="0"/>
              <a:t>Ideally also want: as number of users increases, cost to serve each user stays same (or decreases)</a:t>
            </a:r>
          </a:p>
          <a:p>
            <a:pPr lvl="1"/>
            <a:r>
              <a:rPr lang="en-US" dirty="0" smtClean="0"/>
              <a:t>A possible metric: users per server per $</a:t>
            </a:r>
          </a:p>
          <a:p>
            <a:pPr lvl="1"/>
            <a:r>
              <a:rPr lang="en-US" dirty="0" smtClean="0"/>
              <a:t>captures effects of throughput (or </a:t>
            </a:r>
            <a:r>
              <a:rPr lang="ja-JP" altLang="en-US" dirty="0" smtClean="0"/>
              <a:t>“</a:t>
            </a:r>
            <a:r>
              <a:rPr lang="en-US" dirty="0" smtClean="0"/>
              <a:t>bandwidth</a:t>
            </a:r>
            <a:r>
              <a:rPr lang="ja-JP" altLang="en-US" dirty="0" smtClean="0"/>
              <a:t>”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Level Objective (SLO)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satisfy user request  </a:t>
            </a:r>
          </a:p>
          <a:p>
            <a:pPr lvl="1"/>
            <a:r>
              <a:rPr lang="en-US" altLang="ja-JP" dirty="0" smtClean="0"/>
              <a:t>latency or response time</a:t>
            </a:r>
          </a:p>
          <a:p>
            <a:r>
              <a:rPr lang="en-US" dirty="0" smtClean="0"/>
              <a:t>SLO: Instead of worst case or average: what % of users get acceptable performance</a:t>
            </a:r>
          </a:p>
          <a:p>
            <a:r>
              <a:rPr lang="en-US" dirty="0" smtClean="0"/>
              <a:t>Specify percentile, target response time, time window</a:t>
            </a:r>
          </a:p>
          <a:p>
            <a:pPr lvl="1"/>
            <a:r>
              <a:rPr lang="en-US" dirty="0" smtClean="0"/>
              <a:t> e.g., 99% &lt; 1 sec, over a 5 minute window</a:t>
            </a:r>
          </a:p>
          <a:p>
            <a:pPr lvl="1"/>
            <a:r>
              <a:rPr lang="en-US" dirty="0" smtClean="0"/>
              <a:t>why is time window important?</a:t>
            </a:r>
          </a:p>
          <a:p>
            <a:r>
              <a:rPr lang="en-US" dirty="0" smtClean="0"/>
              <a:t>Service level agreement (SLA) is an SLO to which provider is contractually obligated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Apdex: simplified SLO</a:t>
            </a:r>
            <a:endParaRPr lang="en-US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Given a threshold latency T for user satisfaction:</a:t>
            </a:r>
          </a:p>
          <a:p>
            <a:pPr lvl="1"/>
            <a:r>
              <a:rPr lang="en-US" smtClean="0"/>
              <a:t>Satisfactory requests take t≤T</a:t>
            </a:r>
          </a:p>
          <a:p>
            <a:pPr lvl="1"/>
            <a:r>
              <a:rPr lang="en-US" smtClean="0"/>
              <a:t>Tolerable requests take T≤ t ≤ 4T</a:t>
            </a:r>
          </a:p>
          <a:p>
            <a:pPr lvl="1"/>
            <a:r>
              <a:rPr lang="en-US" smtClean="0"/>
              <a:t>Apdex = (#satisfactory + 0.5(#tolerable)) / #reqs</a:t>
            </a:r>
          </a:p>
          <a:p>
            <a:pPr lvl="1"/>
            <a:r>
              <a:rPr lang="en-US" smtClean="0"/>
              <a:t>0.85 to 0.93 generally “good”</a:t>
            </a:r>
          </a:p>
          <a:p>
            <a:r>
              <a:rPr lang="en-US" smtClean="0"/>
              <a:t>Warning!  Can hide systematic outliers if not used carefully!</a:t>
            </a:r>
          </a:p>
          <a:p>
            <a:pPr lvl="1"/>
            <a:r>
              <a:rPr lang="en-US" smtClean="0"/>
              <a:t>e.g. critical action occurs once in every 15 clicks but takes 10x as long =&gt; (14+0)/15 &gt; 0.9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topics</a:t>
            </a:r>
            <a:endParaRPr lang="en-US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Availability and responsiveness</a:t>
            </a:r>
          </a:p>
          <a:p>
            <a:r>
              <a:rPr lang="en-US" smtClean="0"/>
              <a:t>Apdex</a:t>
            </a:r>
          </a:p>
          <a:p>
            <a:r>
              <a:rPr lang="en-US" smtClean="0"/>
              <a:t>Monitoring</a:t>
            </a:r>
          </a:p>
          <a:p>
            <a:r>
              <a:rPr lang="en-US" smtClean="0"/>
              <a:t>Upgrades &amp; feature flags</a:t>
            </a:r>
          </a:p>
          <a:p>
            <a:r>
              <a:rPr lang="en-US" smtClean="0"/>
              <a:t>Relieving database pressure: indices and abusive queries</a:t>
            </a:r>
          </a:p>
          <a:p>
            <a:r>
              <a:rPr lang="en-US" smtClean="0"/>
              <a:t>Relieving database pressure: caching</a:t>
            </a:r>
          </a:p>
          <a:p>
            <a:r>
              <a:rPr lang="en-US" smtClean="0"/>
              <a:t>Defending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Apdex Visualization</a:t>
            </a:r>
            <a:endParaRPr lang="en-US"/>
          </a:p>
        </p:txBody>
      </p:sp>
      <p:sp>
        <p:nvSpPr>
          <p:cNvPr id="26627" name="TextBox 3"/>
          <p:cNvSpPr txBox="1">
            <a:spLocks noChangeArrowheads="1"/>
          </p:cNvSpPr>
          <p:nvPr/>
        </p:nvSpPr>
        <p:spPr bwMode="auto">
          <a:xfrm>
            <a:off x="3675529" y="568579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Helvetica" charset="0"/>
                <a:cs typeface="Helvetica" charset="0"/>
              </a:rPr>
              <a:t>T=1000ms, </a:t>
            </a:r>
            <a:r>
              <a:rPr lang="en-US" sz="3200" dirty="0" err="1">
                <a:latin typeface="Helvetica" charset="0"/>
                <a:cs typeface="Helvetica" charset="0"/>
              </a:rPr>
              <a:t>Apdex</a:t>
            </a:r>
            <a:r>
              <a:rPr lang="en-US" sz="3200" dirty="0">
                <a:latin typeface="Helvetica" charset="0"/>
                <a:cs typeface="Helvetica" charset="0"/>
              </a:rPr>
              <a:t> = 0.49</a:t>
            </a:r>
          </a:p>
        </p:txBody>
      </p:sp>
      <p:pic>
        <p:nvPicPr>
          <p:cNvPr id="7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2055168"/>
            <a:ext cx="10058400" cy="3604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2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Apdex Visualization</a:t>
            </a:r>
            <a:endParaRPr lang="en-US"/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3657600" y="5685790"/>
            <a:ext cx="5562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>
                <a:latin typeface="Helvetica" charset="0"/>
                <a:cs typeface="Helvetica" charset="0"/>
              </a:rPr>
              <a:t>T=1500ms, </a:t>
            </a:r>
            <a:r>
              <a:rPr lang="en-US" sz="3200" dirty="0" err="1">
                <a:latin typeface="Helvetica" charset="0"/>
                <a:cs typeface="Helvetica" charset="0"/>
              </a:rPr>
              <a:t>Apdex</a:t>
            </a:r>
            <a:r>
              <a:rPr lang="en-US" sz="3200" dirty="0">
                <a:latin typeface="Helvetica" charset="0"/>
                <a:cs typeface="Helvetica" charset="0"/>
              </a:rPr>
              <a:t> = 0.7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1971675"/>
            <a:ext cx="100584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0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 if site is slow?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site: overprovision</a:t>
            </a:r>
          </a:p>
          <a:p>
            <a:pPr lvl="1"/>
            <a:r>
              <a:rPr lang="en-US" dirty="0" smtClean="0"/>
              <a:t>applies to presentation and logic tier</a:t>
            </a:r>
          </a:p>
          <a:p>
            <a:pPr lvl="1"/>
            <a:r>
              <a:rPr lang="en-US" dirty="0" smtClean="0"/>
              <a:t>before cloud computing, this was painful</a:t>
            </a:r>
          </a:p>
          <a:p>
            <a:pPr lvl="1"/>
            <a:r>
              <a:rPr lang="en-US" dirty="0" smtClean="0"/>
              <a:t>today, it</a:t>
            </a:r>
            <a:r>
              <a:rPr lang="mr-IN" altLang="ja-JP" dirty="0" smtClean="0"/>
              <a:t>'</a:t>
            </a:r>
            <a:r>
              <a:rPr lang="en-US" altLang="ja-JP" dirty="0" smtClean="0"/>
              <a:t>s largely automatic (e.g. </a:t>
            </a:r>
            <a:r>
              <a:rPr lang="en-US" altLang="ja-JP" dirty="0" err="1" smtClean="0"/>
              <a:t>Rightscale</a:t>
            </a:r>
            <a:r>
              <a:rPr lang="en-US" altLang="ja-JP" dirty="0" smtClean="0"/>
              <a:t>)</a:t>
            </a:r>
          </a:p>
          <a:p>
            <a:r>
              <a:rPr lang="en-US" dirty="0" smtClean="0"/>
              <a:t>Large site: worry</a:t>
            </a:r>
          </a:p>
          <a:p>
            <a:pPr lvl="1"/>
            <a:r>
              <a:rPr lang="en-US" dirty="0" smtClean="0"/>
              <a:t>Provision 10,000-computer site by 10% </a:t>
            </a:r>
            <a:r>
              <a:rPr lang="en-US" dirty="0"/>
              <a:t> </a:t>
            </a:r>
            <a:r>
              <a:rPr lang="en-US" dirty="0" smtClean="0"/>
              <a:t>results in 1000 idle computers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Insight: same problems that push us out of PaaS-friendly tier are the ones that will dog us when larger!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7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statements regarding response time are true?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/>
              <a:t>Response time is impacted only by the network and server-side </a:t>
            </a:r>
            <a:r>
              <a:rPr lang="en-US" sz="3200" dirty="0" smtClean="0"/>
              <a:t>activities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Database queries have </a:t>
            </a:r>
            <a:r>
              <a:rPr lang="en-US" sz="3200" dirty="0" smtClean="0"/>
              <a:t>minimal</a:t>
            </a:r>
            <a:r>
              <a:rPr lang="en-US" sz="3200" dirty="0"/>
              <a:t> impact response </a:t>
            </a:r>
            <a:r>
              <a:rPr lang="en-US" sz="3200" dirty="0" smtClean="0"/>
              <a:t>time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CSS and JavaScript have </a:t>
            </a:r>
            <a:r>
              <a:rPr lang="en-US" sz="3200"/>
              <a:t>an </a:t>
            </a:r>
            <a:r>
              <a:rPr lang="en-US" sz="3200" smtClean="0"/>
              <a:t>impact on response </a:t>
            </a:r>
            <a:r>
              <a:rPr lang="en-US" sz="3200" dirty="0"/>
              <a:t>time on the client </a:t>
            </a:r>
            <a:r>
              <a:rPr lang="en-US" sz="3200" dirty="0" smtClean="0"/>
              <a:t>side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All of the above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According to research, at what threshold do users become dissatisfied with responsiveness?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 smtClean="0"/>
              <a:t>&gt;100 </a:t>
            </a:r>
            <a:r>
              <a:rPr lang="en-US" sz="3200" dirty="0" err="1" smtClean="0"/>
              <a:t>ms</a:t>
            </a:r>
            <a:endParaRPr lang="en-US" sz="32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3200" dirty="0" smtClean="0"/>
              <a:t>&gt;1 second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 smtClean="0"/>
              <a:t>&gt;2 seconds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 smtClean="0"/>
              <a:t>&gt;7 seconds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8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Continuous Integration  and Continuous Deployment</a:t>
            </a:r>
            <a:endParaRPr lang="en-US" sz="5400" dirty="0"/>
          </a:p>
        </p:txBody>
      </p:sp>
      <p:sp>
        <p:nvSpPr>
          <p:cNvPr id="35842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Releases Then and Now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Facebook: master branch pushed once a week, aiming for once a day (Bobby Johnson, Dir. of Eng., in late 2011)</a:t>
            </a:r>
          </a:p>
          <a:p>
            <a:r>
              <a:rPr lang="en-US" smtClean="0"/>
              <a:t>Amazon: several deploys per week</a:t>
            </a:r>
          </a:p>
          <a:p>
            <a:r>
              <a:rPr lang="en-US" smtClean="0"/>
              <a:t>StackOverflow: multiple deploys per day (Jeff Atwood, co-founder)</a:t>
            </a:r>
          </a:p>
          <a:p>
            <a:r>
              <a:rPr lang="en-US" smtClean="0"/>
              <a:t>GitHub: tens of deploys per day (Zach Holman)</a:t>
            </a:r>
          </a:p>
          <a:p>
            <a:r>
              <a:rPr lang="en-US" smtClean="0"/>
              <a:t>Rationale: risk == # of engineer-hours invested in product since last deploy!</a:t>
            </a:r>
          </a:p>
          <a:p>
            <a:r>
              <a:rPr lang="en-US" smtClean="0"/>
              <a:t>Like development and feature check-in, deployment should be a non-event that happens all the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Successful Deployment</a:t>
            </a: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Automation</a:t>
            </a:r>
            <a:r>
              <a:rPr lang="en-US" dirty="0" smtClean="0"/>
              <a:t>: consistent deploy process</a:t>
            </a:r>
          </a:p>
          <a:p>
            <a:pPr lvl="1"/>
            <a:r>
              <a:rPr lang="en-US" dirty="0" smtClean="0"/>
              <a:t>PaaS sites like </a:t>
            </a:r>
            <a:r>
              <a:rPr lang="en-US" dirty="0" err="1" smtClean="0"/>
              <a:t>Heroku</a:t>
            </a:r>
            <a:r>
              <a:rPr lang="en-US" dirty="0" smtClean="0"/>
              <a:t>, </a:t>
            </a:r>
            <a:r>
              <a:rPr lang="en-US" dirty="0" err="1" smtClean="0"/>
              <a:t>CloudFoundry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already do this</a:t>
            </a:r>
          </a:p>
          <a:p>
            <a:pPr lvl="1"/>
            <a:r>
              <a:rPr lang="en-US" dirty="0" smtClean="0"/>
              <a:t>Use tools like Capistrano for self-hosted sites</a:t>
            </a:r>
          </a:p>
          <a:p>
            <a:r>
              <a:rPr lang="en-US" b="1" dirty="0" smtClean="0"/>
              <a:t>Continuous integration</a:t>
            </a:r>
            <a:r>
              <a:rPr lang="en-US" dirty="0" smtClean="0"/>
              <a:t>: integration-testing the app beyond what each developer does</a:t>
            </a:r>
          </a:p>
          <a:p>
            <a:pPr lvl="1"/>
            <a:r>
              <a:rPr lang="en-US" dirty="0" smtClean="0"/>
              <a:t>Pre-release code </a:t>
            </a:r>
            <a:r>
              <a:rPr lang="en-US" dirty="0" err="1" smtClean="0"/>
              <a:t>checkin</a:t>
            </a:r>
            <a:r>
              <a:rPr lang="en-US" dirty="0" smtClean="0"/>
              <a:t> triggers CI</a:t>
            </a:r>
          </a:p>
          <a:p>
            <a:pPr lvl="1"/>
            <a:r>
              <a:rPr lang="en-US" dirty="0" smtClean="0"/>
              <a:t>Since frequent </a:t>
            </a:r>
            <a:r>
              <a:rPr lang="en-US" dirty="0" err="1" smtClean="0"/>
              <a:t>checkins</a:t>
            </a:r>
            <a:r>
              <a:rPr lang="en-US" dirty="0" smtClean="0"/>
              <a:t>, CI always running</a:t>
            </a:r>
          </a:p>
          <a:p>
            <a:pPr lvl="1"/>
            <a:r>
              <a:rPr lang="en-US" dirty="0" smtClean="0"/>
              <a:t>Common strategy: integrate with GitHub</a:t>
            </a:r>
            <a:endParaRPr lang="en-US" dirty="0"/>
          </a:p>
        </p:txBody>
      </p:sp>
      <p:pic>
        <p:nvPicPr>
          <p:cNvPr id="38915" name="Picture 3" descr="autom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50" y="1845734"/>
            <a:ext cx="11969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33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Why 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Differences between dev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production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environments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Cross-browser or cross-version testing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Testing SOA integration when remote services act wonky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Hardening: protection against attacks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Stress testing/longevity testing of new features/code paths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Salesforce CI runs 150K+ tests and automatically opens bug report when test fails</a:t>
            </a:r>
          </a:p>
        </p:txBody>
      </p:sp>
    </p:spTree>
    <p:extLst>
      <p:ext uri="{BB962C8B-B14F-4D97-AF65-F5344CB8AC3E}">
        <p14:creationId xmlns:p14="http://schemas.microsoft.com/office/powerpoint/2010/main" val="11462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Continuous Deployment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=&gt; CI =&gt; deploy several times per day</a:t>
            </a:r>
          </a:p>
          <a:p>
            <a:pPr lvl="1"/>
            <a:r>
              <a:rPr lang="en-US" dirty="0" smtClean="0"/>
              <a:t>deploy may be auto-integrated with CI runs</a:t>
            </a:r>
          </a:p>
          <a:p>
            <a:r>
              <a:rPr lang="en-US" dirty="0" smtClean="0"/>
              <a:t>So are releases meaningless?</a:t>
            </a:r>
          </a:p>
          <a:p>
            <a:pPr lvl="1"/>
            <a:r>
              <a:rPr lang="en-US" dirty="0" smtClean="0"/>
              <a:t>Still useful as customer-visible milestones</a:t>
            </a:r>
          </a:p>
          <a:p>
            <a:pPr lvl="1"/>
            <a:r>
              <a:rPr lang="en-US" altLang="ja-JP" dirty="0" smtClean="0"/>
              <a:t>Tag specific commits with release names</a:t>
            </a:r>
          </a:p>
          <a:p>
            <a:pPr lvl="1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tag 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happy-hippo</a:t>
            </a:r>
            <a:r>
              <a:rPr lang="mr-IN" dirty="0" smtClean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HEAD</a:t>
            </a:r>
            <a:br>
              <a:rPr lang="en-US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 --tags</a:t>
            </a:r>
          </a:p>
          <a:p>
            <a:pPr lvl="1"/>
            <a:r>
              <a:rPr lang="en-US" dirty="0" smtClean="0"/>
              <a:t>Or just use </a:t>
            </a:r>
            <a:r>
              <a:rPr lang="en-US" dirty="0" err="1" smtClean="0"/>
              <a:t>Git</a:t>
            </a:r>
            <a:r>
              <a:rPr lang="en-US" dirty="0" smtClean="0"/>
              <a:t> commit ID to identify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Development to Deployment</a:t>
            </a:r>
            <a:endParaRPr lang="en-US" dirty="0"/>
          </a:p>
        </p:txBody>
      </p:sp>
      <p:sp>
        <p:nvSpPr>
          <p:cNvPr id="7170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Upgrades and Feature Flags</a:t>
            </a:r>
            <a:endParaRPr lang="en-US" sz="5400" dirty="0"/>
          </a:p>
        </p:txBody>
      </p:sp>
      <p:sp>
        <p:nvSpPr>
          <p:cNvPr id="45058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trouble with upgrades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upgraded code is rolled out to many servers?</a:t>
            </a:r>
          </a:p>
          <a:p>
            <a:pPr lvl="1"/>
            <a:r>
              <a:rPr lang="en-US" dirty="0" smtClean="0"/>
              <a:t>During rollout, some will have version n and others version n+1…will that work?</a:t>
            </a:r>
          </a:p>
          <a:p>
            <a:r>
              <a:rPr lang="en-US" dirty="0" smtClean="0"/>
              <a:t>What if upgraded code goes with schema migration?</a:t>
            </a:r>
          </a:p>
          <a:p>
            <a:pPr lvl="1"/>
            <a:r>
              <a:rPr lang="en-US" dirty="0" smtClean="0"/>
              <a:t>Schema version n+1 breaks current code</a:t>
            </a:r>
          </a:p>
          <a:p>
            <a:pPr lvl="1"/>
            <a:r>
              <a:rPr lang="en-US" dirty="0" smtClean="0"/>
              <a:t>New code won'</a:t>
            </a:r>
            <a:r>
              <a:rPr lang="en-US" altLang="ja-JP" dirty="0" smtClean="0"/>
              <a:t>t work with current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update</a:t>
            </a:r>
            <a:endParaRPr lang="en-US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Take service offline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destructive migration, including data copying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 new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Bring service back online</a:t>
            </a:r>
          </a:p>
          <a:p>
            <a:endParaRPr lang="en-US" dirty="0" smtClean="0"/>
          </a:p>
          <a:p>
            <a:r>
              <a:rPr lang="en-US" dirty="0" smtClean="0"/>
              <a:t>May result in unacceptable downtime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Incremental Upgrades with Feature Flags</a:t>
            </a:r>
            <a:endParaRPr lang="en-US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 nondestructive migration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 method protected by feature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Flip feature flag on; if disaster, flip it 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all records moved, deploy new code without feature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migration to remove old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“</a:t>
            </a:r>
            <a:r>
              <a:rPr lang="en-US" altLang="ja-JP" smtClean="0"/>
              <a:t>Undoing</a:t>
            </a:r>
            <a:r>
              <a:rPr lang="ja-JP" altLang="en-US" smtClean="0"/>
              <a:t>”</a:t>
            </a:r>
            <a:r>
              <a:rPr lang="en-US" altLang="ja-JP" smtClean="0"/>
              <a:t> an upgrade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Disaster strikes…use down-migration?  </a:t>
            </a:r>
          </a:p>
          <a:p>
            <a:pPr lvl="1"/>
            <a:r>
              <a:rPr lang="en-US" smtClean="0"/>
              <a:t>is it thoroughly tested?</a:t>
            </a:r>
          </a:p>
          <a:p>
            <a:pPr lvl="1"/>
            <a:r>
              <a:rPr lang="en-US" smtClean="0"/>
              <a:t>is migration reversible?</a:t>
            </a:r>
          </a:p>
          <a:p>
            <a:pPr lvl="1"/>
            <a:r>
              <a:rPr lang="en-US" smtClean="0"/>
              <a:t>are you sure someone else didn'</a:t>
            </a:r>
            <a:r>
              <a:rPr lang="en-US" altLang="ja-JP" smtClean="0"/>
              <a:t>t apply an irreversible migration?</a:t>
            </a:r>
          </a:p>
          <a:p>
            <a:r>
              <a:rPr lang="en-US" smtClean="0"/>
              <a:t>Use feature flags instead</a:t>
            </a:r>
          </a:p>
          <a:p>
            <a:pPr lvl="1"/>
            <a:r>
              <a:rPr lang="en-US" smtClean="0"/>
              <a:t>down-migrations are primarily for development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1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uses for feature flags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Preflight checking: gradual rollout of feature to increasing numbers of users</a:t>
            </a:r>
          </a:p>
          <a:p>
            <a:pPr lvl="1"/>
            <a:r>
              <a:rPr lang="en-US" dirty="0" smtClean="0"/>
              <a:t>to scope for performance problems</a:t>
            </a:r>
          </a:p>
          <a:p>
            <a:r>
              <a:rPr lang="en-US" dirty="0" smtClean="0"/>
              <a:t>A/B testing</a:t>
            </a:r>
          </a:p>
          <a:p>
            <a:r>
              <a:rPr lang="en-US" dirty="0" smtClean="0"/>
              <a:t>Complex feature whose code spans multiple deploys</a:t>
            </a:r>
          </a:p>
          <a:p>
            <a:r>
              <a:rPr lang="en-US" dirty="0" smtClean="0"/>
              <a:t>The rollout gem covers these cases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false statement related to continuous integration (CI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/>
              <a:t>CI is not possible with a compiled language, such as Java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CI consists of running a set of integration tests prior to deployment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CI relieves heavily on automation</a:t>
            </a:r>
            <a:r>
              <a:rPr lang="en-US" sz="3200" dirty="0" smtClean="0"/>
              <a:t>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Deployment to production when all CI tests pass may result in several deployments each day.</a:t>
            </a:r>
          </a:p>
        </p:txBody>
      </p:sp>
    </p:spTree>
    <p:extLst>
      <p:ext uri="{BB962C8B-B14F-4D97-AF65-F5344CB8AC3E}">
        <p14:creationId xmlns:p14="http://schemas.microsoft.com/office/powerpoint/2010/main" val="106302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 changes that involve changes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/>
              <a:t>require the service to be take offline, so that the migration can be </a:t>
            </a:r>
            <a:r>
              <a:rPr lang="en-US" sz="3200" dirty="0" smtClean="0"/>
              <a:t>performed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can be done while the app is running by having a code path work with the old schema and a separate code path that runs with the new </a:t>
            </a:r>
            <a:r>
              <a:rPr lang="en-US" sz="3200" dirty="0" smtClean="0"/>
              <a:t>schema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use feature flags to modify database </a:t>
            </a:r>
            <a:r>
              <a:rPr lang="en-US" sz="3200" dirty="0" smtClean="0"/>
              <a:t>fields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/>
              <a:t>should be rolled back when there are problems with the release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7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Monitoring</a:t>
            </a:r>
            <a:endParaRPr lang="en-US" dirty="0"/>
          </a:p>
        </p:txBody>
      </p:sp>
      <p:sp>
        <p:nvSpPr>
          <p:cNvPr id="5427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Kinds of monitoring</a:t>
            </a:r>
            <a:endParaRPr 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“</a:t>
            </a:r>
            <a:r>
              <a:rPr lang="en-US" altLang="ja-JP" smtClean="0"/>
              <a:t>If you're not monitoring it, it</a:t>
            </a:r>
            <a:r>
              <a:rPr lang="mr-IN" altLang="ja-JP" smtClean="0"/>
              <a:t>'</a:t>
            </a:r>
            <a:r>
              <a:rPr lang="en-US" altLang="ja-JP" smtClean="0"/>
              <a:t>s probably broken</a:t>
            </a:r>
            <a:r>
              <a:rPr lang="ja-JP" altLang="en-US" smtClean="0"/>
              <a:t>”</a:t>
            </a:r>
            <a:endParaRPr lang="en-US" altLang="ja-JP" smtClean="0"/>
          </a:p>
          <a:p>
            <a:r>
              <a:rPr lang="en-US" smtClean="0"/>
              <a:t>At development time (profiling)</a:t>
            </a:r>
          </a:p>
          <a:p>
            <a:pPr lvl="1"/>
            <a:r>
              <a:rPr lang="en-US" smtClean="0"/>
              <a:t>Identify possible performance/stability problems before they get to production</a:t>
            </a:r>
          </a:p>
          <a:p>
            <a:r>
              <a:rPr lang="en-US" smtClean="0"/>
              <a:t>In production</a:t>
            </a:r>
          </a:p>
          <a:p>
            <a:pPr lvl="1"/>
            <a:r>
              <a:rPr lang="en-US" smtClean="0"/>
              <a:t>Internal: instrumentation embedded in app and/or framework (Rails, Rack, etc.)</a:t>
            </a:r>
          </a:p>
          <a:p>
            <a:pPr lvl="1"/>
            <a:r>
              <a:rPr lang="en-US" smtClean="0"/>
              <a:t>External: active probing by other site(s).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vs. Deployment</a:t>
            </a:r>
            <a:endParaRPr lang="en-US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Development: Testing to make sure your app works as designed</a:t>
            </a:r>
          </a:p>
          <a:p>
            <a:r>
              <a:rPr lang="en-US" dirty="0" smtClean="0"/>
              <a:t>Deployment: Testing to make sure your app works when used in ways it was not designed to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external monitoring?</a:t>
            </a:r>
            <a:endParaRPr lang="en-US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Detect if site is down</a:t>
            </a:r>
          </a:p>
          <a:p>
            <a:r>
              <a:rPr lang="en-US" smtClean="0"/>
              <a:t>Detect if site is slow for reasons outside measurement boundary of internal monitoring</a:t>
            </a:r>
          </a:p>
          <a:p>
            <a:r>
              <a:rPr lang="en-US" smtClean="0"/>
              <a:t>Get user</a:t>
            </a:r>
            <a:r>
              <a:rPr lang="mr-IN" altLang="ja-JP" smtClean="0"/>
              <a:t>'</a:t>
            </a:r>
            <a:r>
              <a:rPr lang="en-US" altLang="ja-JP" smtClean="0"/>
              <a:t>s view from many different places on the Internet</a:t>
            </a:r>
          </a:p>
          <a:p>
            <a:r>
              <a:rPr lang="en-US" smtClean="0"/>
              <a:t>Example: Pingdom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Sampling of monitoring tools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36066"/>
              </p:ext>
            </p:extLst>
          </p:nvPr>
        </p:nvGraphicFramePr>
        <p:xfrm>
          <a:off x="1096963" y="1846263"/>
          <a:ext cx="9479280" cy="4206240"/>
        </p:xfrm>
        <a:graphic>
          <a:graphicData uri="http://schemas.openxmlformats.org/drawingml/2006/table">
            <a:tbl>
              <a:tblPr/>
              <a:tblGrid>
                <a:gridCol w="3409215"/>
                <a:gridCol w="1413577"/>
                <a:gridCol w="3159760"/>
                <a:gridCol w="149672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What is monitored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Level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Example tool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Hosted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Availability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site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pingdom.com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Unhandled exceptions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site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airbrake.com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Slow controller actions or DB queries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app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newrelic.com (also has dev mode)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Clicks, think times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app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Google Analytics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Yes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Process health &amp; telemetry (MySQL server, Apache, etc.)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process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god,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monit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nagios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No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F2F9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5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measure?</a:t>
            </a:r>
            <a:endParaRPr 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 testing or load testing: how far can I push my system</a:t>
            </a:r>
          </a:p>
          <a:p>
            <a:pPr lvl="1"/>
            <a:r>
              <a:rPr lang="en-US" dirty="0" smtClean="0"/>
              <a:t>before performance becomes unacceptable?</a:t>
            </a:r>
          </a:p>
          <a:p>
            <a:pPr lvl="1"/>
            <a:r>
              <a:rPr lang="en-US" dirty="0" smtClean="0"/>
              <a:t>before it gasps and dies?</a:t>
            </a:r>
          </a:p>
          <a:p>
            <a:r>
              <a:rPr lang="en-US" dirty="0" smtClean="0"/>
              <a:t>Usually, one component will be bottleneck</a:t>
            </a:r>
          </a:p>
          <a:p>
            <a:pPr lvl="1"/>
            <a:r>
              <a:rPr lang="en-US" dirty="0" smtClean="0"/>
              <a:t>a particular view, action, query, …</a:t>
            </a:r>
          </a:p>
          <a:p>
            <a:r>
              <a:rPr lang="en-US" dirty="0" smtClean="0"/>
              <a:t>Load testers can be simple or sophisticated</a:t>
            </a:r>
          </a:p>
          <a:p>
            <a:pPr lvl="1"/>
            <a:r>
              <a:rPr lang="en-US" dirty="0" smtClean="0"/>
              <a:t>bang on a single URI over and over</a:t>
            </a:r>
          </a:p>
          <a:p>
            <a:pPr lvl="1"/>
            <a:r>
              <a:rPr lang="en-US" dirty="0" smtClean="0"/>
              <a:t>do a fixed sequence of URI</a:t>
            </a:r>
            <a:r>
              <a:rPr lang="mr-IN" altLang="ja-JP" dirty="0" smtClean="0"/>
              <a:t>'</a:t>
            </a:r>
            <a:r>
              <a:rPr lang="en-US" altLang="ja-JP" dirty="0" smtClean="0"/>
              <a:t>s over and over</a:t>
            </a:r>
          </a:p>
          <a:p>
            <a:pPr lvl="1"/>
            <a:r>
              <a:rPr lang="en-US" dirty="0" smtClean="0"/>
              <a:t>play back a log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Longevity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Resource leak (RAM, file buffers, sessions table) is classic example</a:t>
            </a:r>
          </a:p>
          <a:p>
            <a:r>
              <a:rPr lang="en-US" smtClean="0"/>
              <a:t>Some infrastructure software such as Apache already does rejuvenation </a:t>
            </a:r>
          </a:p>
          <a:p>
            <a:pPr lvl="1"/>
            <a:r>
              <a:rPr lang="en-US" smtClean="0"/>
              <a:t>aka </a:t>
            </a:r>
            <a:r>
              <a:rPr lang="ja-JP" altLang="en-US" smtClean="0"/>
              <a:t>“</a:t>
            </a:r>
            <a:r>
              <a:rPr lang="en-US" altLang="ja-JP" smtClean="0"/>
              <a:t>rolling reboot</a:t>
            </a:r>
            <a:r>
              <a:rPr lang="ja-JP" altLang="en-US" smtClean="0"/>
              <a:t>”</a:t>
            </a:r>
            <a:endParaRPr lang="en-US" altLang="ja-JP" smtClean="0"/>
          </a:p>
          <a:p>
            <a:r>
              <a:rPr lang="en-US" smtClean="0"/>
              <a:t>Related: running out of sessions</a:t>
            </a:r>
          </a:p>
          <a:p>
            <a:pPr lvl="1"/>
            <a:r>
              <a:rPr lang="en-US" smtClean="0"/>
              <a:t>Solution: store whole 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session[] </a:t>
            </a:r>
            <a:r>
              <a:rPr lang="en-US" smtClean="0"/>
              <a:t>in cookie (Rails 3 does this by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Caching: Improving Rendering Time and Database Performance</a:t>
            </a:r>
            <a:endParaRPr lang="en-US" sz="5400" dirty="0"/>
          </a:p>
        </p:txBody>
      </p:sp>
      <p:sp>
        <p:nvSpPr>
          <p:cNvPr id="7170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fastest database is the one you don'</a:t>
            </a:r>
            <a:r>
              <a:rPr lang="en-US" altLang="ja-JP" smtClean="0"/>
              <a:t>t use</a:t>
            </a:r>
            <a:endParaRPr 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Caching: Avoid touching database if answer to a query hasn't</a:t>
            </a:r>
            <a:r>
              <a:rPr lang="en-US" altLang="ja-JP" dirty="0" smtClean="0"/>
              <a:t> changed</a:t>
            </a:r>
            <a:endParaRPr lang="en-US" dirty="0" smtClean="0"/>
          </a:p>
          <a:p>
            <a:r>
              <a:rPr lang="en-US" dirty="0" smtClean="0"/>
              <a:t>Identify what to cache</a:t>
            </a:r>
          </a:p>
          <a:p>
            <a:pPr lvl="1"/>
            <a:r>
              <a:rPr lang="en-US" dirty="0" smtClean="0"/>
              <a:t>whole view: page and action caching</a:t>
            </a:r>
          </a:p>
          <a:p>
            <a:pPr lvl="1"/>
            <a:r>
              <a:rPr lang="en-US" dirty="0" smtClean="0"/>
              <a:t>parts of view: fragment caching with partials</a:t>
            </a:r>
          </a:p>
          <a:p>
            <a:r>
              <a:rPr lang="en-US" dirty="0" smtClean="0"/>
              <a:t>Invalidate (get rid of) stale cached versions when underlying DB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flow</a:t>
            </a:r>
            <a:endParaRPr lang="en-US"/>
          </a:p>
        </p:txBody>
      </p:sp>
      <p:pic>
        <p:nvPicPr>
          <p:cNvPr id="9218" name="Content Placeholder 3" descr="saas_caching.pdf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963" y="2035523"/>
            <a:ext cx="10058400" cy="3644205"/>
          </a:xfrm>
        </p:spPr>
      </p:pic>
    </p:spTree>
    <p:extLst>
      <p:ext uri="{BB962C8B-B14F-4D97-AF65-F5344CB8AC3E}">
        <p14:creationId xmlns:p14="http://schemas.microsoft.com/office/powerpoint/2010/main" val="19846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and Action Caching</a:t>
            </a:r>
            <a:endParaRPr lang="en-US" dirty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When: output of entire action can be cached</a:t>
            </a:r>
          </a:p>
          <a:p>
            <a:pPr lvl="1"/>
            <a:r>
              <a:rPr lang="en-US" dirty="0" smtClean="0"/>
              <a:t>Page caching  bypasses controller action </a:t>
            </a:r>
            <a:br>
              <a:rPr lang="en-US" dirty="0" smtClean="0"/>
            </a:br>
            <a:r>
              <a:rPr lang="en-US" dirty="0" err="1" smtClean="0"/>
              <a:t>caches_page</a:t>
            </a:r>
            <a:r>
              <a:rPr lang="en-US" dirty="0" smtClean="0"/>
              <a:t> :index</a:t>
            </a:r>
          </a:p>
          <a:p>
            <a:pPr lvl="1"/>
            <a:r>
              <a:rPr lang="en-US" dirty="0" smtClean="0"/>
              <a:t>Action caching runs filters first</a:t>
            </a:r>
          </a:p>
          <a:p>
            <a:r>
              <a:rPr lang="en-US" dirty="0" smtClean="0"/>
              <a:t>Caveat:  caching based on page URL without optional "?" parameters!</a:t>
            </a:r>
          </a:p>
          <a:p>
            <a:pPr lvl="1"/>
            <a:r>
              <a:rPr lang="en-US" dirty="0" smtClean="0"/>
              <a:t>/movies/</a:t>
            </a:r>
            <a:r>
              <a:rPr lang="en-US" dirty="0" err="1" smtClean="0"/>
              <a:t>index?rating</a:t>
            </a:r>
            <a:r>
              <a:rPr lang="en-US" dirty="0" smtClean="0"/>
              <a:t>=PG  =  movies/index</a:t>
            </a:r>
          </a:p>
          <a:p>
            <a:pPr lvl="1"/>
            <a:r>
              <a:rPr lang="en-US" dirty="0" smtClean="0"/>
              <a:t>/movies/index/rating/PG   ≠   movies/index</a:t>
            </a:r>
          </a:p>
          <a:p>
            <a:r>
              <a:rPr lang="en-US" dirty="0" smtClean="0"/>
              <a:t>Pitfall: don</a:t>
            </a:r>
            <a:r>
              <a:rPr lang="mr-IN" altLang="ja-JP" dirty="0" smtClean="0"/>
              <a:t>'</a:t>
            </a:r>
            <a:r>
              <a:rPr lang="en-US" altLang="ja-JP" dirty="0" smtClean="0"/>
              <a:t>t mix filter and non-filter code paths in same action!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097280" y="1887784"/>
            <a:ext cx="4267200" cy="4754563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Helvetica" charset="0"/>
                <a:ea typeface="ＭＳ Ｐゴシック" charset="0"/>
                <a:cs typeface="ＭＳ Ｐゴシック" charset="0"/>
              </a:rPr>
              <a:t>Bad: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caches_page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:index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def</a:t>
            </a: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index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if 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logged_in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 </a:t>
            </a:r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redirect_to</a:t>
            </a: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login_path</a:t>
            </a:r>
            <a:endParaRPr lang="en-US" sz="1800" dirty="0">
              <a:solidFill>
                <a:srgbClr val="333399"/>
              </a:solidFill>
              <a:latin typeface="Lucida Sans Typewriter" charset="0"/>
              <a:ea typeface="ＭＳ Ｐゴシック" charset="0"/>
              <a:cs typeface="Lucida Sans Typewriter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end</a:t>
            </a:r>
          </a:p>
        </p:txBody>
      </p:sp>
      <p:sp>
        <p:nvSpPr>
          <p:cNvPr id="11268" name="Content Placeholder 2"/>
          <p:cNvSpPr txBox="1">
            <a:spLocks/>
          </p:cNvSpPr>
          <p:nvPr/>
        </p:nvSpPr>
        <p:spPr bwMode="auto">
          <a:xfrm>
            <a:off x="5830645" y="1705222"/>
            <a:ext cx="50292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>
              <a:spcBef>
                <a:spcPct val="20000"/>
              </a:spcBef>
            </a:pPr>
            <a:r>
              <a:rPr lang="en-US" dirty="0">
                <a:latin typeface="Helvetica" charset="0"/>
                <a:cs typeface="Helvetica" charset="0"/>
              </a:rPr>
              <a:t>Better: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caches_page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 :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public_index</a:t>
            </a:r>
            <a:endParaRPr lang="en-US" sz="1800" dirty="0">
              <a:solidFill>
                <a:srgbClr val="FF0000"/>
              </a:solidFill>
              <a:latin typeface="Lucida Sans Typewriter" charset="0"/>
              <a:cs typeface="Lucida Sans Typewriter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caches_action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 :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logged_in_index</a:t>
            </a:r>
            <a:endParaRPr lang="en-US" sz="1800" dirty="0">
              <a:solidFill>
                <a:srgbClr val="FF0000"/>
              </a:solidFill>
              <a:latin typeface="Lucida Sans Typewriter" charset="0"/>
              <a:cs typeface="Lucida Sans Typewriter" charset="0"/>
            </a:endParaRPr>
          </a:p>
          <a:p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before_filter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 :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check_logged_in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,</a:t>
            </a:r>
            <a:b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</a:b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  :only =&gt; '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logged_in_index</a:t>
            </a:r>
            <a:r>
              <a:rPr lang="en-US" sz="1800" dirty="0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'</a:t>
            </a:r>
          </a:p>
          <a:p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def</a:t>
            </a:r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public_index</a:t>
            </a:r>
            <a:endParaRPr lang="en-US" sz="1800" dirty="0">
              <a:solidFill>
                <a:srgbClr val="333399"/>
              </a:solidFill>
              <a:latin typeface="Lucida Sans Typewriter" charset="0"/>
              <a:cs typeface="Lucida Sans Typewriter" charset="0"/>
            </a:endParaRPr>
          </a:p>
          <a:p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  ...</a:t>
            </a:r>
          </a:p>
          <a:p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end</a:t>
            </a:r>
          </a:p>
          <a:p>
            <a:endParaRPr lang="en-US" sz="1800" dirty="0">
              <a:solidFill>
                <a:srgbClr val="333399"/>
              </a:solidFill>
              <a:latin typeface="Lucida Sans Typewriter" charset="0"/>
              <a:cs typeface="Lucida Sans Typewriter" charset="0"/>
            </a:endParaRPr>
          </a:p>
          <a:p>
            <a:r>
              <a:rPr lang="en-US" sz="1800" dirty="0" err="1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def</a:t>
            </a:r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Lucida Sans Typewriter" charset="0"/>
                <a:cs typeface="Lucida Sans Typewriter" charset="0"/>
              </a:rPr>
              <a:t>logged_in_index</a:t>
            </a:r>
            <a:endParaRPr lang="en-US" sz="1800" dirty="0">
              <a:solidFill>
                <a:srgbClr val="FF0000"/>
              </a:solidFill>
              <a:latin typeface="Lucida Sans Typewriter" charset="0"/>
              <a:cs typeface="Lucida Sans Typewriter" charset="0"/>
            </a:endParaRPr>
          </a:p>
          <a:p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  ...</a:t>
            </a:r>
          </a:p>
          <a:p>
            <a:r>
              <a:rPr lang="en-US" sz="1800" dirty="0">
                <a:solidFill>
                  <a:srgbClr val="333399"/>
                </a:solidFill>
                <a:latin typeface="Lucida Sans Typewriter" charset="0"/>
                <a:cs typeface="Lucida Sans Typewriter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529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Fragment caching for views</a:t>
            </a:r>
            <a:endParaRPr lang="en-US"/>
          </a:p>
        </p:txBody>
      </p:sp>
      <p:sp>
        <p:nvSpPr>
          <p:cNvPr id="645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Caches HTML resulting from rendering part of a page (e.g. partial)</a:t>
            </a:r>
          </a:p>
          <a:p>
            <a:pPr>
              <a:buNone/>
            </a:pP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- cache "</a:t>
            </a:r>
            <a:r>
              <a:rPr lang="en-US" dirty="0" err="1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movies_with_ratings</a:t>
            </a:r>
            <a:r>
              <a:rPr lang="en-US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" </a:t>
            </a: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do</a:t>
            </a:r>
          </a:p>
          <a:p>
            <a:pPr>
              <a:spcBef>
                <a:spcPct val="0"/>
              </a:spcBef>
              <a:buNone/>
            </a:pP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= render :collection =&gt; @movies</a:t>
            </a:r>
          </a:p>
          <a:p>
            <a:endParaRPr lang="en-US" dirty="0" smtClean="0"/>
          </a:p>
          <a:p>
            <a:r>
              <a:rPr lang="en-US" dirty="0" smtClean="0"/>
              <a:t>How do we detect when cached versions no longer match database? </a:t>
            </a:r>
          </a:p>
          <a:p>
            <a:r>
              <a:rPr lang="en-US" dirty="0" smtClean="0"/>
              <a:t>Sweepers use Observer design pattern to separate </a:t>
            </a:r>
            <a:br>
              <a:rPr lang="en-US" dirty="0" smtClean="0"/>
            </a:br>
            <a:r>
              <a:rPr lang="en-US" dirty="0" smtClean="0"/>
              <a:t>expiration logic from rest of app</a:t>
            </a:r>
          </a:p>
          <a:p>
            <a:endParaRPr lang="en-US" dirty="0"/>
          </a:p>
        </p:txBody>
      </p:sp>
      <p:pic>
        <p:nvPicPr>
          <p:cNvPr id="8" name="Picture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05600" y="2759075"/>
            <a:ext cx="3962400" cy="2197100"/>
          </a:xfrm>
        </p:spPr>
      </p:pic>
    </p:spTree>
    <p:extLst>
      <p:ext uri="{BB962C8B-B14F-4D97-AF65-F5344CB8AC3E}">
        <p14:creationId xmlns:p14="http://schemas.microsoft.com/office/powerpoint/2010/main" val="3904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Bad News</a:t>
            </a:r>
            <a:endParaRPr lang="en-US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“</a:t>
            </a:r>
            <a:r>
              <a:rPr lang="en-US" altLang="ja-JP" dirty="0" smtClean="0"/>
              <a:t>Users are a terrible thing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r>
              <a:rPr lang="en-US" dirty="0" smtClean="0"/>
              <a:t>Some bugs only appear under stress</a:t>
            </a:r>
          </a:p>
          <a:p>
            <a:r>
              <a:rPr lang="en-US" dirty="0" smtClean="0"/>
              <a:t>Production environment != development environment</a:t>
            </a:r>
          </a:p>
          <a:p>
            <a:r>
              <a:rPr lang="en-US" dirty="0" smtClean="0"/>
              <a:t>The world is full of evil forces</a:t>
            </a:r>
          </a:p>
          <a:p>
            <a:r>
              <a:rPr lang="en-US" dirty="0" smtClean="0"/>
              <a:t>and idiots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Avoiding Abusive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smtClean="0"/>
              <a:t>Engineering Software as a Service  §12.8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kind to the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Outgrowing single-machine database == big investment: </a:t>
            </a:r>
            <a:r>
              <a:rPr lang="en-US" dirty="0" err="1" smtClean="0"/>
              <a:t>sharding</a:t>
            </a:r>
            <a:r>
              <a:rPr lang="en-US" dirty="0" smtClean="0"/>
              <a:t>, replication, etc.</a:t>
            </a:r>
          </a:p>
          <a:p>
            <a:r>
              <a:rPr lang="en-US" dirty="0" smtClean="0"/>
              <a:t>Alternative: find ways to relieve pressure on database so can stay in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PaaS-friendly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tier</a:t>
            </a:r>
          </a:p>
          <a:p>
            <a:pPr lvl="1"/>
            <a:r>
              <a:rPr lang="en-US" dirty="0" smtClean="0"/>
              <a:t>Use caching to reduce number of database accesses</a:t>
            </a:r>
          </a:p>
          <a:p>
            <a:pPr lvl="1"/>
            <a:r>
              <a:rPr lang="en-US" dirty="0" smtClean="0"/>
              <a:t>Avoid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n+1 queries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problem in Associations</a:t>
            </a:r>
          </a:p>
          <a:p>
            <a:pPr lvl="1"/>
            <a:r>
              <a:rPr lang="en-US" dirty="0" smtClean="0"/>
              <a:t>Use indices judiciously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n+1 queries problem</a:t>
            </a:r>
            <a:endParaRPr lang="en-US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you are doing n+1 queries to traverse an association, rather than 1 query</a:t>
            </a:r>
          </a:p>
          <a:p>
            <a:r>
              <a:rPr lang="en-US" dirty="0" smtClean="0"/>
              <a:t>Solution: bullet gem can help you find these</a:t>
            </a:r>
          </a:p>
          <a:p>
            <a:r>
              <a:rPr lang="en-US" dirty="0" smtClean="0"/>
              <a:t>Lesson:  all abstractions eventually leak!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loading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Naive way: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@movie = </a:t>
            </a:r>
            <a:r>
              <a:rPr lang="en-US" dirty="0" err="1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movie.where</a:t>
            </a: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 … </a:t>
            </a:r>
            <a:r>
              <a:rPr lang="en-US" dirty="0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)</a:t>
            </a:r>
            <a:br>
              <a:rPr lang="en-US" dirty="0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dirty="0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reviews </a:t>
            </a: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= @</a:t>
            </a:r>
            <a:r>
              <a:rPr lang="en-US" dirty="0" err="1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movie.reviews</a:t>
            </a:r>
            <a:r>
              <a:rPr lang="en-US" dirty="0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dirty="0" smtClean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</a:br>
            <a:endParaRPr lang="en-US" dirty="0" smtClean="0"/>
          </a:p>
          <a:p>
            <a:r>
              <a:rPr lang="en-US" b="1" dirty="0" smtClean="0"/>
              <a:t>May be faster:</a:t>
            </a:r>
          </a:p>
          <a:p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@movie = </a:t>
            </a:r>
            <a:r>
              <a:rPr lang="en-US" dirty="0" err="1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movie.where</a:t>
            </a: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 … ).</a:t>
            </a:r>
            <a:r>
              <a:rPr lang="en-US" dirty="0">
                <a:solidFill>
                  <a:srgbClr val="FF0000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include(:reviews)</a:t>
            </a: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/>
            </a:r>
            <a:b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@</a:t>
            </a:r>
            <a:r>
              <a:rPr lang="en-US" dirty="0" err="1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movie.reviews.each</a:t>
            </a:r>
            <a: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do |review|</a:t>
            </a:r>
            <a:br>
              <a:rPr lang="en-US" dirty="0">
                <a:solidFill>
                  <a:srgbClr val="2D2D8A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# reviews are already loaded!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637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Indices</a:t>
            </a:r>
            <a:endParaRPr lang="en-US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Speeds up access when searching DB table by column other than primary key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Movie.where</a:t>
            </a: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("rating = 'PG'")</a:t>
            </a:r>
          </a:p>
          <a:p>
            <a:r>
              <a:rPr lang="en-US" dirty="0" smtClean="0"/>
              <a:t>Similar to using a hash table</a:t>
            </a:r>
          </a:p>
          <a:p>
            <a:pPr lvl="1"/>
            <a:r>
              <a:rPr lang="en-US" dirty="0" smtClean="0"/>
              <a:t>alternative is table scan—bad!</a:t>
            </a:r>
          </a:p>
          <a:p>
            <a:pPr lvl="1"/>
            <a:r>
              <a:rPr lang="en-US" dirty="0" smtClean="0"/>
              <a:t>even bigger win if attribute is unique-valued</a:t>
            </a:r>
          </a:p>
          <a:p>
            <a:r>
              <a:rPr lang="en-US" dirty="0" smtClean="0"/>
              <a:t>Why not index every column?</a:t>
            </a:r>
          </a:p>
          <a:p>
            <a:pPr lvl="1"/>
            <a:r>
              <a:rPr lang="en-US" dirty="0" smtClean="0"/>
              <a:t>takes up space</a:t>
            </a:r>
          </a:p>
          <a:p>
            <a:pPr lvl="1"/>
            <a:r>
              <a:rPr lang="en-US" dirty="0" smtClean="0"/>
              <a:t>all indices must be updated when table updated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7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index?</a:t>
            </a:r>
            <a:endParaRPr lang="en-US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Foreign key columns,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movie_id</a:t>
            </a: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field in </a:t>
            </a: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Reviews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table</a:t>
            </a:r>
          </a:p>
          <a:p>
            <a:pPr lvl="1"/>
            <a:r>
              <a:rPr lang="en-US" dirty="0">
                <a:latin typeface="Helvetica" charset="0"/>
                <a:ea typeface="ＭＳ Ｐゴシック" charset="0"/>
              </a:rPr>
              <a:t>why?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Columns that appear in </a:t>
            </a:r>
            <a:r>
              <a:rPr lang="en-US" dirty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where</a:t>
            </a:r>
            <a:r>
              <a:rPr lang="en-US" dirty="0" smtClean="0">
                <a:solidFill>
                  <a:srgbClr val="333399"/>
                </a:solidFill>
                <a:latin typeface="Lucida Sans Typewriter" charset="0"/>
                <a:ea typeface="ＭＳ Ｐゴシック" charset="0"/>
                <a:cs typeface="Lucida Sans Typewriter" charset="0"/>
              </a:rPr>
              <a:t>()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clauses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 err="1">
                <a:latin typeface="Helvetica" charset="0"/>
                <a:ea typeface="ＭＳ Ｐゴシック" charset="0"/>
                <a:cs typeface="ＭＳ Ｐゴシック" charset="0"/>
              </a:rPr>
              <a:t>ActiveRecord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queries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Columns on which you sort</a:t>
            </a:r>
          </a:p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dirty="0" err="1">
                <a:solidFill>
                  <a:srgbClr val="333399"/>
                </a:solidFill>
                <a:latin typeface="Courier" charset="0"/>
                <a:ea typeface="ＭＳ Ｐゴシック" charset="0"/>
                <a:cs typeface="Courier" charset="0"/>
              </a:rPr>
              <a:t>rails_indexes</a:t>
            </a:r>
            <a:r>
              <a:rPr lang="en-US" dirty="0">
                <a:solidFill>
                  <a:srgbClr val="333399"/>
                </a:solidFill>
                <a:latin typeface="Courier" charset="0"/>
                <a:ea typeface="ＭＳ Ｐゴシック" charset="0"/>
                <a:cs typeface="Courier" charset="0"/>
              </a:rPr>
              <a:t>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gem (on GitHub) to help identify missing indices (and unnecessary ones!)</a:t>
            </a:r>
          </a:p>
        </p:txBody>
      </p:sp>
    </p:spTree>
    <p:extLst>
      <p:ext uri="{BB962C8B-B14F-4D97-AF65-F5344CB8AC3E}">
        <p14:creationId xmlns:p14="http://schemas.microsoft.com/office/powerpoint/2010/main" val="1369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much does indexing help?</a:t>
            </a:r>
            <a:endParaRPr lang="en-US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 in seconds to read 100 reviews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Performance penalty from indices on create:</a:t>
            </a:r>
          </a:p>
          <a:p>
            <a:endParaRPr lang="en-US"/>
          </a:p>
        </p:txBody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8"/>
          <a:stretch>
            <a:fillRect/>
          </a:stretch>
        </p:blipFill>
        <p:spPr bwMode="auto">
          <a:xfrm>
            <a:off x="1097281" y="2144288"/>
            <a:ext cx="5715896" cy="142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4"/>
          <a:stretch>
            <a:fillRect/>
          </a:stretch>
        </p:blipFill>
        <p:spPr bwMode="auto">
          <a:xfrm>
            <a:off x="1223684" y="4061011"/>
            <a:ext cx="4065492" cy="164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6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caching improve performance?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3200" dirty="0"/>
              <a:t>By avoiding a database </a:t>
            </a:r>
            <a:r>
              <a:rPr lang="en-US" sz="3200" dirty="0" smtClean="0"/>
              <a:t>query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By avoiding re-rendering a </a:t>
            </a:r>
            <a:r>
              <a:rPr lang="en-US" sz="3200" dirty="0" smtClean="0"/>
              <a:t>view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By storing the result of a complex </a:t>
            </a:r>
            <a:r>
              <a:rPr lang="en-US" sz="3200" dirty="0" smtClean="0"/>
              <a:t>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3200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453232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Movie has many Moviegoers through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4" name="AutoShape 2" descr="https://lewisuniversity.blackboard.com/bbcswebdav/xid-15462029_1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Which foreign-key index would MOST help speed up the query</a:t>
            </a:r>
          </a:p>
          <a:p>
            <a:r>
              <a:rPr lang="en-US" sz="2800" dirty="0"/>
              <a:t>fans = @</a:t>
            </a:r>
            <a:r>
              <a:rPr lang="en-US" sz="2800" dirty="0" err="1"/>
              <a:t>movie.moviegoers</a:t>
            </a:r>
            <a:endParaRPr lang="en-US" sz="28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 smtClean="0"/>
              <a:t>reviews.moviegoer_id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 smtClean="0"/>
              <a:t>moviegoers.review_id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 smtClean="0"/>
              <a:t>reviews.movie_id</a:t>
            </a:r>
            <a:endParaRPr lang="en-US" sz="2400" dirty="0" smtClean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movies.review_id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24" y="2600114"/>
            <a:ext cx="61087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Good News:</a:t>
            </a:r>
            <a:br>
              <a:rPr lang="en-US" smtClean="0"/>
            </a:br>
            <a:r>
              <a:rPr lang="en-US" smtClean="0"/>
              <a:t>PaaS makes deployment way easier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Virtual Private Server (VPS), maybe in cloud</a:t>
            </a:r>
          </a:p>
          <a:p>
            <a:r>
              <a:rPr lang="en-US" dirty="0" smtClean="0"/>
              <a:t>install and configure Linux, Rails, Apache, </a:t>
            </a:r>
            <a:r>
              <a:rPr lang="en-US" dirty="0" err="1" smtClean="0"/>
              <a:t>mysqld</a:t>
            </a:r>
            <a:r>
              <a:rPr lang="en-US" dirty="0" smtClean="0"/>
              <a:t>, </a:t>
            </a:r>
            <a:r>
              <a:rPr lang="en-US" dirty="0" err="1" smtClean="0"/>
              <a:t>openssl</a:t>
            </a:r>
            <a:r>
              <a:rPr lang="en-US" dirty="0" smtClean="0"/>
              <a:t>, </a:t>
            </a:r>
            <a:r>
              <a:rPr lang="en-US" dirty="0" err="1" smtClean="0"/>
              <a:t>sshd</a:t>
            </a:r>
            <a:r>
              <a:rPr lang="en-US" dirty="0" smtClean="0"/>
              <a:t>, </a:t>
            </a:r>
            <a:r>
              <a:rPr lang="en-US" dirty="0" err="1" smtClean="0"/>
              <a:t>ipchains</a:t>
            </a:r>
            <a:r>
              <a:rPr lang="en-US" dirty="0" smtClean="0"/>
              <a:t>, squid, </a:t>
            </a:r>
            <a:r>
              <a:rPr lang="en-US" dirty="0" err="1" smtClean="0"/>
              <a:t>qmail</a:t>
            </a:r>
            <a:r>
              <a:rPr lang="en-US" dirty="0" smtClean="0"/>
              <a:t>, </a:t>
            </a:r>
            <a:r>
              <a:rPr lang="en-US" dirty="0" err="1" smtClean="0"/>
              <a:t>logrotate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fix almost-weekly security vulnerabilities</a:t>
            </a:r>
          </a:p>
          <a:p>
            <a:r>
              <a:rPr lang="en-US" dirty="0" smtClean="0"/>
              <a:t>find yourself in Library Hell</a:t>
            </a:r>
          </a:p>
          <a:p>
            <a:r>
              <a:rPr lang="en-US" dirty="0" smtClean="0"/>
              <a:t>tune all moving parts to get most bang for buck</a:t>
            </a:r>
          </a:p>
          <a:p>
            <a:r>
              <a:rPr lang="en-US" dirty="0" smtClean="0"/>
              <a:t>figure out how to automate horizontal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goal: stick with PaaS!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35896"/>
            <a:ext cx="10058400" cy="1933198"/>
          </a:xfrm>
        </p:spPr>
        <p:txBody>
          <a:bodyPr/>
          <a:lstStyle/>
          <a:p>
            <a:r>
              <a:rPr lang="en-US" dirty="0" smtClean="0"/>
              <a:t>Is this really feasible?</a:t>
            </a:r>
          </a:p>
          <a:p>
            <a:r>
              <a:rPr lang="en-US" dirty="0" smtClean="0"/>
              <a:t>Pivotal Tracker and Basecamp each run on a single DB (128GB commodity box &lt;$10K)</a:t>
            </a:r>
          </a:p>
          <a:p>
            <a:r>
              <a:rPr lang="en-US" dirty="0" smtClean="0"/>
              <a:t>Many SaaS apps are not world-facing (internal or otherwise limited interest)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43062"/>
              </p:ext>
            </p:extLst>
          </p:nvPr>
        </p:nvGraphicFramePr>
        <p:xfrm>
          <a:off x="1097280" y="1891956"/>
          <a:ext cx="8534400" cy="1889344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3960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PaaS handles…</a:t>
                      </a:r>
                    </a:p>
                  </a:txBody>
                  <a:tcPr marT="45668" marB="4566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We handle…</a:t>
                      </a:r>
                    </a:p>
                  </a:txBody>
                  <a:tcPr marT="45668" marB="45668"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“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Easy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”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 tiers of horizontal scaling</a:t>
                      </a:r>
                    </a:p>
                  </a:txBody>
                  <a:tcPr marT="45668" marB="4566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Minimize load on database</a:t>
                      </a:r>
                    </a:p>
                  </a:txBody>
                  <a:tcPr marT="45668" marB="45668"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84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Component-level performance tuning</a:t>
                      </a:r>
                    </a:p>
                  </a:txBody>
                  <a:tcPr marT="45668" marB="4566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Application-level performance tuning (e.g. caching)</a:t>
                      </a:r>
                    </a:p>
                  </a:txBody>
                  <a:tcPr marT="45668" marB="45668"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Infrastructure-level security</a:t>
                      </a:r>
                    </a:p>
                  </a:txBody>
                  <a:tcPr marT="45668" marB="45668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Application-level security</a:t>
                      </a:r>
                    </a:p>
                  </a:txBody>
                  <a:tcPr marT="45668" marB="45668" horzOverflow="overflow">
                    <a:lnL>
                      <a:noFill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6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Performance and security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or Uptime</a:t>
            </a:r>
          </a:p>
          <a:p>
            <a:pPr lvl="1"/>
            <a:r>
              <a:rPr lang="en-US" dirty="0" smtClean="0"/>
              <a:t>What percentage of time is site up and accessible?</a:t>
            </a:r>
          </a:p>
          <a:p>
            <a:r>
              <a:rPr lang="en-US" dirty="0" smtClean="0"/>
              <a:t>Responsiveness</a:t>
            </a:r>
          </a:p>
          <a:p>
            <a:pPr lvl="1"/>
            <a:r>
              <a:rPr lang="en-US" dirty="0" smtClean="0"/>
              <a:t>How long after a click does user get response?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As number users increases, can you maintain responsiveness without increasing cost/user?</a:t>
            </a:r>
          </a:p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Is data access limited to the appropriate users?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Can we trust that user is who s/he claims to be?</a:t>
            </a:r>
          </a:p>
          <a:p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Is users</a:t>
            </a:r>
            <a:r>
              <a:rPr lang="mr-IN" altLang="ja-JP" dirty="0" smtClean="0"/>
              <a:t>'</a:t>
            </a:r>
            <a:r>
              <a:rPr lang="en-US" altLang="ja-JP" dirty="0" smtClean="0"/>
              <a:t> sensitive data tamper-evident?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638817" y="594359"/>
            <a:ext cx="1371600" cy="2715371"/>
            <a:chOff x="7620000" y="1106713"/>
            <a:chExt cx="1371602" cy="3476173"/>
          </a:xfrm>
        </p:grpSpPr>
        <p:sp>
          <p:nvSpPr>
            <p:cNvPr id="4" name="Right Brace 3"/>
            <p:cNvSpPr/>
            <p:nvPr/>
          </p:nvSpPr>
          <p:spPr>
            <a:xfrm>
              <a:off x="7620000" y="1447199"/>
              <a:ext cx="457201" cy="2744589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20" name="TextBox 4"/>
            <p:cNvSpPr txBox="1">
              <a:spLocks noChangeArrowheads="1"/>
            </p:cNvSpPr>
            <p:nvPr/>
          </p:nvSpPr>
          <p:spPr bwMode="auto">
            <a:xfrm>
              <a:off x="8068271" y="1106713"/>
              <a:ext cx="923331" cy="3476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chemeClr val="accent2"/>
                  </a:solidFill>
                  <a:latin typeface="Helvetica" charset="0"/>
                  <a:cs typeface="Helvetica" charset="0"/>
                </a:rPr>
                <a:t>Performance Stability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0590398" y="3322473"/>
            <a:ext cx="1011238" cy="2348602"/>
            <a:chOff x="7620000" y="4191000"/>
            <a:chExt cx="1011198" cy="2286000"/>
          </a:xfrm>
        </p:grpSpPr>
        <p:sp>
          <p:nvSpPr>
            <p:cNvPr id="6" name="Right Brace 5"/>
            <p:cNvSpPr/>
            <p:nvPr/>
          </p:nvSpPr>
          <p:spPr>
            <a:xfrm>
              <a:off x="7620000" y="4191000"/>
              <a:ext cx="457182" cy="22860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318" name="TextBox 6"/>
            <p:cNvSpPr txBox="1">
              <a:spLocks noChangeArrowheads="1"/>
            </p:cNvSpPr>
            <p:nvPr/>
          </p:nvSpPr>
          <p:spPr bwMode="auto">
            <a:xfrm>
              <a:off x="8077222" y="4292600"/>
              <a:ext cx="553976" cy="20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chemeClr val="accent2"/>
                  </a:solidFill>
                  <a:latin typeface="Helvetica" charset="0"/>
                  <a:cs typeface="Helvetica" charset="0"/>
                </a:rPr>
                <a:t>Security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5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pecifies </a:t>
            </a:r>
            <a:r>
              <a:rPr lang="en-US" dirty="0"/>
              <a:t>how the system should </a:t>
            </a:r>
            <a:r>
              <a:rPr lang="en-US" dirty="0" smtClean="0"/>
              <a:t>behave</a:t>
            </a:r>
          </a:p>
          <a:p>
            <a:r>
              <a:rPr lang="en-US" dirty="0" smtClean="0"/>
              <a:t>A constraint on system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2265</Words>
  <Application>Microsoft Macintosh PowerPoint</Application>
  <PresentationFormat>Widescreen</PresentationFormat>
  <Paragraphs>441</Paragraphs>
  <Slides>58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Narrow</vt:lpstr>
      <vt:lpstr>Calibri</vt:lpstr>
      <vt:lpstr>Calibri Light</vt:lpstr>
      <vt:lpstr>Courier</vt:lpstr>
      <vt:lpstr>Courier New</vt:lpstr>
      <vt:lpstr>Helvetica</vt:lpstr>
      <vt:lpstr>Lucida Sans Typewriter</vt:lpstr>
      <vt:lpstr>Mangal</vt:lpstr>
      <vt:lpstr>ＭＳ Ｐゴシック</vt:lpstr>
      <vt:lpstr>Retrospect</vt:lpstr>
      <vt:lpstr>Performance, Releases, and Reliability</vt:lpstr>
      <vt:lpstr>Outline of topics</vt:lpstr>
      <vt:lpstr>From Development to Deployment</vt:lpstr>
      <vt:lpstr>Development vs. Deployment</vt:lpstr>
      <vt:lpstr>Bad News</vt:lpstr>
      <vt:lpstr>Good News: PaaS makes deployment way easier</vt:lpstr>
      <vt:lpstr>Our goal: stick with PaaS!</vt:lpstr>
      <vt:lpstr>Performance and security Defined</vt:lpstr>
      <vt:lpstr>Non-Functional Requirements</vt:lpstr>
      <vt:lpstr>Which of the following is a non-functional requirement?</vt:lpstr>
      <vt:lpstr>Quantifying Availability and Responsiveness</vt:lpstr>
      <vt:lpstr>Is response time important?</vt:lpstr>
      <vt:lpstr>Where does the time go? (server/network)</vt:lpstr>
      <vt:lpstr>Where does the time go? (client)</vt:lpstr>
      <vt:lpstr>Simplified (and false) view of response time</vt:lpstr>
      <vt:lpstr>A real example</vt:lpstr>
      <vt:lpstr>Scalability</vt:lpstr>
      <vt:lpstr>Service Level Objective (SLO)</vt:lpstr>
      <vt:lpstr>Apdex: simplified SLO</vt:lpstr>
      <vt:lpstr>Apdex Visualization</vt:lpstr>
      <vt:lpstr>Apdex Visualization</vt:lpstr>
      <vt:lpstr>What to do if site is slow?</vt:lpstr>
      <vt:lpstr>Which of the following statements regarding response time are true?</vt:lpstr>
      <vt:lpstr>According to research, at what threshold do users become dissatisfied with responsiveness?</vt:lpstr>
      <vt:lpstr>Continuous Integration  and Continuous Deployment</vt:lpstr>
      <vt:lpstr>Releases Then and Now</vt:lpstr>
      <vt:lpstr>Successful Deployment</vt:lpstr>
      <vt:lpstr>Why CI?</vt:lpstr>
      <vt:lpstr>Continuous Deployment</vt:lpstr>
      <vt:lpstr>Upgrades and Feature Flags</vt:lpstr>
      <vt:lpstr>The trouble with upgrades</vt:lpstr>
      <vt:lpstr>Naïve update</vt:lpstr>
      <vt:lpstr>Incremental Upgrades with Feature Flags</vt:lpstr>
      <vt:lpstr>“Undoing” an upgrade</vt:lpstr>
      <vt:lpstr>Other uses for feature flags</vt:lpstr>
      <vt:lpstr>Identify the false statement related to continuous integration (CI)</vt:lpstr>
      <vt:lpstr>App changes that involve changes to the database</vt:lpstr>
      <vt:lpstr>Monitoring</vt:lpstr>
      <vt:lpstr>Kinds of monitoring</vt:lpstr>
      <vt:lpstr>Why use external monitoring?</vt:lpstr>
      <vt:lpstr>Sampling of monitoring tools</vt:lpstr>
      <vt:lpstr>What to measure?</vt:lpstr>
      <vt:lpstr>Longevity Bugs</vt:lpstr>
      <vt:lpstr>Caching: Improving Rendering Time and Database Performance</vt:lpstr>
      <vt:lpstr>The fastest database is the one you don't use</vt:lpstr>
      <vt:lpstr>Cache flow</vt:lpstr>
      <vt:lpstr>Page and Action Caching</vt:lpstr>
      <vt:lpstr>Example</vt:lpstr>
      <vt:lpstr>Fragment caching for views</vt:lpstr>
      <vt:lpstr>Avoiding Abusive Queries</vt:lpstr>
      <vt:lpstr>Be kind to the database</vt:lpstr>
      <vt:lpstr>n+1 queries problem</vt:lpstr>
      <vt:lpstr>Eager loading</vt:lpstr>
      <vt:lpstr>Indices</vt:lpstr>
      <vt:lpstr>What to index?</vt:lpstr>
      <vt:lpstr>How much does indexing help?</vt:lpstr>
      <vt:lpstr>How can caching improve performance?</vt:lpstr>
      <vt:lpstr>Suppose Movie has many Moviegoers through Reviews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Performance, Releases, Reliability and Security</dc:title>
  <dc:creator>Cindy Howard</dc:creator>
  <cp:lastModifiedBy>Cindy Howard</cp:lastModifiedBy>
  <cp:revision>37</cp:revision>
  <cp:lastPrinted>2017-04-10T00:28:22Z</cp:lastPrinted>
  <dcterms:created xsi:type="dcterms:W3CDTF">2016-12-16T15:44:39Z</dcterms:created>
  <dcterms:modified xsi:type="dcterms:W3CDTF">2017-04-11T16:35:36Z</dcterms:modified>
</cp:coreProperties>
</file>