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02" r:id="rId2"/>
    <p:sldId id="304" r:id="rId3"/>
    <p:sldId id="257" r:id="rId4"/>
    <p:sldId id="258" r:id="rId5"/>
    <p:sldId id="259" r:id="rId6"/>
    <p:sldId id="260" r:id="rId7"/>
    <p:sldId id="261" r:id="rId8"/>
    <p:sldId id="262" r:id="rId9"/>
    <p:sldId id="306" r:id="rId10"/>
    <p:sldId id="307" r:id="rId11"/>
    <p:sldId id="303" r:id="rId12"/>
    <p:sldId id="263" r:id="rId13"/>
    <p:sldId id="265" r:id="rId14"/>
    <p:sldId id="305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0693"/>
  </p:normalViewPr>
  <p:slideViewPr>
    <p:cSldViewPr snapToGrid="0" snapToObjects="1">
      <p:cViewPr varScale="1">
        <p:scale>
          <a:sx n="84" d="100"/>
          <a:sy n="84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D528-151A-B34D-9366-B70898446C7D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2A5F-301F-BA46-9674-D32AC391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0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7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2A5F-301F-BA46-9674-D32AC391EA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073-485C-374D-BB42-CF3E9D8AE470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C2C1-F673-6948-92FB-97B73510A3F3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B9FF-0693-334F-A276-D1EE48C60756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BE6-0B53-E643-AA97-0B1A5D5158D6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C8CB-7EDB-4C49-A571-7428BAEB66CC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F906-3DD3-6244-B72F-74128C79C40B}" type="datetime1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0C6B-5BDA-F440-A5C0-18DBB4F498F1}" type="datetime1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A6BB-15BC-FE4B-9C82-84B80ED09745}" type="datetime1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83E-2807-9F43-9911-0A6804099E8C}" type="datetime1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047E1D-E6FB-8544-88E2-F7635D94AA8A}" type="datetime1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3DD5B-A469-3149-A721-55B3B4EC0B86}" type="slidenum">
              <a:rPr lang="en-US" smtClean="0">
                <a:solidFill>
                  <a:srgbClr val="344068"/>
                </a:solidFill>
              </a:rPr>
              <a:pPr/>
              <a:t>‹#›</a:t>
            </a:fld>
            <a:endParaRPr lang="en-US">
              <a:solidFill>
                <a:srgbClr val="34406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7A-325B-7745-B799-DBFBFA7CBFDA}" type="datetime1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D68C44-8ACC-A24B-88D1-F3AB164E80C3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02565" y="6363245"/>
            <a:ext cx="7372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© 2012 David Patterson &amp; David Patterson</a:t>
            </a:r>
          </a:p>
          <a:p>
            <a:pPr algn="r" eaLnBrk="1" hangingPunct="1"/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Licensed under Creative Commons Attribution-</a:t>
            </a:r>
            <a:r>
              <a:rPr lang="en-US" altLang="x-none" sz="1200" dirty="0" err="1">
                <a:solidFill>
                  <a:schemeClr val="bg1"/>
                </a:solidFill>
                <a:latin typeface="Arial Narrow" charset="0"/>
              </a:rPr>
              <a:t>NonCommercial</a:t>
            </a:r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-</a:t>
            </a:r>
            <a:r>
              <a:rPr lang="en-US" altLang="x-none" sz="1200" dirty="0" err="1">
                <a:solidFill>
                  <a:schemeClr val="bg1"/>
                </a:solidFill>
                <a:latin typeface="Arial Narrow" charset="0"/>
              </a:rPr>
              <a:t>ShareAlike</a:t>
            </a:r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 3.0 </a:t>
            </a:r>
            <a:r>
              <a:rPr lang="en-US" altLang="x-none" sz="1200" dirty="0" err="1">
                <a:solidFill>
                  <a:schemeClr val="bg1"/>
                </a:solidFill>
                <a:latin typeface="Arial Narrow" charset="0"/>
              </a:rPr>
              <a:t>Unported</a:t>
            </a:r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 Licens</a:t>
            </a:r>
            <a:r>
              <a:rPr lang="en-US" altLang="x-none" sz="1200" dirty="0" smtClean="0">
                <a:solidFill>
                  <a:schemeClr val="bg1"/>
                </a:solidFill>
                <a:latin typeface="Arial Narrow" charset="0"/>
                <a:hlinkClick r:id="rId3"/>
              </a:rPr>
              <a:t>e</a:t>
            </a:r>
            <a:endParaRPr lang="en-US" altLang="x-none" sz="1200" dirty="0">
              <a:solidFill>
                <a:schemeClr val="bg1"/>
              </a:solidFill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requires the use of a certificate authority for a site to prove its </a:t>
            </a:r>
            <a:r>
              <a:rPr lang="en-US" sz="2800" dirty="0" smtClean="0"/>
              <a:t>identity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assures the server of the identity of its </a:t>
            </a:r>
            <a:r>
              <a:rPr lang="en-US" sz="2800" dirty="0" smtClean="0"/>
              <a:t>users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protects your browser from </a:t>
            </a:r>
            <a:r>
              <a:rPr lang="en-US" sz="2800" dirty="0" smtClean="0"/>
              <a:t>malware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lessen the load on the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90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Injection</a:t>
            </a:r>
            <a:endParaRPr lang="en-US"/>
          </a:p>
        </p:txBody>
      </p:sp>
      <p:pic>
        <p:nvPicPr>
          <p:cNvPr id="6" name="Pictur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3" y="2555875"/>
            <a:ext cx="8458200" cy="2603500"/>
          </a:xfrm>
        </p:spPr>
      </p:pic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8983663" y="5792946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prstClr val="black"/>
                </a:solidFill>
                <a:latin typeface="Arial Narrow" charset="0"/>
                <a:cs typeface="Arial Narrow" charset="0"/>
              </a:rPr>
              <a:t>xkcd.com</a:t>
            </a:r>
            <a:r>
              <a:rPr lang="en-US" sz="1800" dirty="0">
                <a:solidFill>
                  <a:prstClr val="black"/>
                </a:solidFill>
                <a:latin typeface="Arial Narrow" charset="0"/>
                <a:cs typeface="Arial Narrow" charset="0"/>
              </a:rPr>
              <a:t>/327</a:t>
            </a:r>
          </a:p>
        </p:txBody>
      </p:sp>
    </p:spTree>
    <p:extLst>
      <p:ext uri="{BB962C8B-B14F-4D97-AF65-F5344CB8AC3E}">
        <p14:creationId xmlns:p14="http://schemas.microsoft.com/office/powerpoint/2010/main" val="73762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Injection</a:t>
            </a:r>
            <a:endParaRPr lang="en-US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View:  </a:t>
            </a:r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= </a:t>
            </a:r>
            <a:r>
              <a:rPr lang="en-US" dirty="0" err="1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text_field_tag</a:t>
            </a:r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'name'</a:t>
            </a:r>
            <a:endParaRPr lang="en-US" sz="2400" dirty="0">
              <a:solidFill>
                <a:schemeClr val="accent2"/>
              </a:solidFill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App:  </a:t>
            </a:r>
            <a:r>
              <a:rPr lang="en-US" dirty="0" err="1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Moviegoer.where</a:t>
            </a:r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("name='#{</a:t>
            </a:r>
            <a:r>
              <a:rPr lang="en-US" dirty="0" err="1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params</a:t>
            </a:r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[:name]}'")</a:t>
            </a:r>
          </a:p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Evil user fills in:  </a:t>
            </a:r>
            <a:b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BOB'); DROP TABLE moviegoers; --</a:t>
            </a:r>
            <a:endParaRPr lang="en-US" sz="2400" dirty="0">
              <a:solidFill>
                <a:srgbClr val="FF0000"/>
              </a:solidFill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SELECT * FROM moviegoers WHERE (name='</a:t>
            </a:r>
            <a:r>
              <a:rPr lang="en-US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BOB'); DROP TABLE moviegoers; --</a:t>
            </a:r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'</a:t>
            </a:r>
          </a:p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Solution: </a:t>
            </a:r>
            <a:r>
              <a:rPr lang="en-US" dirty="0" err="1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Moviegoer.where</a:t>
            </a:r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("name=?", </a:t>
            </a:r>
            <a:r>
              <a:rPr lang="en-US" dirty="0" err="1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params</a:t>
            </a:r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[:name])</a:t>
            </a:r>
          </a:p>
        </p:txBody>
      </p:sp>
    </p:spTree>
    <p:extLst>
      <p:ext uri="{BB962C8B-B14F-4D97-AF65-F5344CB8AC3E}">
        <p14:creationId xmlns:p14="http://schemas.microsoft.com/office/powerpoint/2010/main" val="20872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Cross-site Request Forgery</a:t>
            </a:r>
            <a:endParaRPr lang="en-US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Alice logs into </a:t>
            </a:r>
            <a:r>
              <a:rPr lang="en-US" dirty="0" err="1" smtClean="0"/>
              <a:t>bank.com</a:t>
            </a:r>
            <a:r>
              <a:rPr lang="en-US" dirty="0" smtClean="0"/>
              <a:t>, now has cookie</a:t>
            </a:r>
          </a:p>
          <a:p>
            <a:r>
              <a:rPr lang="en-US" dirty="0" smtClean="0"/>
              <a:t>Alice goes to </a:t>
            </a:r>
            <a:r>
              <a:rPr lang="en-US" dirty="0" err="1" smtClean="0"/>
              <a:t>blog.evil.com</a:t>
            </a:r>
            <a:endParaRPr lang="en-US" dirty="0" smtClean="0"/>
          </a:p>
          <a:p>
            <a:r>
              <a:rPr lang="en-US" dirty="0" smtClean="0"/>
              <a:t>Page contains: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="http://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bank.com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account_info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"/&gt;</a:t>
            </a:r>
          </a:p>
          <a:p>
            <a:r>
              <a:rPr lang="en-US" dirty="0" err="1" smtClean="0"/>
              <a:t>evil.com</a:t>
            </a:r>
            <a:r>
              <a:rPr lang="en-US" dirty="0" smtClean="0"/>
              <a:t> harvests Alice</a:t>
            </a:r>
            <a:r>
              <a:rPr lang="mr-IN" altLang="ja-JP" dirty="0" smtClean="0"/>
              <a:t>'</a:t>
            </a:r>
            <a:r>
              <a:rPr lang="en-US" altLang="ja-JP" dirty="0" smtClean="0"/>
              <a:t>s personal info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/>
              <a:t>r</a:t>
            </a:r>
            <a:r>
              <a:rPr lang="en-US" dirty="0" err="1" smtClean="0"/>
              <a:t>eferer</a:t>
            </a:r>
            <a:r>
              <a:rPr lang="en-US" dirty="0" smtClean="0"/>
              <a:t> field in HTTP header (weak)</a:t>
            </a:r>
          </a:p>
          <a:p>
            <a:pPr lvl="1"/>
            <a:r>
              <a:rPr lang="en-US" dirty="0" smtClean="0"/>
              <a:t>include session nonce with </a:t>
            </a:r>
            <a:r>
              <a:rPr lang="en-US" dirty="0"/>
              <a:t>every request (strong) </a:t>
            </a:r>
            <a:endParaRPr lang="en-US" dirty="0" smtClean="0"/>
          </a:p>
          <a:p>
            <a:pPr lvl="2"/>
            <a:r>
              <a:rPr lang="en-US" dirty="0" err="1" smtClean="0"/>
              <a:t>csrf_meta_tags</a:t>
            </a:r>
            <a:r>
              <a:rPr lang="en-US" dirty="0" smtClean="0"/>
              <a:t> in layouts/</a:t>
            </a:r>
            <a:r>
              <a:rPr lang="en-US" dirty="0" err="1" smtClean="0"/>
              <a:t>application.html.haml</a:t>
            </a:r>
            <a:endParaRPr lang="en-US" dirty="0" smtClean="0"/>
          </a:p>
          <a:p>
            <a:pPr lvl="2"/>
            <a:r>
              <a:rPr lang="en-US" dirty="0" err="1" smtClean="0"/>
              <a:t>protect_from_forgery</a:t>
            </a:r>
            <a:r>
              <a:rPr lang="en-US" dirty="0" smtClean="0"/>
              <a:t> in </a:t>
            </a:r>
            <a:r>
              <a:rPr lang="en-US" dirty="0" err="1" smtClean="0"/>
              <a:t>ApplicationController</a:t>
            </a:r>
            <a:endParaRPr lang="en-US" dirty="0" smtClean="0"/>
          </a:p>
          <a:p>
            <a:pPr lvl="2"/>
            <a:r>
              <a:rPr lang="en-US" dirty="0" smtClean="0"/>
              <a:t>Rails form helpers automatically include nonce in forms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ever store passwords in clear text</a:t>
            </a:r>
          </a:p>
          <a:p>
            <a:r>
              <a:rPr lang="en-US" dirty="0" smtClean="0"/>
              <a:t>NEVER store </a:t>
            </a:r>
            <a:r>
              <a:rPr lang="en-US" smtClean="0"/>
              <a:t>credit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site has a valid SSL certificate from a trusted CA, which of the following is true: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800" dirty="0"/>
              <a:t>The site is probably not “masquerading” as an impostor of a real site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 dirty="0"/>
              <a:t>CSRF + SQL injection are harder to mount against it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 dirty="0"/>
              <a:t>Your data is secure once it reaches the </a:t>
            </a:r>
            <a:r>
              <a:rPr lang="en-US" sz="2800" dirty="0" smtClean="0"/>
              <a:t>site</a:t>
            </a:r>
          </a:p>
          <a:p>
            <a:pPr marL="514350" indent="-514350">
              <a:buFont typeface="+mj-lt"/>
              <a:buAutoNum type="romanUcPeriod"/>
            </a:pPr>
            <a:endParaRPr lang="en-US" sz="2800" dirty="0"/>
          </a:p>
          <a:p>
            <a:pPr marL="457200" indent="-457200">
              <a:buFont typeface="+mj-lt"/>
              <a:buAutoNum type="alphaUcPeriod"/>
            </a:pPr>
            <a:r>
              <a:rPr lang="en-US" sz="2800" dirty="0" err="1" smtClean="0"/>
              <a:t>i</a:t>
            </a:r>
            <a:r>
              <a:rPr lang="en-US" sz="2800" dirty="0" smtClean="0"/>
              <a:t>. only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err="1" smtClean="0"/>
              <a:t>i</a:t>
            </a:r>
            <a:r>
              <a:rPr lang="en-US" sz="2800" dirty="0" smtClean="0"/>
              <a:t>.  &amp;  ii. </a:t>
            </a:r>
            <a:r>
              <a:rPr lang="en-US" sz="2800" dirty="0"/>
              <a:t>o</a:t>
            </a:r>
            <a:r>
              <a:rPr lang="en-US" sz="2800" dirty="0" smtClean="0"/>
              <a:t>nly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smtClean="0"/>
              <a:t>ii.  &amp;  iii. only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err="1" smtClean="0"/>
              <a:t>i</a:t>
            </a:r>
            <a:r>
              <a:rPr lang="en-US" sz="2800" dirty="0" smtClean="0"/>
              <a:t>.,  ii. &amp; iii.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3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Security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 privilege</a:t>
            </a:r>
          </a:p>
          <a:p>
            <a:r>
              <a:rPr lang="en-US" dirty="0" smtClean="0"/>
              <a:t>Fail-safe defaults</a:t>
            </a:r>
          </a:p>
          <a:p>
            <a:r>
              <a:rPr lang="en-US" dirty="0" smtClean="0"/>
              <a:t>Psychological acceptability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Defending Customer Data</a:t>
            </a:r>
            <a:endParaRPr lang="en-US" sz="5400" dirty="0"/>
          </a:p>
        </p:txBody>
      </p:sp>
      <p:sp>
        <p:nvSpPr>
          <p:cNvPr id="32770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  §12.9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Attacks on the App</a:t>
            </a:r>
            <a:endParaRPr lang="en-US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Eavesdropping </a:t>
            </a:r>
          </a:p>
          <a:p>
            <a:r>
              <a:rPr lang="en-US" dirty="0" smtClean="0"/>
              <a:t>Man-in-the-middle/Session hijack</a:t>
            </a:r>
          </a:p>
          <a:p>
            <a:r>
              <a:rPr lang="en-US" dirty="0" smtClean="0"/>
              <a:t>SQL injection  </a:t>
            </a:r>
          </a:p>
          <a:p>
            <a:r>
              <a:rPr lang="en-US" dirty="0" smtClean="0"/>
              <a:t>Cross-site request forgery (CSRF)</a:t>
            </a:r>
          </a:p>
          <a:p>
            <a:r>
              <a:rPr lang="en-US" dirty="0" smtClean="0"/>
              <a:t>Cross-site scripting (XSS) </a:t>
            </a:r>
          </a:p>
          <a:p>
            <a:r>
              <a:rPr lang="en-US" dirty="0" smtClean="0"/>
              <a:t>Mass-assignment of sensitive attributes</a:t>
            </a:r>
          </a:p>
          <a:p>
            <a:endParaRPr lang="en-US" dirty="0" smtClean="0"/>
          </a:p>
          <a:p>
            <a:r>
              <a:rPr lang="en-US" dirty="0" smtClean="0"/>
              <a:t>…more in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(Secure Sockets Layer)</a:t>
            </a:r>
            <a:endParaRPr lang="en-US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Idea: encrypt HTTP traffic to foil eavesdroppers</a:t>
            </a:r>
          </a:p>
          <a:p>
            <a:r>
              <a:rPr lang="en-US" smtClean="0"/>
              <a:t>Problem: to create a secure channel, two parties need to share a secret first</a:t>
            </a:r>
          </a:p>
          <a:p>
            <a:r>
              <a:rPr lang="en-US" smtClean="0"/>
              <a:t>But on the Web, the two parties don</a:t>
            </a:r>
            <a:r>
              <a:rPr lang="mr-IN" altLang="ja-JP" smtClean="0"/>
              <a:t>'</a:t>
            </a:r>
            <a:r>
              <a:rPr lang="en-US" altLang="ja-JP" smtClean="0"/>
              <a:t>t know each other</a:t>
            </a:r>
          </a:p>
          <a:p>
            <a:r>
              <a:rPr lang="en-US" smtClean="0"/>
              <a:t>Solution: public key cryptography (Rivest, Shamir, &amp; Adelman, 2002 Turing Award)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SSL Does, and Doesn't</a:t>
            </a:r>
            <a:endParaRPr lang="en-US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principal has a key of 2 matched parts</a:t>
            </a:r>
          </a:p>
          <a:p>
            <a:pPr lvl="1"/>
            <a:r>
              <a:rPr lang="en-US" dirty="0" smtClean="0"/>
              <a:t>public part: everyone can know it</a:t>
            </a:r>
          </a:p>
          <a:p>
            <a:pPr lvl="1"/>
            <a:r>
              <a:rPr lang="en-US" dirty="0" smtClean="0"/>
              <a:t>private part: principal keeps secret</a:t>
            </a:r>
          </a:p>
          <a:p>
            <a:pPr lvl="1"/>
            <a:r>
              <a:rPr lang="en-US" dirty="0" smtClean="0"/>
              <a:t>given one part, cannot deduce the other</a:t>
            </a:r>
          </a:p>
          <a:p>
            <a:r>
              <a:rPr lang="en-US" dirty="0" smtClean="0"/>
              <a:t>Key mechanism: encryption by one key requires decryption by the other</a:t>
            </a:r>
          </a:p>
          <a:p>
            <a:pPr lvl="1"/>
            <a:r>
              <a:rPr lang="en-US" dirty="0" smtClean="0"/>
              <a:t>If a message can be decrypted with Bob</a:t>
            </a:r>
            <a:r>
              <a:rPr lang="en-US" dirty="0"/>
              <a:t>'</a:t>
            </a:r>
            <a:r>
              <a:rPr lang="en-US" altLang="ja-JP" dirty="0" smtClean="0"/>
              <a:t>s public key, then Bob must have used created it  </a:t>
            </a:r>
          </a:p>
          <a:p>
            <a:pPr lvl="1"/>
            <a:r>
              <a:rPr lang="en-US" dirty="0" smtClean="0"/>
              <a:t>If I use Bob</a:t>
            </a:r>
            <a:r>
              <a:rPr lang="mr-IN" altLang="ja-JP" dirty="0" smtClean="0"/>
              <a:t>'</a:t>
            </a:r>
            <a:r>
              <a:rPr lang="en-US" altLang="ja-JP" dirty="0" smtClean="0"/>
              <a:t>s public key to create a message, only Bob can read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SSL works (simplified)</a:t>
            </a:r>
            <a:endParaRPr lang="en-US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Bob.com</a:t>
            </a:r>
            <a:r>
              <a:rPr lang="en-US" dirty="0" smtClean="0"/>
              <a:t> proves identity to CA</a:t>
            </a:r>
          </a:p>
          <a:p>
            <a:r>
              <a:rPr lang="en-US" dirty="0" smtClean="0"/>
              <a:t>CA uses its private key to create a </a:t>
            </a:r>
            <a:r>
              <a:rPr lang="en-US" dirty="0"/>
              <a:t>"</a:t>
            </a:r>
            <a:r>
              <a:rPr lang="en-US" altLang="ja-JP" dirty="0" smtClean="0"/>
              <a:t>cert</a:t>
            </a:r>
            <a:r>
              <a:rPr lang="en-US" altLang="ja-JP" dirty="0"/>
              <a:t>"</a:t>
            </a:r>
            <a:r>
              <a:rPr lang="en-US" altLang="ja-JP" dirty="0" smtClean="0"/>
              <a:t> tying this identity to domain name </a:t>
            </a:r>
            <a:r>
              <a:rPr lang="en-US" altLang="ja-JP" dirty="0"/>
              <a:t>"</a:t>
            </a:r>
            <a:r>
              <a:rPr lang="en-US" altLang="ja-JP" dirty="0" err="1" smtClean="0"/>
              <a:t>bob.com</a:t>
            </a:r>
            <a:r>
              <a:rPr lang="en-US" altLang="ja-JP" dirty="0"/>
              <a:t>"</a:t>
            </a:r>
            <a:endParaRPr lang="en-US" altLang="ja-JP" dirty="0" smtClean="0"/>
          </a:p>
          <a:p>
            <a:r>
              <a:rPr lang="en-US" dirty="0" smtClean="0"/>
              <a:t>Cert is installed on </a:t>
            </a:r>
            <a:r>
              <a:rPr lang="en-US" dirty="0" err="1" smtClean="0"/>
              <a:t>Bob.com</a:t>
            </a:r>
            <a:r>
              <a:rPr lang="mr-IN" altLang="ja-JP" dirty="0" smtClean="0"/>
              <a:t>'</a:t>
            </a:r>
            <a:r>
              <a:rPr lang="en-US" altLang="ja-JP" dirty="0" smtClean="0"/>
              <a:t>s server</a:t>
            </a:r>
          </a:p>
          <a:p>
            <a:r>
              <a:rPr lang="en-US" dirty="0" smtClean="0"/>
              <a:t>Browser visits http://</a:t>
            </a:r>
            <a:r>
              <a:rPr lang="en-US" dirty="0" err="1" smtClean="0"/>
              <a:t>bob.com</a:t>
            </a:r>
            <a:endParaRPr lang="en-US" dirty="0" smtClean="0"/>
          </a:p>
          <a:p>
            <a:r>
              <a:rPr lang="en-US" dirty="0" smtClean="0"/>
              <a:t>CA</a:t>
            </a:r>
            <a:r>
              <a:rPr lang="mr-IN" altLang="ja-JP" dirty="0" smtClean="0"/>
              <a:t>'</a:t>
            </a:r>
            <a:r>
              <a:rPr lang="en-US" altLang="ja-JP" dirty="0" smtClean="0"/>
              <a:t>s public keys built into browser, so can check if cert matches hostname</a:t>
            </a:r>
          </a:p>
          <a:p>
            <a:r>
              <a:rPr lang="en-US" dirty="0" err="1" smtClean="0"/>
              <a:t>Diffie</a:t>
            </a:r>
            <a:r>
              <a:rPr lang="en-US" dirty="0" smtClean="0"/>
              <a:t>-Hellman key exchange is used to bootstrap an encrypted channel for further communication</a:t>
            </a:r>
          </a:p>
          <a:p>
            <a:r>
              <a:rPr lang="en-US" dirty="0" smtClean="0"/>
              <a:t>Use Rails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force_ssl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method to force some or all actions to use 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 and Doesn</a:t>
            </a:r>
            <a:r>
              <a:rPr lang="en-US" dirty="0"/>
              <a:t>'</a:t>
            </a:r>
            <a:r>
              <a:rPr lang="en-US" altLang="ja-JP" dirty="0" smtClean="0"/>
              <a:t>t Do</a:t>
            </a:r>
            <a:endParaRPr lang="en-US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DOES:</a:t>
            </a:r>
          </a:p>
          <a:p>
            <a:pPr lvl="1"/>
            <a:r>
              <a:rPr lang="en-US" dirty="0" smtClean="0"/>
              <a:t>Assures browser that </a:t>
            </a:r>
            <a:r>
              <a:rPr lang="en-US" dirty="0" err="1" smtClean="0"/>
              <a:t>bob.com</a:t>
            </a:r>
            <a:r>
              <a:rPr lang="en-US" dirty="0" smtClean="0"/>
              <a:t> is legit</a:t>
            </a:r>
          </a:p>
          <a:p>
            <a:pPr lvl="1"/>
            <a:r>
              <a:rPr lang="en-US" dirty="0" smtClean="0"/>
              <a:t>Prevents eavesdroppers from reading (or corrupting) traffic between browser and </a:t>
            </a:r>
            <a:r>
              <a:rPr lang="en-US" dirty="0" err="1" smtClean="0"/>
              <a:t>bob.com</a:t>
            </a:r>
            <a:endParaRPr lang="en-US" dirty="0" smtClean="0"/>
          </a:p>
          <a:p>
            <a:pPr lvl="1"/>
            <a:r>
              <a:rPr lang="en-US" dirty="0" smtClean="0"/>
              <a:t>Creates additional work for server!</a:t>
            </a:r>
          </a:p>
          <a:p>
            <a:r>
              <a:rPr lang="en-US" dirty="0" smtClean="0"/>
              <a:t>DOES NOT:</a:t>
            </a:r>
          </a:p>
          <a:p>
            <a:pPr lvl="1"/>
            <a:r>
              <a:rPr lang="en-US" dirty="0" smtClean="0"/>
              <a:t>Assure server of who the user is</a:t>
            </a:r>
          </a:p>
          <a:p>
            <a:pPr lvl="1"/>
            <a:r>
              <a:rPr lang="en-US" dirty="0" smtClean="0"/>
              <a:t>Say anything about what happens to sensitive data after it reaches server</a:t>
            </a:r>
          </a:p>
          <a:p>
            <a:pPr lvl="1"/>
            <a:r>
              <a:rPr lang="en-US" dirty="0" smtClean="0"/>
              <a:t>Say anything about whether server is vulnerable to other server attacks</a:t>
            </a:r>
          </a:p>
          <a:p>
            <a:pPr lvl="1"/>
            <a:r>
              <a:rPr lang="en-US" dirty="0" smtClean="0"/>
              <a:t>Protect browser from malware if server is 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 "trick" to public key encryption.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modular </a:t>
            </a:r>
            <a:r>
              <a:rPr lang="en-US" sz="2800" dirty="0" smtClean="0"/>
              <a:t>arithmetic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a </a:t>
            </a:r>
            <a:r>
              <a:rPr lang="en-US" sz="2800" dirty="0" smtClean="0"/>
              <a:t>one-way function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private </a:t>
            </a:r>
            <a:r>
              <a:rPr lang="en-US" sz="2800" dirty="0" smtClean="0"/>
              <a:t>keys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All of the above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023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543</Words>
  <Application>Microsoft Macintosh PowerPoint</Application>
  <PresentationFormat>Widescreen</PresentationFormat>
  <Paragraphs>103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Narrow</vt:lpstr>
      <vt:lpstr>Calibri</vt:lpstr>
      <vt:lpstr>Calibri Light</vt:lpstr>
      <vt:lpstr>Courier New</vt:lpstr>
      <vt:lpstr>Helvetica</vt:lpstr>
      <vt:lpstr>Lucida Sans Typewriter</vt:lpstr>
      <vt:lpstr>Mangal</vt:lpstr>
      <vt:lpstr>ＭＳ Ｐゴシック</vt:lpstr>
      <vt:lpstr>Retrospect</vt:lpstr>
      <vt:lpstr>Security</vt:lpstr>
      <vt:lpstr>Three Security Principles</vt:lpstr>
      <vt:lpstr>Defending Customer Data</vt:lpstr>
      <vt:lpstr>Common Attacks on the App</vt:lpstr>
      <vt:lpstr>SSL (Secure Sockets Layer)</vt:lpstr>
      <vt:lpstr>What SSL Does, and Doesn't</vt:lpstr>
      <vt:lpstr>How SSL works (simplified)</vt:lpstr>
      <vt:lpstr>What it Does and Doesn't Do</vt:lpstr>
      <vt:lpstr>This is the "trick" to public key encryption.</vt:lpstr>
      <vt:lpstr>SSL</vt:lpstr>
      <vt:lpstr>SQL Injection</vt:lpstr>
      <vt:lpstr>SQL Injection</vt:lpstr>
      <vt:lpstr>Cross-site Request Forgery</vt:lpstr>
      <vt:lpstr>Security Warnings</vt:lpstr>
      <vt:lpstr>If a site has a valid SSL certificate from a trusted CA, which of the following is true: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Cindy Howard</dc:creator>
  <cp:lastModifiedBy>Cindy Howard</cp:lastModifiedBy>
  <cp:revision>17</cp:revision>
  <cp:lastPrinted>2017-04-10T01:06:07Z</cp:lastPrinted>
  <dcterms:created xsi:type="dcterms:W3CDTF">2016-12-16T16:46:07Z</dcterms:created>
  <dcterms:modified xsi:type="dcterms:W3CDTF">2017-04-10T01:20:08Z</dcterms:modified>
</cp:coreProperties>
</file>