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506" r:id="rId2"/>
    <p:sldId id="305" r:id="rId3"/>
    <p:sldId id="556" r:id="rId4"/>
    <p:sldId id="290" r:id="rId5"/>
    <p:sldId id="555" r:id="rId6"/>
    <p:sldId id="486" r:id="rId7"/>
    <p:sldId id="747" r:id="rId8"/>
    <p:sldId id="666" r:id="rId9"/>
    <p:sldId id="674" r:id="rId10"/>
    <p:sldId id="645" r:id="rId11"/>
    <p:sldId id="752" r:id="rId12"/>
    <p:sldId id="742" r:id="rId13"/>
    <p:sldId id="750" r:id="rId14"/>
    <p:sldId id="748" r:id="rId15"/>
    <p:sldId id="924" r:id="rId16"/>
    <p:sldId id="923" r:id="rId17"/>
    <p:sldId id="749" r:id="rId18"/>
    <p:sldId id="318" r:id="rId19"/>
    <p:sldId id="927" r:id="rId20"/>
    <p:sldId id="925" r:id="rId21"/>
    <p:sldId id="926" r:id="rId22"/>
    <p:sldId id="928" r:id="rId23"/>
    <p:sldId id="929" r:id="rId24"/>
    <p:sldId id="663" r:id="rId25"/>
    <p:sldId id="744" r:id="rId26"/>
    <p:sldId id="664" r:id="rId27"/>
    <p:sldId id="665" r:id="rId28"/>
    <p:sldId id="387" r:id="rId29"/>
    <p:sldId id="315" r:id="rId30"/>
    <p:sldId id="642" r:id="rId31"/>
    <p:sldId id="633"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7730" autoAdjust="0"/>
  </p:normalViewPr>
  <p:slideViewPr>
    <p:cSldViewPr snapToGrid="0">
      <p:cViewPr>
        <p:scale>
          <a:sx n="220" d="100"/>
          <a:sy n="220" d="100"/>
        </p:scale>
        <p:origin x="1152" y="2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791029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2229932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389776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have a grace period of 6 hours until 6am CT Monday morning to submit assignments. </a:t>
            </a:r>
          </a:p>
        </p:txBody>
      </p:sp>
      <p:sp>
        <p:nvSpPr>
          <p:cNvPr id="4" name="Slide Number Placeholder 3"/>
          <p:cNvSpPr>
            <a:spLocks noGrp="1"/>
          </p:cNvSpPr>
          <p:nvPr>
            <p:ph type="sldNum" sz="quarter" idx="5"/>
          </p:nvPr>
        </p:nvSpPr>
        <p:spPr/>
        <p:txBody>
          <a:bodyPr/>
          <a:lstStyle/>
          <a:p>
            <a:fld id="{35A4D32B-0177-4B34-AE20-6C72705619FE}" type="slidenum">
              <a:rPr lang="en-US" smtClean="0"/>
              <a:t>18</a:t>
            </a:fld>
            <a:endParaRPr lang="en-US"/>
          </a:p>
        </p:txBody>
      </p:sp>
    </p:spTree>
    <p:extLst>
      <p:ext uri="{BB962C8B-B14F-4D97-AF65-F5344CB8AC3E}">
        <p14:creationId xmlns:p14="http://schemas.microsoft.com/office/powerpoint/2010/main" val="370956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Utilizing an Agile Software Development Lifecycle forces an application’s (or system’s) architecture to demonstrate validity much much earlier. Failing sooner can save a massive amount of money.</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432801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20</a:t>
            </a:fld>
            <a:endParaRPr lang="en-US" dirty="0"/>
          </a:p>
        </p:txBody>
      </p:sp>
    </p:spTree>
    <p:extLst>
      <p:ext uri="{BB962C8B-B14F-4D97-AF65-F5344CB8AC3E}">
        <p14:creationId xmlns:p14="http://schemas.microsoft.com/office/powerpoint/2010/main" val="1188400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3109417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162308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677216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24</a:t>
            </a:fld>
            <a:endParaRPr lang="en-US"/>
          </a:p>
        </p:txBody>
      </p:sp>
    </p:spTree>
    <p:extLst>
      <p:ext uri="{BB962C8B-B14F-4D97-AF65-F5344CB8AC3E}">
        <p14:creationId xmlns:p14="http://schemas.microsoft.com/office/powerpoint/2010/main" val="1556304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Agile Team Commitments</a:t>
            </a:r>
          </a:p>
          <a:p>
            <a:pPr marL="0" indent="0">
              <a:buNone/>
            </a:pPr>
            <a:r>
              <a:rPr lang="en-US" sz="1200" dirty="0"/>
              <a:t>Everyone is a team member and is responsible for the work getting done</a:t>
            </a:r>
          </a:p>
          <a:p>
            <a:pPr marL="0" indent="0">
              <a:buNone/>
            </a:pPr>
            <a:r>
              <a:rPr lang="en-US" sz="1200" dirty="0"/>
              <a:t>we don’t need no titles or positions</a:t>
            </a:r>
          </a:p>
          <a:p>
            <a:pPr marL="0" indent="0">
              <a:buNone/>
            </a:pPr>
            <a:r>
              <a:rPr lang="en-US" sz="1200" dirty="0"/>
              <a:t>self-organizing</a:t>
            </a:r>
          </a:p>
          <a:p>
            <a:pPr marL="0" indent="0">
              <a:buNone/>
            </a:pPr>
            <a:r>
              <a:rPr lang="en-US" sz="1200" dirty="0"/>
              <a:t>we will make our own commitments</a:t>
            </a:r>
          </a:p>
          <a:p>
            <a:pPr marL="0" indent="0">
              <a:buNone/>
            </a:pPr>
            <a:r>
              <a:rPr lang="en-US" sz="1200" dirty="0"/>
              <a:t>transparency (let’s share the information)</a:t>
            </a:r>
          </a:p>
          <a:p>
            <a:pPr marL="0" indent="0">
              <a:buNone/>
            </a:pPr>
            <a:r>
              <a:rPr lang="en-US" sz="1200" dirty="0"/>
              <a:t>flexible/organic teams, organic architecture (minimal appropriate documentation/standards)</a:t>
            </a:r>
          </a:p>
          <a:p>
            <a:pPr marL="0" indent="0">
              <a:buNone/>
            </a:pPr>
            <a:r>
              <a:rPr lang="en-US" sz="1200" dirty="0"/>
              <a:t>no contracts (let’s talk it over)</a:t>
            </a:r>
          </a:p>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25</a:t>
            </a:fld>
            <a:endParaRPr lang="en-US"/>
          </a:p>
        </p:txBody>
      </p:sp>
    </p:spTree>
    <p:extLst>
      <p:ext uri="{BB962C8B-B14F-4D97-AF65-F5344CB8AC3E}">
        <p14:creationId xmlns:p14="http://schemas.microsoft.com/office/powerpoint/2010/main" val="214988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roles exist like developer, tester, etc.</a:t>
            </a:r>
          </a:p>
          <a:p>
            <a:r>
              <a:rPr lang="en-US" dirty="0"/>
              <a:t>Individuals are expected to play multiple roles as needed. </a:t>
            </a:r>
          </a:p>
          <a:p>
            <a:endParaRPr lang="en-US" dirty="0"/>
          </a:p>
          <a:p>
            <a:r>
              <a:rPr lang="en-US" dirty="0"/>
              <a:t>Three Artifacts:</a:t>
            </a:r>
          </a:p>
          <a:p>
            <a:pPr marL="228600" indent="-228600">
              <a:buFont typeface="+mj-lt"/>
              <a:buAutoNum type="arabicPeriod"/>
            </a:pPr>
            <a:r>
              <a:rPr lang="en-US" dirty="0"/>
              <a:t>Product Backlog</a:t>
            </a:r>
          </a:p>
          <a:p>
            <a:pPr marL="228600" indent="-228600">
              <a:buFont typeface="+mj-lt"/>
              <a:buAutoNum type="arabicPeriod"/>
            </a:pPr>
            <a:r>
              <a:rPr lang="en-US" dirty="0"/>
              <a:t>User Stories</a:t>
            </a:r>
          </a:p>
          <a:p>
            <a:pPr marL="228600" indent="-228600">
              <a:buFont typeface="+mj-lt"/>
              <a:buAutoNum type="arabicPeriod"/>
            </a:pPr>
            <a:r>
              <a:rPr lang="en-US" dirty="0"/>
              <a:t>Burndown Chart</a:t>
            </a:r>
          </a:p>
          <a:p>
            <a:pPr marL="0" indent="0">
              <a:buFont typeface="+mj-lt"/>
              <a:buNone/>
            </a:pPr>
            <a:endParaRPr lang="en-US" dirty="0"/>
          </a:p>
          <a:p>
            <a:pPr marL="0" indent="0">
              <a:buFont typeface="+mj-lt"/>
              <a:buNone/>
            </a:pPr>
            <a:r>
              <a:rPr lang="en-US" dirty="0"/>
              <a:t>Three Rituals:</a:t>
            </a:r>
          </a:p>
          <a:p>
            <a:pPr marL="228600" indent="-228600">
              <a:buFont typeface="+mj-lt"/>
              <a:buAutoNum type="arabicPeriod"/>
            </a:pPr>
            <a:r>
              <a:rPr lang="en-US" dirty="0"/>
              <a:t>Sprint Planning</a:t>
            </a:r>
          </a:p>
          <a:p>
            <a:pPr marL="228600" indent="-228600">
              <a:buFont typeface="+mj-lt"/>
              <a:buAutoNum type="arabicPeriod"/>
            </a:pPr>
            <a:r>
              <a:rPr lang="en-US" dirty="0"/>
              <a:t>Daily Scrum</a:t>
            </a:r>
          </a:p>
          <a:p>
            <a:pPr marL="228600" indent="-228600">
              <a:buFont typeface="+mj-lt"/>
              <a:buAutoNum type="arabicPeriod"/>
            </a:pPr>
            <a:r>
              <a:rPr lang="en-US" dirty="0"/>
              <a:t>Sprint Review or Retrospective</a:t>
            </a:r>
          </a:p>
        </p:txBody>
      </p:sp>
      <p:sp>
        <p:nvSpPr>
          <p:cNvPr id="4" name="Slide Number Placeholder 3"/>
          <p:cNvSpPr>
            <a:spLocks noGrp="1"/>
          </p:cNvSpPr>
          <p:nvPr>
            <p:ph type="sldNum" sz="quarter" idx="5"/>
          </p:nvPr>
        </p:nvSpPr>
        <p:spPr/>
        <p:txBody>
          <a:bodyPr/>
          <a:lstStyle/>
          <a:p>
            <a:fld id="{35A4D32B-0177-4B34-AE20-6C72705619FE}" type="slidenum">
              <a:rPr lang="en-US" smtClean="0"/>
              <a:t>26</a:t>
            </a:fld>
            <a:endParaRPr lang="en-US"/>
          </a:p>
        </p:txBody>
      </p:sp>
    </p:spTree>
    <p:extLst>
      <p:ext uri="{BB962C8B-B14F-4D97-AF65-F5344CB8AC3E}">
        <p14:creationId xmlns:p14="http://schemas.microsoft.com/office/powerpoint/2010/main" val="3460196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27</a:t>
            </a:fld>
            <a:endParaRPr lang="en-US"/>
          </a:p>
        </p:txBody>
      </p:sp>
    </p:spTree>
    <p:extLst>
      <p:ext uri="{BB962C8B-B14F-4D97-AF65-F5344CB8AC3E}">
        <p14:creationId xmlns:p14="http://schemas.microsoft.com/office/powerpoint/2010/main" val="177561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420980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471236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899378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212007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36371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96777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05287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4011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9135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0A56CC-98B7-944F-A988-0D44F87D02A7}" type="slidenum">
              <a:rPr lang="en-US" altLang="en-US" sz="1200"/>
              <a:pPr eaLnBrk="1" hangingPunct="1"/>
              <a:t>12</a:t>
            </a:fld>
            <a:endParaRPr lang="en-US" altLang="en-US" sz="1200"/>
          </a:p>
        </p:txBody>
      </p:sp>
    </p:spTree>
    <p:extLst>
      <p:ext uri="{BB962C8B-B14F-4D97-AF65-F5344CB8AC3E}">
        <p14:creationId xmlns:p14="http://schemas.microsoft.com/office/powerpoint/2010/main" val="261024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1/20/20</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1/20/20</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fontScale="90000"/>
          </a:bodyPr>
          <a:lstStyle/>
          <a:p>
            <a:r>
              <a:rPr lang="en-US" sz="3600" dirty="0"/>
              <a:t>Discussion &amp; Lecture Session</a:t>
            </a:r>
            <a:br>
              <a:rPr lang="en-US" sz="3600" dirty="0"/>
            </a:br>
            <a:r>
              <a:rPr lang="en-US" sz="3600" dirty="0"/>
              <a:t>Sound &amp; Recording Check</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423219"/>
            <a:ext cx="10718950" cy="4839358"/>
          </a:xfrm>
        </p:spPr>
        <p:txBody>
          <a:bodyPr>
            <a:normAutofit fontScale="92500" lnSpcReduction="20000"/>
          </a:bodyPr>
          <a:lstStyle/>
          <a:p>
            <a:pPr marL="0" indent="0">
              <a:spcBef>
                <a:spcPts val="1800"/>
              </a:spcBef>
              <a:buNone/>
            </a:pPr>
            <a:r>
              <a:rPr lang="en-US" sz="2000" dirty="0"/>
              <a:t>Remote participants:</a:t>
            </a:r>
          </a:p>
          <a:p>
            <a:pPr>
              <a:spcBef>
                <a:spcPts val="1800"/>
              </a:spcBef>
            </a:pPr>
            <a:r>
              <a:rPr lang="en-US" sz="2000" dirty="0"/>
              <a:t>Log into Join.me</a:t>
            </a:r>
          </a:p>
          <a:p>
            <a:pPr>
              <a:spcBef>
                <a:spcPts val="1800"/>
              </a:spcBef>
            </a:pPr>
            <a:r>
              <a:rPr lang="en-US" sz="2000" dirty="0"/>
              <a:t>Announce yourself and provide your name on the phone and/or in the chat session</a:t>
            </a:r>
          </a:p>
          <a:p>
            <a:pPr>
              <a:spcBef>
                <a:spcPts val="1800"/>
              </a:spcBef>
            </a:pPr>
            <a:r>
              <a:rPr lang="en-US" sz="2000" dirty="0"/>
              <a:t>For Screen Sharing utilize your computer</a:t>
            </a:r>
          </a:p>
          <a:p>
            <a:pPr>
              <a:spcBef>
                <a:spcPts val="1800"/>
              </a:spcBef>
            </a:pPr>
            <a:r>
              <a:rPr lang="en-US" sz="2000" dirty="0"/>
              <a:t>For conference call audio utilize your computer speakers and microphone OR dial into the session with your mobile phone</a:t>
            </a:r>
          </a:p>
          <a:p>
            <a:pPr marL="0" indent="0">
              <a:spcBef>
                <a:spcPts val="1800"/>
              </a:spcBef>
              <a:buNone/>
            </a:pPr>
            <a:r>
              <a:rPr lang="en-US" sz="2000" dirty="0"/>
              <a:t>Onsite participants:</a:t>
            </a:r>
          </a:p>
          <a:p>
            <a:pPr>
              <a:spcBef>
                <a:spcPts val="1800"/>
              </a:spcBef>
            </a:pPr>
            <a:r>
              <a:rPr lang="en-US" sz="2000" dirty="0"/>
              <a:t>Sit in a good spot near the “speaker phone” if possible</a:t>
            </a:r>
          </a:p>
          <a:p>
            <a:pPr>
              <a:spcBef>
                <a:spcPts val="1800"/>
              </a:spcBef>
            </a:pPr>
            <a:r>
              <a:rPr lang="en-US" sz="2000" dirty="0"/>
              <a:t>Optionally sign into Join.me… but make sure that your microphone and speakers are muted/off</a:t>
            </a:r>
          </a:p>
          <a:p>
            <a:pPr marL="0" indent="0">
              <a:spcBef>
                <a:spcPts val="1800"/>
              </a:spcBef>
              <a:buNone/>
            </a:pPr>
            <a:endParaRPr lang="en-US" sz="2000" dirty="0"/>
          </a:p>
          <a:p>
            <a:pPr marL="0" indent="0">
              <a:spcBef>
                <a:spcPts val="1800"/>
              </a:spcBef>
              <a:buNone/>
            </a:pPr>
            <a:r>
              <a:rPr lang="en-US" sz="2000" dirty="0"/>
              <a:t>Test recording by starting recording and then stop recording after a few seconds</a:t>
            </a:r>
          </a:p>
          <a:p>
            <a:pPr marL="0" indent="0">
              <a:spcBef>
                <a:spcPts val="1800"/>
              </a:spcBef>
              <a:buNone/>
            </a:pPr>
            <a:r>
              <a:rPr lang="en-US" sz="2000" dirty="0"/>
              <a:t>Check recording sound when video is released by Join.me</a:t>
            </a:r>
          </a:p>
        </p:txBody>
      </p:sp>
    </p:spTree>
    <p:extLst>
      <p:ext uri="{BB962C8B-B14F-4D97-AF65-F5344CB8AC3E}">
        <p14:creationId xmlns:p14="http://schemas.microsoft.com/office/powerpoint/2010/main" val="72523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a:t>Models</a:t>
            </a:r>
            <a:endParaRPr lang="en-US" sz="3600" dirty="0"/>
          </a:p>
        </p:txBody>
      </p:sp>
      <p:pic>
        <p:nvPicPr>
          <p:cNvPr id="1026" name="Picture 2" descr="Related image">
            <a:extLst>
              <a:ext uri="{FF2B5EF4-FFF2-40B4-BE49-F238E27FC236}">
                <a16:creationId xmlns:a16="http://schemas.microsoft.com/office/drawing/2014/main" id="{2E4672DE-A420-A446-BDBE-26563AA9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468" y="1382251"/>
            <a:ext cx="9549064" cy="449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04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3BF8-5EE6-0A40-B4D3-D204E6332381}"/>
              </a:ext>
            </a:extLst>
          </p:cNvPr>
          <p:cNvSpPr>
            <a:spLocks noGrp="1"/>
          </p:cNvSpPr>
          <p:nvPr>
            <p:ph type="ctrTitle"/>
          </p:nvPr>
        </p:nvSpPr>
        <p:spPr/>
        <p:txBody>
          <a:bodyPr/>
          <a:lstStyle/>
          <a:p>
            <a:r>
              <a:rPr lang="en-US" dirty="0"/>
              <a:t>The </a:t>
            </a:r>
            <a:r>
              <a:rPr lang="en-US" b="1" dirty="0"/>
              <a:t>Virtuous</a:t>
            </a:r>
            <a:r>
              <a:rPr lang="en-US" dirty="0"/>
              <a:t> Triangle</a:t>
            </a:r>
          </a:p>
        </p:txBody>
      </p:sp>
      <p:sp>
        <p:nvSpPr>
          <p:cNvPr id="3" name="Subtitle 2">
            <a:extLst>
              <a:ext uri="{FF2B5EF4-FFF2-40B4-BE49-F238E27FC236}">
                <a16:creationId xmlns:a16="http://schemas.microsoft.com/office/drawing/2014/main" id="{09870555-0A1B-BA42-A79D-E9C43B2B6EFF}"/>
              </a:ext>
            </a:extLst>
          </p:cNvPr>
          <p:cNvSpPr>
            <a:spLocks noGrp="1"/>
          </p:cNvSpPr>
          <p:nvPr>
            <p:ph type="subTitle" idx="1"/>
          </p:nvPr>
        </p:nvSpPr>
        <p:spPr/>
        <p:txBody>
          <a:bodyPr/>
          <a:lstStyle/>
          <a:p>
            <a:r>
              <a:rPr lang="en-US" dirty="0"/>
              <a:t>Of Software Development</a:t>
            </a:r>
          </a:p>
        </p:txBody>
      </p:sp>
    </p:spTree>
    <p:extLst>
      <p:ext uri="{BB962C8B-B14F-4D97-AF65-F5344CB8AC3E}">
        <p14:creationId xmlns:p14="http://schemas.microsoft.com/office/powerpoint/2010/main" val="42309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Content Placeholder 7" descr="GoldenTriangle2.pd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2667" y="963877"/>
            <a:ext cx="6092757" cy="4706654"/>
          </a:xfrm>
          <a:prstGeom prst="rect">
            <a:avLst/>
          </a:prstGeom>
        </p:spPr>
      </p:pic>
      <p:sp>
        <p:nvSpPr>
          <p:cNvPr id="5" name="Title 1">
            <a:extLst>
              <a:ext uri="{FF2B5EF4-FFF2-40B4-BE49-F238E27FC236}">
                <a16:creationId xmlns:a16="http://schemas.microsoft.com/office/drawing/2014/main" id="{EA6F46BC-AE3F-784F-9C93-17B4DFDD96D3}"/>
              </a:ext>
            </a:extLst>
          </p:cNvPr>
          <p:cNvSpPr txBox="1">
            <a:spLocks/>
          </p:cNvSpPr>
          <p:nvPr/>
        </p:nvSpPr>
        <p:spPr>
          <a:xfrm>
            <a:off x="473723" y="963877"/>
            <a:ext cx="3722573"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chemeClr val="accent1"/>
                </a:solidFill>
              </a:rPr>
              <a:t>The </a:t>
            </a:r>
          </a:p>
          <a:p>
            <a:pPr algn="r"/>
            <a:r>
              <a:rPr lang="en-US" dirty="0">
                <a:solidFill>
                  <a:schemeClr val="accent1"/>
                </a:solidFill>
              </a:rPr>
              <a:t>Virtuous Triangle </a:t>
            </a:r>
          </a:p>
        </p:txBody>
      </p:sp>
      <p:sp>
        <p:nvSpPr>
          <p:cNvPr id="6" name="Rectangle 5">
            <a:extLst>
              <a:ext uri="{FF2B5EF4-FFF2-40B4-BE49-F238E27FC236}">
                <a16:creationId xmlns:a16="http://schemas.microsoft.com/office/drawing/2014/main" id="{1568F7F3-8165-8845-94F0-E7224098072E}"/>
              </a:ext>
            </a:extLst>
          </p:cNvPr>
          <p:cNvSpPr/>
          <p:nvPr/>
        </p:nvSpPr>
        <p:spPr>
          <a:xfrm>
            <a:off x="6315048" y="317546"/>
            <a:ext cx="3047993" cy="646331"/>
          </a:xfrm>
          <a:prstGeom prst="rect">
            <a:avLst/>
          </a:prstGeom>
        </p:spPr>
        <p:txBody>
          <a:bodyPr wrap="square">
            <a:spAutoFit/>
          </a:bodyPr>
          <a:lstStyle/>
          <a:p>
            <a:r>
              <a:rPr lang="en-US" u="sng" dirty="0"/>
              <a:t>Hosting Technology</a:t>
            </a:r>
            <a:r>
              <a:rPr lang="en-US" dirty="0"/>
              <a:t>: Cloud &amp; Software as a Service (SaaS)…</a:t>
            </a:r>
            <a:endParaRPr lang="en-US" b="1" dirty="0"/>
          </a:p>
        </p:txBody>
      </p:sp>
      <p:sp>
        <p:nvSpPr>
          <p:cNvPr id="7" name="Rectangle 6">
            <a:extLst>
              <a:ext uri="{FF2B5EF4-FFF2-40B4-BE49-F238E27FC236}">
                <a16:creationId xmlns:a16="http://schemas.microsoft.com/office/drawing/2014/main" id="{7BA0105A-E63C-C942-AC45-E7D5BF335CC9}"/>
              </a:ext>
            </a:extLst>
          </p:cNvPr>
          <p:cNvSpPr/>
          <p:nvPr/>
        </p:nvSpPr>
        <p:spPr>
          <a:xfrm rot="3044438">
            <a:off x="3511113" y="5237115"/>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8" name="Rectangle 7">
            <a:extLst>
              <a:ext uri="{FF2B5EF4-FFF2-40B4-BE49-F238E27FC236}">
                <a16:creationId xmlns:a16="http://schemas.microsoft.com/office/drawing/2014/main" id="{54DBCF59-8C97-6F47-BDBD-79ADF7A4DA67}"/>
              </a:ext>
            </a:extLst>
          </p:cNvPr>
          <p:cNvSpPr/>
          <p:nvPr/>
        </p:nvSpPr>
        <p:spPr>
          <a:xfrm rot="18320691">
            <a:off x="8942816" y="4664559"/>
            <a:ext cx="3780744" cy="923330"/>
          </a:xfrm>
          <a:prstGeom prst="rect">
            <a:avLst/>
          </a:prstGeom>
        </p:spPr>
        <p:txBody>
          <a:bodyPr wrap="square">
            <a:spAutoFit/>
          </a:bodyPr>
          <a:lstStyle/>
          <a:p>
            <a:r>
              <a:rPr lang="en-US" u="sng" dirty="0"/>
              <a:t>Process</a:t>
            </a:r>
            <a:r>
              <a:rPr lang="en-US" dirty="0"/>
              <a:t>: Agile, Requirements, Project Management, Prioritization, Portfolio Management, Metrics…</a:t>
            </a:r>
          </a:p>
        </p:txBody>
      </p:sp>
      <p:sp>
        <p:nvSpPr>
          <p:cNvPr id="9" name="Rectangle 8">
            <a:extLst>
              <a:ext uri="{FF2B5EF4-FFF2-40B4-BE49-F238E27FC236}">
                <a16:creationId xmlns:a16="http://schemas.microsoft.com/office/drawing/2014/main" id="{A4F62373-A087-8B48-993E-F58F53D066CF}"/>
              </a:ext>
            </a:extLst>
          </p:cNvPr>
          <p:cNvSpPr/>
          <p:nvPr/>
        </p:nvSpPr>
        <p:spPr>
          <a:xfrm>
            <a:off x="577031" y="516835"/>
            <a:ext cx="3047993" cy="923330"/>
          </a:xfrm>
          <a:prstGeom prst="rect">
            <a:avLst/>
          </a:prstGeom>
        </p:spPr>
        <p:txBody>
          <a:bodyPr wrap="square">
            <a:spAutoFit/>
          </a:bodyPr>
          <a:lstStyle/>
          <a:p>
            <a:r>
              <a:rPr lang="en-US" u="sng" dirty="0"/>
              <a:t>People</a:t>
            </a:r>
            <a:r>
              <a:rPr lang="en-US" dirty="0"/>
              <a:t>: Organizations,  Domain Knowledge, Customers, Business Process…</a:t>
            </a:r>
          </a:p>
        </p:txBody>
      </p:sp>
    </p:spTree>
    <p:extLst>
      <p:ext uri="{BB962C8B-B14F-4D97-AF65-F5344CB8AC3E}">
        <p14:creationId xmlns:p14="http://schemas.microsoft.com/office/powerpoint/2010/main" val="1761662479"/>
      </p:ext>
    </p:extLst>
  </p:cSld>
  <p:clrMapOvr>
    <a:masterClrMapping/>
  </p:clrMapOvr>
  <mc:AlternateContent xmlns:mc="http://schemas.openxmlformats.org/markup-compatibility/2006" xmlns:p14="http://schemas.microsoft.com/office/powerpoint/2010/main">
    <mc:Choice Requires="p14">
      <p:transition spd="slow" p14:dur="2000" advTm="190463"/>
    </mc:Choice>
    <mc:Fallback xmlns="">
      <p:transition spd="slow" advTm="1904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3BF8-5EE6-0A40-B4D3-D204E6332381}"/>
              </a:ext>
            </a:extLst>
          </p:cNvPr>
          <p:cNvSpPr>
            <a:spLocks noGrp="1"/>
          </p:cNvSpPr>
          <p:nvPr>
            <p:ph type="ctrTitle"/>
          </p:nvPr>
        </p:nvSpPr>
        <p:spPr/>
        <p:txBody>
          <a:bodyPr/>
          <a:lstStyle/>
          <a:p>
            <a:r>
              <a:rPr lang="en-US" dirty="0"/>
              <a:t>The </a:t>
            </a:r>
            <a:r>
              <a:rPr lang="en-US" b="1" dirty="0"/>
              <a:t>Righteous</a:t>
            </a:r>
            <a:r>
              <a:rPr lang="en-US" dirty="0"/>
              <a:t> Triangle</a:t>
            </a:r>
          </a:p>
        </p:txBody>
      </p:sp>
      <p:sp>
        <p:nvSpPr>
          <p:cNvPr id="3" name="Subtitle 2">
            <a:extLst>
              <a:ext uri="{FF2B5EF4-FFF2-40B4-BE49-F238E27FC236}">
                <a16:creationId xmlns:a16="http://schemas.microsoft.com/office/drawing/2014/main" id="{09870555-0A1B-BA42-A79D-E9C43B2B6EFF}"/>
              </a:ext>
            </a:extLst>
          </p:cNvPr>
          <p:cNvSpPr>
            <a:spLocks noGrp="1"/>
          </p:cNvSpPr>
          <p:nvPr>
            <p:ph type="subTitle" idx="1"/>
          </p:nvPr>
        </p:nvSpPr>
        <p:spPr/>
        <p:txBody>
          <a:bodyPr/>
          <a:lstStyle/>
          <a:p>
            <a:r>
              <a:rPr lang="en-US" dirty="0"/>
              <a:t>Of Software Development</a:t>
            </a:r>
          </a:p>
        </p:txBody>
      </p:sp>
    </p:spTree>
    <p:extLst>
      <p:ext uri="{BB962C8B-B14F-4D97-AF65-F5344CB8AC3E}">
        <p14:creationId xmlns:p14="http://schemas.microsoft.com/office/powerpoint/2010/main" val="67871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sz="2400" b="1" dirty="0"/>
              <a:t>Software Engineering:</a:t>
            </a:r>
          </a:p>
          <a:p>
            <a:pPr marL="0" indent="0">
              <a:spcBef>
                <a:spcPts val="1800"/>
              </a:spcBef>
              <a:buNone/>
            </a:pPr>
            <a:r>
              <a:rPr lang="en-US" sz="2400" u="sng" dirty="0"/>
              <a:t>People</a:t>
            </a:r>
            <a:r>
              <a:rPr lang="en-US" sz="2400" dirty="0"/>
              <a:t>: Teams, Organizations, Processes,  Engagement, Dedication, Leadership, Experience, Domain Knowledge… “the (mythical) Business”</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Usability, Architecture, Cloud Hosting, Frameworks, Languages, Scriptable Infrastructure, Configuration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2388990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3600" dirty="0"/>
              <a:t>The </a:t>
            </a:r>
            <a:r>
              <a:rPr lang="en-US" sz="3600" b="1" dirty="0"/>
              <a:t>Right-</a:t>
            </a:r>
            <a:r>
              <a:rPr lang="en-US" sz="3600" b="1" dirty="0" err="1"/>
              <a:t>eous</a:t>
            </a:r>
            <a:r>
              <a:rPr lang="en-US" sz="3600" dirty="0"/>
              <a:t> Triangle of Software Development</a:t>
            </a:r>
          </a:p>
        </p:txBody>
      </p:sp>
      <p:sp>
        <p:nvSpPr>
          <p:cNvPr id="5" name="Right Triangle 4">
            <a:extLst>
              <a:ext uri="{FF2B5EF4-FFF2-40B4-BE49-F238E27FC236}">
                <a16:creationId xmlns:a16="http://schemas.microsoft.com/office/drawing/2014/main" id="{D4480575-BA4E-FE47-9265-2138A88FE490}"/>
              </a:ext>
            </a:extLst>
          </p:cNvPr>
          <p:cNvSpPr/>
          <p:nvPr/>
        </p:nvSpPr>
        <p:spPr>
          <a:xfrm>
            <a:off x="2392326" y="1871329"/>
            <a:ext cx="7416209" cy="3588489"/>
          </a:xfrm>
          <a:prstGeom prst="rtTriangl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E49790-FF97-B34D-9A78-48CE4EA98779}"/>
              </a:ext>
            </a:extLst>
          </p:cNvPr>
          <p:cNvSpPr txBox="1"/>
          <p:nvPr/>
        </p:nvSpPr>
        <p:spPr>
          <a:xfrm>
            <a:off x="5773479" y="2875002"/>
            <a:ext cx="2721935" cy="369332"/>
          </a:xfrm>
          <a:prstGeom prst="rect">
            <a:avLst/>
          </a:prstGeom>
          <a:noFill/>
        </p:spPr>
        <p:txBody>
          <a:bodyPr wrap="square" rtlCol="0">
            <a:spAutoFit/>
          </a:bodyPr>
          <a:lstStyle/>
          <a:p>
            <a:r>
              <a:rPr lang="en-US" b="1" dirty="0"/>
              <a:t>People</a:t>
            </a:r>
            <a:r>
              <a:rPr lang="en-US" dirty="0"/>
              <a:t> &amp; Organizations</a:t>
            </a:r>
          </a:p>
        </p:txBody>
      </p:sp>
      <p:sp>
        <p:nvSpPr>
          <p:cNvPr id="7" name="TextBox 6">
            <a:extLst>
              <a:ext uri="{FF2B5EF4-FFF2-40B4-BE49-F238E27FC236}">
                <a16:creationId xmlns:a16="http://schemas.microsoft.com/office/drawing/2014/main" id="{54F65038-2E83-FB4C-B978-8952D50D98FC}"/>
              </a:ext>
            </a:extLst>
          </p:cNvPr>
          <p:cNvSpPr txBox="1"/>
          <p:nvPr/>
        </p:nvSpPr>
        <p:spPr>
          <a:xfrm>
            <a:off x="4735032" y="5704368"/>
            <a:ext cx="2721935" cy="369332"/>
          </a:xfrm>
          <a:prstGeom prst="rect">
            <a:avLst/>
          </a:prstGeom>
          <a:noFill/>
        </p:spPr>
        <p:txBody>
          <a:bodyPr wrap="square" rtlCol="0">
            <a:spAutoFit/>
          </a:bodyPr>
          <a:lstStyle/>
          <a:p>
            <a:r>
              <a:rPr lang="en-US" b="1" dirty="0"/>
              <a:t>Process</a:t>
            </a:r>
            <a:r>
              <a:rPr lang="en-US" dirty="0"/>
              <a:t> &amp; Roles</a:t>
            </a:r>
          </a:p>
        </p:txBody>
      </p:sp>
      <p:sp>
        <p:nvSpPr>
          <p:cNvPr id="8" name="TextBox 7">
            <a:extLst>
              <a:ext uri="{FF2B5EF4-FFF2-40B4-BE49-F238E27FC236}">
                <a16:creationId xmlns:a16="http://schemas.microsoft.com/office/drawing/2014/main" id="{8B5CA776-A117-CD4C-863D-70938182ECC8}"/>
              </a:ext>
            </a:extLst>
          </p:cNvPr>
          <p:cNvSpPr txBox="1"/>
          <p:nvPr/>
        </p:nvSpPr>
        <p:spPr>
          <a:xfrm>
            <a:off x="241004" y="3480907"/>
            <a:ext cx="2721935" cy="369332"/>
          </a:xfrm>
          <a:prstGeom prst="rect">
            <a:avLst/>
          </a:prstGeom>
          <a:noFill/>
        </p:spPr>
        <p:txBody>
          <a:bodyPr wrap="square" rtlCol="0">
            <a:spAutoFit/>
          </a:bodyPr>
          <a:lstStyle/>
          <a:p>
            <a:r>
              <a:rPr lang="en-US" b="1" dirty="0"/>
              <a:t>Technology</a:t>
            </a:r>
            <a:r>
              <a:rPr lang="en-US" dirty="0"/>
              <a:t> &amp; Tools</a:t>
            </a:r>
          </a:p>
        </p:txBody>
      </p:sp>
      <p:sp>
        <p:nvSpPr>
          <p:cNvPr id="23" name="Circular Arrow 22">
            <a:extLst>
              <a:ext uri="{FF2B5EF4-FFF2-40B4-BE49-F238E27FC236}">
                <a16:creationId xmlns:a16="http://schemas.microsoft.com/office/drawing/2014/main" id="{63903416-7BE2-2742-B494-508C336F8098}"/>
              </a:ext>
            </a:extLst>
          </p:cNvPr>
          <p:cNvSpPr/>
          <p:nvPr/>
        </p:nvSpPr>
        <p:spPr>
          <a:xfrm rot="5400000">
            <a:off x="4447067" y="3627162"/>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a:extLst>
              <a:ext uri="{FF2B5EF4-FFF2-40B4-BE49-F238E27FC236}">
                <a16:creationId xmlns:a16="http://schemas.microsoft.com/office/drawing/2014/main" id="{238ADF2E-D3C4-6245-9E78-5AA5E5078D35}"/>
              </a:ext>
            </a:extLst>
          </p:cNvPr>
          <p:cNvSpPr/>
          <p:nvPr/>
        </p:nvSpPr>
        <p:spPr>
          <a:xfrm rot="16200000">
            <a:off x="4259227" y="3662861"/>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409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pPr>
              <a:spcBef>
                <a:spcPts val="300"/>
              </a:spcBef>
            </a:pPr>
            <a:r>
              <a:rPr lang="en-US" sz="4800" dirty="0"/>
              <a:t>Real World Waterfall, </a:t>
            </a:r>
            <a:br>
              <a:rPr lang="en-US" sz="4800" dirty="0"/>
            </a:br>
            <a:r>
              <a:rPr lang="en-US" sz="4800" dirty="0"/>
              <a:t>Iterative, and Agile</a:t>
            </a:r>
          </a:p>
        </p:txBody>
      </p:sp>
    </p:spTree>
    <p:extLst>
      <p:ext uri="{BB962C8B-B14F-4D97-AF65-F5344CB8AC3E}">
        <p14:creationId xmlns:p14="http://schemas.microsoft.com/office/powerpoint/2010/main" val="396821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3600" dirty="0"/>
              <a:t>The </a:t>
            </a:r>
            <a:r>
              <a:rPr lang="en-US" sz="3600" b="1" dirty="0"/>
              <a:t>Righteous</a:t>
            </a:r>
            <a:r>
              <a:rPr lang="en-US" sz="3600" dirty="0"/>
              <a:t> Triangle of Software Development</a:t>
            </a:r>
          </a:p>
        </p:txBody>
      </p:sp>
      <p:sp>
        <p:nvSpPr>
          <p:cNvPr id="5" name="Right Triangle 4">
            <a:extLst>
              <a:ext uri="{FF2B5EF4-FFF2-40B4-BE49-F238E27FC236}">
                <a16:creationId xmlns:a16="http://schemas.microsoft.com/office/drawing/2014/main" id="{D4480575-BA4E-FE47-9265-2138A88FE490}"/>
              </a:ext>
            </a:extLst>
          </p:cNvPr>
          <p:cNvSpPr/>
          <p:nvPr/>
        </p:nvSpPr>
        <p:spPr>
          <a:xfrm>
            <a:off x="2392326" y="1871329"/>
            <a:ext cx="7416209" cy="3588489"/>
          </a:xfrm>
          <a:prstGeom prst="rtTriangl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E49790-FF97-B34D-9A78-48CE4EA98779}"/>
              </a:ext>
            </a:extLst>
          </p:cNvPr>
          <p:cNvSpPr txBox="1"/>
          <p:nvPr/>
        </p:nvSpPr>
        <p:spPr>
          <a:xfrm>
            <a:off x="5773479" y="2875002"/>
            <a:ext cx="2721935" cy="369332"/>
          </a:xfrm>
          <a:prstGeom prst="rect">
            <a:avLst/>
          </a:prstGeom>
          <a:noFill/>
        </p:spPr>
        <p:txBody>
          <a:bodyPr wrap="square" rtlCol="0">
            <a:spAutoFit/>
          </a:bodyPr>
          <a:lstStyle/>
          <a:p>
            <a:r>
              <a:rPr lang="en-US" b="1" dirty="0"/>
              <a:t>People</a:t>
            </a:r>
            <a:r>
              <a:rPr lang="en-US" dirty="0"/>
              <a:t> &amp; Organizations</a:t>
            </a:r>
          </a:p>
        </p:txBody>
      </p:sp>
      <p:sp>
        <p:nvSpPr>
          <p:cNvPr id="7" name="TextBox 6">
            <a:extLst>
              <a:ext uri="{FF2B5EF4-FFF2-40B4-BE49-F238E27FC236}">
                <a16:creationId xmlns:a16="http://schemas.microsoft.com/office/drawing/2014/main" id="{54F65038-2E83-FB4C-B978-8952D50D98FC}"/>
              </a:ext>
            </a:extLst>
          </p:cNvPr>
          <p:cNvSpPr txBox="1"/>
          <p:nvPr/>
        </p:nvSpPr>
        <p:spPr>
          <a:xfrm>
            <a:off x="4735032" y="5704368"/>
            <a:ext cx="2721935" cy="369332"/>
          </a:xfrm>
          <a:prstGeom prst="rect">
            <a:avLst/>
          </a:prstGeom>
          <a:noFill/>
        </p:spPr>
        <p:txBody>
          <a:bodyPr wrap="square" rtlCol="0">
            <a:spAutoFit/>
          </a:bodyPr>
          <a:lstStyle/>
          <a:p>
            <a:r>
              <a:rPr lang="en-US" b="1" dirty="0"/>
              <a:t>Process</a:t>
            </a:r>
            <a:r>
              <a:rPr lang="en-US" dirty="0"/>
              <a:t> &amp; Roles</a:t>
            </a:r>
          </a:p>
        </p:txBody>
      </p:sp>
      <p:sp>
        <p:nvSpPr>
          <p:cNvPr id="8" name="TextBox 7">
            <a:extLst>
              <a:ext uri="{FF2B5EF4-FFF2-40B4-BE49-F238E27FC236}">
                <a16:creationId xmlns:a16="http://schemas.microsoft.com/office/drawing/2014/main" id="{8B5CA776-A117-CD4C-863D-70938182ECC8}"/>
              </a:ext>
            </a:extLst>
          </p:cNvPr>
          <p:cNvSpPr txBox="1"/>
          <p:nvPr/>
        </p:nvSpPr>
        <p:spPr>
          <a:xfrm>
            <a:off x="241004" y="3480907"/>
            <a:ext cx="2721935" cy="369332"/>
          </a:xfrm>
          <a:prstGeom prst="rect">
            <a:avLst/>
          </a:prstGeom>
          <a:noFill/>
        </p:spPr>
        <p:txBody>
          <a:bodyPr wrap="square" rtlCol="0">
            <a:spAutoFit/>
          </a:bodyPr>
          <a:lstStyle/>
          <a:p>
            <a:r>
              <a:rPr lang="en-US" b="1" dirty="0"/>
              <a:t>Technology</a:t>
            </a:r>
            <a:r>
              <a:rPr lang="en-US" dirty="0"/>
              <a:t> &amp; Tools</a:t>
            </a:r>
          </a:p>
        </p:txBody>
      </p:sp>
      <p:sp>
        <p:nvSpPr>
          <p:cNvPr id="23" name="Circular Arrow 22">
            <a:extLst>
              <a:ext uri="{FF2B5EF4-FFF2-40B4-BE49-F238E27FC236}">
                <a16:creationId xmlns:a16="http://schemas.microsoft.com/office/drawing/2014/main" id="{63903416-7BE2-2742-B494-508C336F8098}"/>
              </a:ext>
            </a:extLst>
          </p:cNvPr>
          <p:cNvSpPr/>
          <p:nvPr/>
        </p:nvSpPr>
        <p:spPr>
          <a:xfrm rot="5400000">
            <a:off x="4447067" y="3627162"/>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a:extLst>
              <a:ext uri="{FF2B5EF4-FFF2-40B4-BE49-F238E27FC236}">
                <a16:creationId xmlns:a16="http://schemas.microsoft.com/office/drawing/2014/main" id="{238ADF2E-D3C4-6245-9E78-5AA5E5078D35}"/>
              </a:ext>
            </a:extLst>
          </p:cNvPr>
          <p:cNvSpPr/>
          <p:nvPr/>
        </p:nvSpPr>
        <p:spPr>
          <a:xfrm rot="16200000">
            <a:off x="4259227" y="3662861"/>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id="{08640D13-D749-ED45-B453-629B813D7262}"/>
              </a:ext>
            </a:extLst>
          </p:cNvPr>
          <p:cNvSpPr/>
          <p:nvPr/>
        </p:nvSpPr>
        <p:spPr>
          <a:xfrm>
            <a:off x="4725200" y="5495517"/>
            <a:ext cx="1649820" cy="787296"/>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89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spcBef>
                <a:spcPts val="1200"/>
              </a:spcBef>
              <a:buNone/>
            </a:pPr>
            <a:r>
              <a:rPr lang="en-US" dirty="0"/>
              <a:t>All sprint 2 activities &amp; assignments are due Sunday night*</a:t>
            </a:r>
          </a:p>
          <a:p>
            <a:pPr marL="0" indent="0">
              <a:spcBef>
                <a:spcPts val="1200"/>
              </a:spcBef>
              <a:buNone/>
            </a:pPr>
            <a:r>
              <a:rPr lang="en-US" dirty="0"/>
              <a:t>Sprint 2 content and prework will be made available by Monday</a:t>
            </a:r>
          </a:p>
        </p:txBody>
      </p:sp>
    </p:spTree>
    <p:extLst>
      <p:ext uri="{BB962C8B-B14F-4D97-AF65-F5344CB8AC3E}">
        <p14:creationId xmlns:p14="http://schemas.microsoft.com/office/powerpoint/2010/main" val="393499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“What is the primary impact of using an Agile SDLC and an application’s Architecture?"</a:t>
            </a:r>
          </a:p>
        </p:txBody>
      </p:sp>
    </p:spTree>
    <p:extLst>
      <p:ext uri="{BB962C8B-B14F-4D97-AF65-F5344CB8AC3E}">
        <p14:creationId xmlns:p14="http://schemas.microsoft.com/office/powerpoint/2010/main" val="148995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spcBef>
                <a:spcPts val="300"/>
              </a:spcBef>
              <a:buNone/>
            </a:pPr>
            <a:r>
              <a:rPr lang="en-US" sz="1800" dirty="0"/>
              <a:t>Agenda for Wednesday, January 22</a:t>
            </a:r>
            <a:r>
              <a:rPr lang="en-US" sz="1800" baseline="30000" dirty="0"/>
              <a:t>nd</a:t>
            </a:r>
            <a:r>
              <a:rPr lang="en-US" sz="1800" dirty="0"/>
              <a:t> at 2pm CT</a:t>
            </a:r>
          </a:p>
          <a:p>
            <a:pPr marL="457200" indent="-457200">
              <a:spcBef>
                <a:spcPts val="300"/>
              </a:spcBef>
              <a:buFont typeface="+mj-lt"/>
              <a:buAutoNum type="arabicPeriod"/>
            </a:pPr>
            <a:r>
              <a:rPr lang="en-US" sz="1800" dirty="0"/>
              <a:t>Friendly Conversation Topic</a:t>
            </a:r>
          </a:p>
          <a:p>
            <a:pPr marL="457200" indent="-457200">
              <a:spcBef>
                <a:spcPts val="300"/>
              </a:spcBef>
              <a:buFont typeface="+mj-lt"/>
              <a:buAutoNum type="arabicPeriod"/>
            </a:pPr>
            <a:r>
              <a:rPr lang="en-US" sz="1800" dirty="0"/>
              <a:t>Prework</a:t>
            </a:r>
          </a:p>
          <a:p>
            <a:pPr marL="457200" indent="-457200">
              <a:spcBef>
                <a:spcPts val="300"/>
              </a:spcBef>
              <a:buFont typeface="+mj-lt"/>
              <a:buAutoNum type="arabicPeriod"/>
            </a:pPr>
            <a:r>
              <a:rPr lang="en-US" sz="1800" dirty="0"/>
              <a:t>Sprint Planning</a:t>
            </a:r>
          </a:p>
          <a:p>
            <a:pPr marL="457200" indent="-457200">
              <a:spcBef>
                <a:spcPts val="300"/>
              </a:spcBef>
              <a:buFont typeface="+mj-lt"/>
              <a:buAutoNum type="arabicPeriod"/>
            </a:pPr>
            <a:r>
              <a:rPr lang="en-US" sz="1800" dirty="0"/>
              <a:t>Software Development Models &amp; Lifecycles</a:t>
            </a:r>
          </a:p>
          <a:p>
            <a:pPr marL="457200" indent="-457200">
              <a:spcBef>
                <a:spcPts val="300"/>
              </a:spcBef>
              <a:buFont typeface="+mj-lt"/>
              <a:buAutoNum type="arabicPeriod"/>
            </a:pPr>
            <a:r>
              <a:rPr lang="en-US" sz="1800" dirty="0"/>
              <a:t>Real World Waterfall, Iterative, and Agile</a:t>
            </a:r>
          </a:p>
          <a:p>
            <a:pPr marL="457200" indent="-457200">
              <a:spcBef>
                <a:spcPts val="300"/>
              </a:spcBef>
              <a:buFont typeface="+mj-lt"/>
              <a:buAutoNum type="arabicPeriod"/>
            </a:pPr>
            <a:r>
              <a:rPr lang="en-US" sz="1800" dirty="0"/>
              <a:t>Scaled Agile</a:t>
            </a:r>
          </a:p>
          <a:p>
            <a:pPr marL="457200" indent="-457200">
              <a:spcBef>
                <a:spcPts val="300"/>
              </a:spcBef>
              <a:buFont typeface="+mj-lt"/>
              <a:buAutoNum type="arabicPeriod"/>
            </a:pPr>
            <a:r>
              <a:rPr lang="en-US" sz="1800" dirty="0"/>
              <a:t>Assignment</a:t>
            </a:r>
          </a:p>
          <a:p>
            <a:pPr marL="457200" indent="-457200">
              <a:spcBef>
                <a:spcPts val="300"/>
              </a:spcBef>
              <a:buFont typeface="+mj-lt"/>
              <a:buAutoNum type="arabicPeriod"/>
            </a:pPr>
            <a:r>
              <a:rPr lang="en-US" sz="1800" dirty="0"/>
              <a:t>Lab</a:t>
            </a:r>
          </a:p>
          <a:p>
            <a:pPr marL="0" indent="0">
              <a:spcBef>
                <a:spcPts val="300"/>
              </a:spcBef>
              <a:buNone/>
            </a:pPr>
            <a:endParaRPr lang="en-US" sz="1800" dirty="0"/>
          </a:p>
          <a:p>
            <a:pPr marL="0" indent="0">
              <a:buNone/>
            </a:pPr>
            <a:r>
              <a:rPr lang="en-US" sz="18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Down 12">
            <a:extLst>
              <a:ext uri="{FF2B5EF4-FFF2-40B4-BE49-F238E27FC236}">
                <a16:creationId xmlns:a16="http://schemas.microsoft.com/office/drawing/2014/main" id="{B1D6BAE9-338D-694A-A006-E1C5C287C8E4}"/>
              </a:ext>
            </a:extLst>
          </p:cNvPr>
          <p:cNvSpPr/>
          <p:nvPr/>
        </p:nvSpPr>
        <p:spPr>
          <a:xfrm rot="1812138">
            <a:off x="9277199" y="2043349"/>
            <a:ext cx="565426" cy="30921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2">
            <a:extLst>
              <a:ext uri="{FF2B5EF4-FFF2-40B4-BE49-F238E27FC236}">
                <a16:creationId xmlns:a16="http://schemas.microsoft.com/office/drawing/2014/main" id="{8155F247-145B-2044-8FB7-5BF05B6CCA8B}"/>
              </a:ext>
            </a:extLst>
          </p:cNvPr>
          <p:cNvSpPr/>
          <p:nvPr/>
        </p:nvSpPr>
        <p:spPr>
          <a:xfrm rot="13649100">
            <a:off x="5194514" y="5012703"/>
            <a:ext cx="565426" cy="30921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Down 12">
            <a:extLst>
              <a:ext uri="{FF2B5EF4-FFF2-40B4-BE49-F238E27FC236}">
                <a16:creationId xmlns:a16="http://schemas.microsoft.com/office/drawing/2014/main" id="{8509031B-6184-BD4B-953A-5EB002827451}"/>
              </a:ext>
            </a:extLst>
          </p:cNvPr>
          <p:cNvSpPr/>
          <p:nvPr/>
        </p:nvSpPr>
        <p:spPr>
          <a:xfrm rot="13649100">
            <a:off x="6988678" y="5012705"/>
            <a:ext cx="565426" cy="30921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2">
            <a:extLst>
              <a:ext uri="{FF2B5EF4-FFF2-40B4-BE49-F238E27FC236}">
                <a16:creationId xmlns:a16="http://schemas.microsoft.com/office/drawing/2014/main" id="{B93FD1FF-2070-F246-96EC-A064DDB0DB9A}"/>
              </a:ext>
            </a:extLst>
          </p:cNvPr>
          <p:cNvSpPr/>
          <p:nvPr/>
        </p:nvSpPr>
        <p:spPr>
          <a:xfrm rot="13649100">
            <a:off x="8782841" y="5078293"/>
            <a:ext cx="565426" cy="30921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81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p:cTn id="74" dur="500" fill="hold"/>
                                        <p:tgtEl>
                                          <p:spTgt spid="19"/>
                                        </p:tgtEl>
                                        <p:attrNameLst>
                                          <p:attrName>ppt_w</p:attrName>
                                        </p:attrNameLst>
                                      </p:cBhvr>
                                      <p:tavLst>
                                        <p:tav tm="0">
                                          <p:val>
                                            <p:fltVal val="0"/>
                                          </p:val>
                                        </p:tav>
                                        <p:tav tm="100000">
                                          <p:val>
                                            <p:strVal val="#ppt_w"/>
                                          </p:val>
                                        </p:tav>
                                      </p:tavLst>
                                    </p:anim>
                                    <p:anim calcmode="lin" valueType="num">
                                      <p:cBhvr>
                                        <p:cTn id="75" dur="500" fill="hold"/>
                                        <p:tgtEl>
                                          <p:spTgt spid="19"/>
                                        </p:tgtEl>
                                        <p:attrNameLst>
                                          <p:attrName>ppt_h</p:attrName>
                                        </p:attrNameLst>
                                      </p:cBhvr>
                                      <p:tavLst>
                                        <p:tav tm="0">
                                          <p:val>
                                            <p:fltVal val="0"/>
                                          </p:val>
                                        </p:tav>
                                        <p:tav tm="100000">
                                          <p:val>
                                            <p:strVal val="#ppt_h"/>
                                          </p:val>
                                        </p:tav>
                                      </p:tavLst>
                                    </p:anim>
                                    <p:animEffect transition="in" filter="fade">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4" grpId="0" animBg="1"/>
      <p:bldP spid="15" grpId="0" animBg="1"/>
      <p:bldP spid="16" grpId="0" animBg="1"/>
      <p:bldP spid="10" grpId="0" animBg="1"/>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nvPr>
        </p:nvGraphicFramePr>
        <p:xfrm>
          <a:off x="838200" y="1038714"/>
          <a:ext cx="10515600" cy="5700649"/>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18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First Look</a:t>
            </a:r>
            <a:br>
              <a:rPr lang="en-US" sz="4800" dirty="0"/>
            </a:br>
            <a:r>
              <a:rPr lang="en-US" sz="4800" dirty="0"/>
              <a:t>Scaled Agile</a:t>
            </a:r>
          </a:p>
        </p:txBody>
      </p:sp>
    </p:spTree>
    <p:extLst>
      <p:ext uri="{BB962C8B-B14F-4D97-AF65-F5344CB8AC3E}">
        <p14:creationId xmlns:p14="http://schemas.microsoft.com/office/powerpoint/2010/main" val="64284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Recall Agile &amp; Scrum</a:t>
            </a:r>
          </a:p>
        </p:txBody>
      </p:sp>
    </p:spTree>
    <p:extLst>
      <p:ext uri="{BB962C8B-B14F-4D97-AF65-F5344CB8AC3E}">
        <p14:creationId xmlns:p14="http://schemas.microsoft.com/office/powerpoint/2010/main" val="14156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pPr>
              <a:spcAft>
                <a:spcPts val="600"/>
              </a:spcAft>
            </a:pPr>
            <a:r>
              <a:rPr lang="en-US" dirty="0"/>
              <a:t>Agile Manifesto</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2922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pPr>
              <a:spcAft>
                <a:spcPts val="600"/>
              </a:spcAft>
            </a:pPr>
            <a:r>
              <a:rPr lang="en-US" dirty="0"/>
              <a:t>Agile Manifesto</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Agile Team Commitments:</a:t>
            </a:r>
          </a:p>
          <a:p>
            <a:r>
              <a:rPr lang="en-US" sz="2000" dirty="0"/>
              <a:t>Everyone is a team member and is responsible for getting the work done (we don’t need titles and positions)</a:t>
            </a:r>
          </a:p>
          <a:p>
            <a:pPr marL="171450" indent="-171450"/>
            <a:r>
              <a:rPr lang="en-US" sz="2000" dirty="0"/>
              <a:t>We will actively and voluntarily play important roles on our team</a:t>
            </a:r>
          </a:p>
          <a:p>
            <a:pPr marL="171450" indent="-171450"/>
            <a:r>
              <a:rPr lang="en-US" sz="2000" dirty="0"/>
              <a:t>The rules (rituals) that we do have… we WILL follow</a:t>
            </a:r>
          </a:p>
          <a:p>
            <a:pPr marL="171450" indent="-171450"/>
            <a:r>
              <a:rPr lang="en-US" sz="2000" dirty="0"/>
              <a:t>We will create, demo, and release working software products</a:t>
            </a:r>
          </a:p>
          <a:p>
            <a:pPr marL="171450" indent="-171450"/>
            <a:r>
              <a:rPr lang="en-US" sz="2000" dirty="0"/>
              <a:t>We will utilize practical processes, tools, documentation, and planning</a:t>
            </a:r>
          </a:p>
          <a:p>
            <a:pPr marL="171450" indent="-171450"/>
            <a:r>
              <a:rPr lang="en-US" sz="2000" dirty="0"/>
              <a:t>When we make commitments, we will live up to those commitments… as a team (“No winners on a losing team, and no losers on a winning team”)</a:t>
            </a:r>
          </a:p>
          <a:p>
            <a:pPr marL="171450" indent="-171450"/>
            <a:r>
              <a:rPr lang="en-US" sz="2000" dirty="0"/>
              <a:t>We will be responsive and continuously improve (Retrospectives)</a:t>
            </a:r>
          </a:p>
          <a:p>
            <a:pPr marL="171450" indent="-171450"/>
            <a:r>
              <a:rPr lang="en-US" sz="2000" dirty="0"/>
              <a:t>We will be transparent with how WE work and share our information</a:t>
            </a:r>
          </a:p>
        </p:txBody>
      </p:sp>
    </p:spTree>
    <p:extLst>
      <p:ext uri="{BB962C8B-B14F-4D97-AF65-F5344CB8AC3E}">
        <p14:creationId xmlns:p14="http://schemas.microsoft.com/office/powerpoint/2010/main" val="249590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B5CA-B7E4-41A8-A034-C822BB8F7D63}"/>
              </a:ext>
            </a:extLst>
          </p:cNvPr>
          <p:cNvSpPr>
            <a:spLocks noGrp="1"/>
          </p:cNvSpPr>
          <p:nvPr>
            <p:ph type="title"/>
          </p:nvPr>
        </p:nvSpPr>
        <p:spPr>
          <a:xfrm>
            <a:off x="838200" y="365125"/>
            <a:ext cx="10515600" cy="1325563"/>
          </a:xfrm>
        </p:spPr>
        <p:txBody>
          <a:bodyPr/>
          <a:lstStyle/>
          <a:p>
            <a:r>
              <a:rPr lang="en-US" dirty="0"/>
              <a:t>Scrum Discussion</a:t>
            </a:r>
            <a:br>
              <a:rPr lang="en-US" dirty="0"/>
            </a:br>
            <a:r>
              <a:rPr lang="en-US" sz="3200" dirty="0"/>
              <a:t>from Introduction to Scrum - 7 Minutes YouTube video </a:t>
            </a:r>
            <a:r>
              <a:rPr lang="en-US" sz="3200" dirty="0">
                <a:hlinkClick r:id="rId3"/>
              </a:rPr>
              <a:t>[link]</a:t>
            </a:r>
            <a:endParaRPr lang="en-US" sz="3200" dirty="0"/>
          </a:p>
        </p:txBody>
      </p:sp>
      <p:pic>
        <p:nvPicPr>
          <p:cNvPr id="4" name="Picture 3">
            <a:extLst>
              <a:ext uri="{FF2B5EF4-FFF2-40B4-BE49-F238E27FC236}">
                <a16:creationId xmlns:a16="http://schemas.microsoft.com/office/drawing/2014/main" id="{443F4D2A-A464-486B-869D-13414E9D7409}"/>
              </a:ext>
            </a:extLst>
          </p:cNvPr>
          <p:cNvPicPr>
            <a:picLocks noChangeAspect="1"/>
          </p:cNvPicPr>
          <p:nvPr/>
        </p:nvPicPr>
        <p:blipFill rotWithShape="1">
          <a:blip r:embed="rId4"/>
          <a:srcRect t="5508"/>
          <a:stretch/>
        </p:blipFill>
        <p:spPr>
          <a:xfrm>
            <a:off x="1359293" y="1720095"/>
            <a:ext cx="9473413" cy="4772780"/>
          </a:xfrm>
          <a:prstGeom prst="rect">
            <a:avLst/>
          </a:prstGeom>
        </p:spPr>
      </p:pic>
    </p:spTree>
    <p:extLst>
      <p:ext uri="{BB962C8B-B14F-4D97-AF65-F5344CB8AC3E}">
        <p14:creationId xmlns:p14="http://schemas.microsoft.com/office/powerpoint/2010/main" val="3742200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pPr>
              <a:spcAft>
                <a:spcPts val="600"/>
              </a:spcAft>
            </a:pPr>
            <a:r>
              <a:rPr lang="en-US" dirty="0"/>
              <a:t>Scrum Roles, Rituals, and Artifacts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lnSpcReduction="10000"/>
          </a:bodyPr>
          <a:lstStyle/>
          <a:p>
            <a:pPr marL="0" indent="0">
              <a:buNone/>
            </a:pPr>
            <a:r>
              <a:rPr lang="en-US" sz="2000" u="sng" dirty="0"/>
              <a:t>Three Roles:</a:t>
            </a:r>
          </a:p>
          <a:p>
            <a:pPr marL="457200" indent="-457200">
              <a:spcBef>
                <a:spcPts val="600"/>
              </a:spcBef>
              <a:buFont typeface="+mj-lt"/>
              <a:buAutoNum type="arabicPeriod"/>
            </a:pPr>
            <a:r>
              <a:rPr lang="en-US" sz="2000" dirty="0"/>
              <a:t>Product Owner</a:t>
            </a:r>
          </a:p>
          <a:p>
            <a:pPr marL="457200" indent="-457200">
              <a:spcBef>
                <a:spcPts val="600"/>
              </a:spcBef>
              <a:buFont typeface="+mj-lt"/>
              <a:buAutoNum type="arabicPeriod"/>
            </a:pPr>
            <a:r>
              <a:rPr lang="en-US" sz="2000" dirty="0"/>
              <a:t>Scrum Master</a:t>
            </a:r>
          </a:p>
          <a:p>
            <a:pPr marL="457200" indent="-457200">
              <a:spcBef>
                <a:spcPts val="600"/>
              </a:spcBef>
              <a:buFont typeface="+mj-lt"/>
              <a:buAutoNum type="arabicPeriod"/>
            </a:pPr>
            <a:r>
              <a:rPr lang="en-US" sz="2000" dirty="0"/>
              <a:t>Team Member</a:t>
            </a:r>
          </a:p>
          <a:p>
            <a:pPr marL="0" indent="0">
              <a:spcBef>
                <a:spcPts val="1800"/>
              </a:spcBef>
              <a:buNone/>
            </a:pPr>
            <a:r>
              <a:rPr lang="en-US" sz="2000" u="sng" dirty="0"/>
              <a:t>Three Rituals:</a:t>
            </a:r>
          </a:p>
          <a:p>
            <a:pPr marL="457200" indent="-457200">
              <a:spcBef>
                <a:spcPts val="600"/>
              </a:spcBef>
              <a:buFont typeface="+mj-lt"/>
              <a:buAutoNum type="arabicPeriod"/>
            </a:pPr>
            <a:r>
              <a:rPr lang="en-US" sz="2000" dirty="0"/>
              <a:t>Sprint Planning</a:t>
            </a:r>
          </a:p>
          <a:p>
            <a:pPr marL="457200" indent="-457200">
              <a:spcBef>
                <a:spcPts val="600"/>
              </a:spcBef>
              <a:buFont typeface="+mj-lt"/>
              <a:buAutoNum type="arabicPeriod"/>
            </a:pPr>
            <a:r>
              <a:rPr lang="en-US" sz="2000" dirty="0"/>
              <a:t>Daily Scrum</a:t>
            </a:r>
          </a:p>
          <a:p>
            <a:pPr marL="457200" indent="-457200">
              <a:spcBef>
                <a:spcPts val="600"/>
              </a:spcBef>
              <a:buFont typeface="+mj-lt"/>
              <a:buAutoNum type="arabicPeriod"/>
            </a:pPr>
            <a:r>
              <a:rPr lang="en-US" sz="2000" dirty="0"/>
              <a:t>Sprint Review or Retrospective</a:t>
            </a:r>
          </a:p>
          <a:p>
            <a:pPr marL="0" indent="0">
              <a:spcBef>
                <a:spcPts val="1800"/>
              </a:spcBef>
              <a:buNone/>
            </a:pPr>
            <a:r>
              <a:rPr lang="en-US" sz="2000" u="sng" dirty="0"/>
              <a:t>Three Artifacts:</a:t>
            </a:r>
          </a:p>
          <a:p>
            <a:pPr marL="457200" indent="-457200">
              <a:spcBef>
                <a:spcPts val="600"/>
              </a:spcBef>
              <a:buFont typeface="+mj-lt"/>
              <a:buAutoNum type="arabicPeriod"/>
            </a:pPr>
            <a:r>
              <a:rPr lang="en-US" sz="2000" dirty="0"/>
              <a:t>Product Backlog</a:t>
            </a:r>
          </a:p>
          <a:p>
            <a:pPr marL="457200" indent="-457200">
              <a:spcBef>
                <a:spcPts val="600"/>
              </a:spcBef>
              <a:buFont typeface="+mj-lt"/>
              <a:buAutoNum type="arabicPeriod"/>
            </a:pPr>
            <a:r>
              <a:rPr lang="en-US" sz="2000" dirty="0"/>
              <a:t>User Stories</a:t>
            </a:r>
          </a:p>
          <a:p>
            <a:pPr marL="457200" indent="-457200">
              <a:spcBef>
                <a:spcPts val="600"/>
              </a:spcBef>
              <a:buFont typeface="+mj-lt"/>
              <a:buAutoNum type="arabicPeriod"/>
            </a:pPr>
            <a:r>
              <a:rPr lang="en-US" sz="2000" dirty="0"/>
              <a:t>Burndown Chart</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4868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27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Wrap-up and </a:t>
            </a:r>
            <a:br>
              <a:rPr lang="en-US" sz="4800" dirty="0"/>
            </a:br>
            <a:r>
              <a:rPr lang="en-US" sz="4800" dirty="0"/>
              <a:t>Final Questions/Comments</a:t>
            </a:r>
          </a:p>
        </p:txBody>
      </p:sp>
    </p:spTree>
    <p:extLst>
      <p:ext uri="{BB962C8B-B14F-4D97-AF65-F5344CB8AC3E}">
        <p14:creationId xmlns:p14="http://schemas.microsoft.com/office/powerpoint/2010/main" val="165047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a:t>
            </a:r>
            <a:br>
              <a:rPr lang="en-US" sz="4000" dirty="0"/>
            </a:br>
            <a:r>
              <a:rPr lang="en-US" sz="4000" dirty="0"/>
              <a:t>Web Services, REST, and CORs</a:t>
            </a:r>
          </a:p>
        </p:txBody>
      </p:sp>
    </p:spTree>
    <p:extLst>
      <p:ext uri="{BB962C8B-B14F-4D97-AF65-F5344CB8AC3E}">
        <p14:creationId xmlns:p14="http://schemas.microsoft.com/office/powerpoint/2010/main" val="52068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Break &amp; End of First Recording</a:t>
            </a:r>
          </a:p>
        </p:txBody>
      </p:sp>
    </p:spTree>
    <p:extLst>
      <p:ext uri="{BB962C8B-B14F-4D97-AF65-F5344CB8AC3E}">
        <p14:creationId xmlns:p14="http://schemas.microsoft.com/office/powerpoint/2010/main" val="3073030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Group:</a:t>
            </a:r>
          </a:p>
          <a:p>
            <a:pPr marL="457200" indent="-457200">
              <a:buFont typeface="+mj-lt"/>
              <a:buAutoNum type="arabicPeriod"/>
            </a:pPr>
            <a:r>
              <a:rPr lang="en-US" sz="2000" dirty="0"/>
              <a:t>Optionally Complete DB2</a:t>
            </a:r>
          </a:p>
          <a:p>
            <a:pPr marL="457200" indent="-457200">
              <a:buFont typeface="+mj-lt"/>
              <a:buAutoNum type="arabicPeriod"/>
            </a:pPr>
            <a:r>
              <a:rPr lang="en-US" sz="2000" dirty="0"/>
              <a:t>HelloWorld Plus on Azure with Git/GitHub</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67467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 &amp; Recordings</a:t>
            </a:r>
          </a:p>
        </p:txBody>
      </p:sp>
    </p:spTree>
    <p:extLst>
      <p:ext uri="{BB962C8B-B14F-4D97-AF65-F5344CB8AC3E}">
        <p14:creationId xmlns:p14="http://schemas.microsoft.com/office/powerpoint/2010/main" val="113081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97769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238103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34635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1800" dirty="0"/>
              <a:t>Review Monday prework announcement. </a:t>
            </a:r>
          </a:p>
          <a:p>
            <a:pPr marL="0" indent="0">
              <a:buNone/>
            </a:pPr>
            <a:endParaRPr lang="en-US" sz="1800" b="1" dirty="0"/>
          </a:p>
        </p:txBody>
      </p:sp>
    </p:spTree>
    <p:extLst>
      <p:ext uri="{BB962C8B-B14F-4D97-AF65-F5344CB8AC3E}">
        <p14:creationId xmlns:p14="http://schemas.microsoft.com/office/powerpoint/2010/main" val="162780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Process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492082" y="42665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8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br>
              <a:rPr lang="en-US" sz="3600" dirty="0"/>
            </a:br>
            <a:r>
              <a:rPr lang="en-US" sz="3600" dirty="0"/>
              <a:t>Two “Triangular” Models of </a:t>
            </a:r>
            <a:br>
              <a:rPr lang="en-US" sz="3600" dirty="0"/>
            </a:br>
            <a:r>
              <a:rPr lang="en-US" sz="3600" dirty="0"/>
              <a:t>Software Development</a:t>
            </a:r>
          </a:p>
        </p:txBody>
      </p:sp>
    </p:spTree>
    <p:extLst>
      <p:ext uri="{BB962C8B-B14F-4D97-AF65-F5344CB8AC3E}">
        <p14:creationId xmlns:p14="http://schemas.microsoft.com/office/powerpoint/2010/main" val="349617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2154</Words>
  <Application>Microsoft Macintosh PowerPoint</Application>
  <PresentationFormat>Widescreen</PresentationFormat>
  <Paragraphs>236</Paragraphs>
  <Slides>32</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Discussion &amp; Lecture Session Sound &amp; Recording Check</vt:lpstr>
      <vt:lpstr>Software Engineering Discussion, Lecture, &amp; Lab Eric Pogue</vt:lpstr>
      <vt:lpstr>Friendly Conversation Topic: Web Services, REST, and CORs</vt:lpstr>
      <vt:lpstr>Web Services</vt:lpstr>
      <vt:lpstr>REST</vt:lpstr>
      <vt:lpstr>CORS</vt:lpstr>
      <vt:lpstr>Prework</vt:lpstr>
      <vt:lpstr>Scrum Process – Sprint Planning</vt:lpstr>
      <vt:lpstr> Two “Triangular” Models of  Software Development</vt:lpstr>
      <vt:lpstr>Models</vt:lpstr>
      <vt:lpstr>The Virtuous Triangle</vt:lpstr>
      <vt:lpstr>PowerPoint Presentation</vt:lpstr>
      <vt:lpstr>The Righteous Triangle</vt:lpstr>
      <vt:lpstr>People, Process,  and Technology  </vt:lpstr>
      <vt:lpstr>The Right-eous Triangle of Software Development</vt:lpstr>
      <vt:lpstr>Real World Waterfall,  Iterative, and Agile</vt:lpstr>
      <vt:lpstr>The Righteous Triangle of Software Development</vt:lpstr>
      <vt:lpstr>Assignment for Next Class</vt:lpstr>
      <vt:lpstr>“What is the primary impact of using an Agile SDLC and an application’s Architecture?"</vt:lpstr>
      <vt:lpstr>Object-Oriented Programming within Various Development Methodologies</vt:lpstr>
      <vt:lpstr>Waterfall vs Iterative vs Agile</vt:lpstr>
      <vt:lpstr>First Look Scaled Agile</vt:lpstr>
      <vt:lpstr>Recall Agile &amp; Scrum</vt:lpstr>
      <vt:lpstr>Agile Manifesto</vt:lpstr>
      <vt:lpstr>Agile Manifesto</vt:lpstr>
      <vt:lpstr>Scrum Discussion from Introduction to Scrum - 7 Minutes YouTube video [link]</vt:lpstr>
      <vt:lpstr>Scrum Roles, Rituals, and Artifacts</vt:lpstr>
      <vt:lpstr>PowerPoint Presentation</vt:lpstr>
      <vt:lpstr>Wrap-up and  Final Questions/Comments</vt:lpstr>
      <vt:lpstr>Break &amp; End of First Recording</vt:lpstr>
      <vt:lpstr>Lab</vt:lpstr>
      <vt:lpstr>End of Session &amp; Recordings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Eric Pogue</dc:creator>
  <cp:lastModifiedBy>Pogue, Eric</cp:lastModifiedBy>
  <cp:revision>76</cp:revision>
  <dcterms:created xsi:type="dcterms:W3CDTF">2019-01-14T15:53:15Z</dcterms:created>
  <dcterms:modified xsi:type="dcterms:W3CDTF">2020-01-20T19:33:33Z</dcterms:modified>
</cp:coreProperties>
</file>