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363" r:id="rId3"/>
    <p:sldId id="406" r:id="rId4"/>
    <p:sldId id="407" r:id="rId5"/>
    <p:sldId id="329" r:id="rId6"/>
    <p:sldId id="398" r:id="rId7"/>
    <p:sldId id="399" r:id="rId8"/>
    <p:sldId id="400" r:id="rId9"/>
    <p:sldId id="394" r:id="rId10"/>
    <p:sldId id="401" r:id="rId11"/>
    <p:sldId id="402" r:id="rId12"/>
    <p:sldId id="404" r:id="rId13"/>
    <p:sldId id="403" r:id="rId14"/>
    <p:sldId id="405" r:id="rId15"/>
    <p:sldId id="395" r:id="rId16"/>
    <p:sldId id="396" r:id="rId17"/>
    <p:sldId id="397" r:id="rId18"/>
    <p:sldId id="408" r:id="rId19"/>
    <p:sldId id="263"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77365" autoAdjust="0"/>
  </p:normalViewPr>
  <p:slideViewPr>
    <p:cSldViewPr snapToGrid="0">
      <p:cViewPr varScale="1">
        <p:scale>
          <a:sx n="69" d="100"/>
          <a:sy n="69" d="100"/>
        </p:scale>
        <p:origin x="84" y="25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3/27/2018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physics of getting work done help the team(s) self organize/optimize</a:t>
            </a:r>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2961906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4264417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was kind of “hippy-</a:t>
            </a:r>
            <a:r>
              <a:rPr lang="en-US" sz="1000" dirty="0" err="1"/>
              <a:t>ish</a:t>
            </a:r>
            <a:r>
              <a:rPr lang="en-US" sz="1000" dirty="0"/>
              <a:t>” and egalitarian in its day… quite controversial in its day (2001)</a:t>
            </a:r>
          </a:p>
          <a:p>
            <a:r>
              <a:rPr lang="en-US" sz="1000" dirty="0"/>
              <a:t>“Everyone is a team member and is responsible for the work getting done”… we don’t need no titles or positions… self-organizing… we will make our own commitments… transparency (let’s share the information)… flexible/organic teams, organic architecture (minimal documentation/standards)… no contracts (let’s talk it over)</a:t>
            </a:r>
          </a:p>
          <a:p>
            <a:endParaRPr lang="en-US" sz="1000" dirty="0"/>
          </a:p>
          <a:p>
            <a:r>
              <a:rPr lang="en-US" sz="1000" dirty="0"/>
              <a:t>The flip side:</a:t>
            </a:r>
          </a:p>
          <a:p>
            <a:pPr marL="171450" indent="-171450">
              <a:buFont typeface="Arial" panose="020B0604020202020204" pitchFamily="34" charset="0"/>
              <a:buChar char="•"/>
            </a:pPr>
            <a:r>
              <a:rPr lang="en-US" sz="1000" dirty="0"/>
              <a:t>We will actively and voluntarily play important roles on our team</a:t>
            </a:r>
          </a:p>
          <a:p>
            <a:pPr marL="171450" indent="-171450">
              <a:buFont typeface="Arial" panose="020B0604020202020204" pitchFamily="34" charset="0"/>
              <a:buChar char="•"/>
            </a:pPr>
            <a:r>
              <a:rPr lang="en-US" sz="1000" dirty="0"/>
              <a:t>The rules (rituals) that we do have… we WILL follow</a:t>
            </a:r>
          </a:p>
          <a:p>
            <a:pPr marL="171450" indent="-171450">
              <a:buFont typeface="Arial" panose="020B0604020202020204" pitchFamily="34" charset="0"/>
              <a:buChar char="•"/>
            </a:pPr>
            <a:r>
              <a:rPr lang="en-US" sz="1000" dirty="0"/>
              <a:t>We will create, demo, and release working software/products</a:t>
            </a:r>
          </a:p>
          <a:p>
            <a:pPr marL="171450" indent="-171450">
              <a:buFont typeface="Arial" panose="020B0604020202020204" pitchFamily="34" charset="0"/>
              <a:buChar char="•"/>
            </a:pPr>
            <a:r>
              <a:rPr lang="en-US" sz="1000" dirty="0"/>
              <a:t>We will utilize practical processes, tools, documentation, and planning</a:t>
            </a:r>
          </a:p>
          <a:p>
            <a:pPr marL="171450" indent="-171450">
              <a:buFont typeface="Arial" panose="020B0604020202020204" pitchFamily="34" charset="0"/>
              <a:buChar char="•"/>
            </a:pPr>
            <a:r>
              <a:rPr lang="en-US" sz="1000" dirty="0"/>
              <a:t>When we make commitments, we will live up to those commitments… as a team (“No winners on a losing team, and no losers on a winning team”)</a:t>
            </a:r>
          </a:p>
          <a:p>
            <a:pPr marL="171450" indent="-171450">
              <a:buFont typeface="Arial" panose="020B0604020202020204" pitchFamily="34" charset="0"/>
              <a:buChar char="•"/>
            </a:pPr>
            <a:r>
              <a:rPr lang="en-US" sz="1000" dirty="0"/>
              <a:t>We will be responsive and continuously improve (Retrospectives)</a:t>
            </a:r>
          </a:p>
          <a:p>
            <a:pPr marL="171450" indent="-171450">
              <a:buFont typeface="Arial" panose="020B0604020202020204" pitchFamily="34" charset="0"/>
              <a:buChar char="•"/>
            </a:pPr>
            <a:r>
              <a:rPr lang="en-US" sz="1000" dirty="0"/>
              <a:t>We will be transparent with how WE work and share our information</a:t>
            </a:r>
          </a:p>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40481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2877153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728074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221917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2636170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26125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3108100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705393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85702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encourages the promotion of whatever activities/skills a given group or individual possesses</a:t>
            </a:r>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2835901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3/27/2018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Sprint 6 Session 1</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581939"/>
          </a:xfrm>
        </p:spPr>
        <p:txBody>
          <a:bodyPr>
            <a:normAutofit lnSpcReduction="10000"/>
          </a:bodyPr>
          <a:lstStyle/>
          <a:p>
            <a:pPr marL="0" indent="0">
              <a:buNone/>
            </a:pPr>
            <a:r>
              <a:rPr lang="en-US" sz="2000" dirty="0"/>
              <a:t>Agenda:</a:t>
            </a:r>
          </a:p>
          <a:p>
            <a:pPr marL="457200" indent="-457200">
              <a:buFont typeface="+mj-lt"/>
              <a:buAutoNum type="arabicPeriod"/>
            </a:pPr>
            <a:r>
              <a:rPr lang="en-US" sz="2000" dirty="0"/>
              <a:t>Scaled Agile Product Roles</a:t>
            </a:r>
          </a:p>
          <a:p>
            <a:pPr marL="457200" indent="-457200">
              <a:spcBef>
                <a:spcPts val="11400"/>
              </a:spcBef>
              <a:buFont typeface="+mj-lt"/>
              <a:buAutoNum type="arabicPeriod"/>
            </a:pPr>
            <a:r>
              <a:rPr lang="en-US" sz="2000" dirty="0"/>
              <a:t>Scrum of Scrums Standup led by Jordon (Tyler) with product assistance from out new Product Manager Louie (Lorenzo)</a:t>
            </a:r>
          </a:p>
          <a:p>
            <a:pPr marL="457200" indent="-457200">
              <a:buFont typeface="+mj-lt"/>
              <a:buAutoNum type="arabicPeriod"/>
            </a:pPr>
            <a:r>
              <a:rPr lang="en-US" sz="2000" dirty="0"/>
              <a:t>Release Planning</a:t>
            </a:r>
          </a:p>
          <a:p>
            <a:pPr marL="457200" indent="-457200">
              <a:buFont typeface="+mj-lt"/>
              <a:buAutoNum type="arabicPeriod"/>
            </a:pPr>
            <a:r>
              <a:rPr lang="en-US" sz="2000" dirty="0"/>
              <a:t>Sprint 6 Backlog Grooming and Sprint Planning</a:t>
            </a:r>
          </a:p>
          <a:p>
            <a:pPr marL="457200" indent="-457200">
              <a:buFont typeface="+mj-lt"/>
              <a:buAutoNum type="arabicPeriod"/>
            </a:pPr>
            <a:r>
              <a:rPr lang="en-US" sz="2000" dirty="0"/>
              <a:t>Observations on Process and “Physics”</a:t>
            </a:r>
          </a:p>
          <a:p>
            <a:pPr marL="457200" indent="-457200">
              <a:buFont typeface="+mj-lt"/>
              <a:buAutoNum type="arabicPeriod"/>
            </a:pPr>
            <a:r>
              <a:rPr lang="en-US" sz="2000" dirty="0"/>
              <a:t>Recap - How did we get here?</a:t>
            </a:r>
          </a:p>
          <a:p>
            <a:pPr marL="457200" indent="-457200">
              <a:buFont typeface="+mj-lt"/>
              <a:buAutoNum type="arabicPeriod"/>
            </a:pPr>
            <a:r>
              <a:rPr lang="en-US" sz="2000" dirty="0"/>
              <a:t>Lab </a:t>
            </a:r>
          </a:p>
          <a:p>
            <a:pPr marL="457200" indent="-457200">
              <a:buFont typeface="+mj-lt"/>
              <a:buAutoNum type="arabicPeriod"/>
            </a:pPr>
            <a:endParaRPr lang="en-US" sz="2000" dirty="0"/>
          </a:p>
          <a:p>
            <a:pPr marL="0" indent="0">
              <a:buNone/>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graphicFrame>
        <p:nvGraphicFramePr>
          <p:cNvPr id="6" name="Table 5">
            <a:extLst>
              <a:ext uri="{FF2B5EF4-FFF2-40B4-BE49-F238E27FC236}">
                <a16:creationId xmlns:a16="http://schemas.microsoft.com/office/drawing/2014/main" id="{52ABA814-D4E9-47E7-A5C3-E620C21BCEA2}"/>
              </a:ext>
            </a:extLst>
          </p:cNvPr>
          <p:cNvGraphicFramePr>
            <a:graphicFrameLocks noGrp="1"/>
          </p:cNvGraphicFramePr>
          <p:nvPr>
            <p:extLst>
              <p:ext uri="{D42A27DB-BD31-4B8C-83A1-F6EECF244321}">
                <p14:modId xmlns:p14="http://schemas.microsoft.com/office/powerpoint/2010/main" val="4188103105"/>
              </p:ext>
            </p:extLst>
          </p:nvPr>
        </p:nvGraphicFramePr>
        <p:xfrm>
          <a:off x="1394010" y="2467783"/>
          <a:ext cx="9498110" cy="1361092"/>
        </p:xfrm>
        <a:graphic>
          <a:graphicData uri="http://schemas.openxmlformats.org/drawingml/2006/table">
            <a:tbl>
              <a:tblPr firstRow="1" bandRow="1">
                <a:tableStyleId>{5C22544A-7EE6-4342-B048-85BDC9FD1C3A}</a:tableStyleId>
              </a:tblPr>
              <a:tblGrid>
                <a:gridCol w="1899622">
                  <a:extLst>
                    <a:ext uri="{9D8B030D-6E8A-4147-A177-3AD203B41FA5}">
                      <a16:colId xmlns:a16="http://schemas.microsoft.com/office/drawing/2014/main" val="3176287496"/>
                    </a:ext>
                  </a:extLst>
                </a:gridCol>
                <a:gridCol w="1899622">
                  <a:extLst>
                    <a:ext uri="{9D8B030D-6E8A-4147-A177-3AD203B41FA5}">
                      <a16:colId xmlns:a16="http://schemas.microsoft.com/office/drawing/2014/main" val="184866708"/>
                    </a:ext>
                  </a:extLst>
                </a:gridCol>
                <a:gridCol w="1899622">
                  <a:extLst>
                    <a:ext uri="{9D8B030D-6E8A-4147-A177-3AD203B41FA5}">
                      <a16:colId xmlns:a16="http://schemas.microsoft.com/office/drawing/2014/main" val="1665691578"/>
                    </a:ext>
                  </a:extLst>
                </a:gridCol>
                <a:gridCol w="1899622">
                  <a:extLst>
                    <a:ext uri="{9D8B030D-6E8A-4147-A177-3AD203B41FA5}">
                      <a16:colId xmlns:a16="http://schemas.microsoft.com/office/drawing/2014/main" val="4230300785"/>
                    </a:ext>
                  </a:extLst>
                </a:gridCol>
                <a:gridCol w="1899622">
                  <a:extLst>
                    <a:ext uri="{9D8B030D-6E8A-4147-A177-3AD203B41FA5}">
                      <a16:colId xmlns:a16="http://schemas.microsoft.com/office/drawing/2014/main" val="987859751"/>
                    </a:ext>
                  </a:extLst>
                </a:gridCol>
              </a:tblGrid>
              <a:tr h="340273">
                <a:tc>
                  <a:txBody>
                    <a:bodyPr/>
                    <a:lstStyle/>
                    <a:p>
                      <a:endParaRPr lang="en-US" sz="1500"/>
                    </a:p>
                  </a:txBody>
                  <a:tcPr marL="83410" marR="83410" marT="41705" marB="41705"/>
                </a:tc>
                <a:tc>
                  <a:txBody>
                    <a:bodyPr/>
                    <a:lstStyle/>
                    <a:p>
                      <a:r>
                        <a:rPr lang="en-US" sz="1500" dirty="0"/>
                        <a:t>Product Manager</a:t>
                      </a:r>
                    </a:p>
                  </a:txBody>
                  <a:tcPr marL="83410" marR="83410" marT="41705" marB="41705"/>
                </a:tc>
                <a:tc>
                  <a:txBody>
                    <a:bodyPr/>
                    <a:lstStyle/>
                    <a:p>
                      <a:r>
                        <a:rPr lang="en-US" sz="1500" dirty="0"/>
                        <a:t>Project Manager</a:t>
                      </a:r>
                    </a:p>
                  </a:txBody>
                  <a:tcPr marL="83410" marR="83410" marT="41705" marB="41705"/>
                </a:tc>
                <a:tc>
                  <a:txBody>
                    <a:bodyPr/>
                    <a:lstStyle/>
                    <a:p>
                      <a:r>
                        <a:rPr lang="en-US" sz="1500" dirty="0"/>
                        <a:t>Product Architect</a:t>
                      </a:r>
                    </a:p>
                  </a:txBody>
                  <a:tcPr marL="83410" marR="83410" marT="41705" marB="41705"/>
                </a:tc>
                <a:tc>
                  <a:txBody>
                    <a:bodyPr/>
                    <a:lstStyle/>
                    <a:p>
                      <a:r>
                        <a:rPr lang="en-US" sz="1500" dirty="0"/>
                        <a:t>UI Designer</a:t>
                      </a:r>
                    </a:p>
                  </a:txBody>
                  <a:tcPr marL="83410" marR="83410" marT="41705" marB="41705"/>
                </a:tc>
                <a:extLst>
                  <a:ext uri="{0D108BD9-81ED-4DB2-BD59-A6C34878D82A}">
                    <a16:rowId xmlns:a16="http://schemas.microsoft.com/office/drawing/2014/main" val="3651987118"/>
                  </a:ext>
                </a:extLst>
              </a:tr>
              <a:tr h="340273">
                <a:tc>
                  <a:txBody>
                    <a:bodyPr/>
                    <a:lstStyle/>
                    <a:p>
                      <a:r>
                        <a:rPr lang="en-US" sz="1500" dirty="0"/>
                        <a:t>Sprint 5</a:t>
                      </a:r>
                    </a:p>
                  </a:txBody>
                  <a:tcPr marL="83410" marR="83410" marT="41705" marB="41705"/>
                </a:tc>
                <a:tc>
                  <a:txBody>
                    <a:bodyPr/>
                    <a:lstStyle/>
                    <a:p>
                      <a:r>
                        <a:rPr lang="en-US" sz="1500" dirty="0"/>
                        <a:t>Joe (Van Luyk)</a:t>
                      </a:r>
                    </a:p>
                  </a:txBody>
                  <a:tcPr marL="83410" marR="83410" marT="41705" marB="41705"/>
                </a:tc>
                <a:tc>
                  <a:txBody>
                    <a:bodyPr/>
                    <a:lstStyle/>
                    <a:p>
                      <a:r>
                        <a:rPr lang="en-US" sz="1500" dirty="0"/>
                        <a:t>Jordon (Elmer)</a:t>
                      </a:r>
                    </a:p>
                  </a:txBody>
                  <a:tcPr marL="83410" marR="83410" marT="41705" marB="41705"/>
                </a:tc>
                <a:tc>
                  <a:txBody>
                    <a:bodyPr/>
                    <a:lstStyle/>
                    <a:p>
                      <a:r>
                        <a:rPr lang="en-US" sz="1500" dirty="0"/>
                        <a:t>Quinn (Stratton)</a:t>
                      </a:r>
                    </a:p>
                  </a:txBody>
                  <a:tcPr marL="83410" marR="83410" marT="41705" marB="41705"/>
                </a:tc>
                <a:tc>
                  <a:txBody>
                    <a:bodyPr/>
                    <a:lstStyle/>
                    <a:p>
                      <a:r>
                        <a:rPr lang="en-US" sz="1500" dirty="0"/>
                        <a:t>Jace (Horner)</a:t>
                      </a:r>
                    </a:p>
                  </a:txBody>
                  <a:tcPr marL="83410" marR="83410" marT="41705" marB="41705"/>
                </a:tc>
                <a:extLst>
                  <a:ext uri="{0D108BD9-81ED-4DB2-BD59-A6C34878D82A}">
                    <a16:rowId xmlns:a16="http://schemas.microsoft.com/office/drawing/2014/main" val="2574240619"/>
                  </a:ext>
                </a:extLst>
              </a:tr>
              <a:tr h="340273">
                <a:tc>
                  <a:txBody>
                    <a:bodyPr/>
                    <a:lstStyle/>
                    <a:p>
                      <a:r>
                        <a:rPr lang="en-US" sz="1500" b="1" dirty="0"/>
                        <a:t>Sprint 6</a:t>
                      </a:r>
                    </a:p>
                  </a:txBody>
                  <a:tcPr marL="83410" marR="83410" marT="41705" marB="41705"/>
                </a:tc>
                <a:tc>
                  <a:txBody>
                    <a:bodyPr/>
                    <a:lstStyle/>
                    <a:p>
                      <a:r>
                        <a:rPr lang="en-US" sz="1500" b="1" dirty="0"/>
                        <a:t>Louie (Lorenzo)</a:t>
                      </a:r>
                    </a:p>
                  </a:txBody>
                  <a:tcPr marL="83410" marR="83410" marT="41705" marB="41705"/>
                </a:tc>
                <a:tc>
                  <a:txBody>
                    <a:bodyPr/>
                    <a:lstStyle/>
                    <a:p>
                      <a:r>
                        <a:rPr lang="en-US" sz="1500" b="1" dirty="0"/>
                        <a:t>Tyler (Kummer)</a:t>
                      </a:r>
                    </a:p>
                  </a:txBody>
                  <a:tcPr marL="83410" marR="83410" marT="41705" marB="41705"/>
                </a:tc>
                <a:tc>
                  <a:txBody>
                    <a:bodyPr/>
                    <a:lstStyle/>
                    <a:p>
                      <a:r>
                        <a:rPr lang="en-US" sz="1500" b="1" dirty="0"/>
                        <a:t>Thad (Albert)</a:t>
                      </a:r>
                    </a:p>
                  </a:txBody>
                  <a:tcPr marL="83410" marR="83410" marT="41705" marB="41705"/>
                </a:tc>
                <a:tc>
                  <a:txBody>
                    <a:bodyPr/>
                    <a:lstStyle/>
                    <a:p>
                      <a:r>
                        <a:rPr lang="en-US" sz="1500" b="1" dirty="0"/>
                        <a:t>Michael (Pedzimaz)</a:t>
                      </a:r>
                    </a:p>
                  </a:txBody>
                  <a:tcPr marL="83410" marR="83410" marT="41705" marB="41705"/>
                </a:tc>
                <a:extLst>
                  <a:ext uri="{0D108BD9-81ED-4DB2-BD59-A6C34878D82A}">
                    <a16:rowId xmlns:a16="http://schemas.microsoft.com/office/drawing/2014/main" val="2072291674"/>
                  </a:ext>
                </a:extLst>
              </a:tr>
              <a:tr h="340273">
                <a:tc>
                  <a:txBody>
                    <a:bodyPr/>
                    <a:lstStyle/>
                    <a:p>
                      <a:r>
                        <a:rPr lang="en-US" sz="1500" dirty="0"/>
                        <a:t>Sprint 7</a:t>
                      </a:r>
                    </a:p>
                  </a:txBody>
                  <a:tcPr marL="83410" marR="83410" marT="41705" marB="41705"/>
                </a:tc>
                <a:tc>
                  <a:txBody>
                    <a:bodyPr/>
                    <a:lstStyle/>
                    <a:p>
                      <a:r>
                        <a:rPr lang="en-US" sz="1500" dirty="0"/>
                        <a:t>Alex (Espinal)</a:t>
                      </a:r>
                    </a:p>
                  </a:txBody>
                  <a:tcPr marL="83410" marR="83410" marT="41705" marB="41705"/>
                </a:tc>
                <a:tc>
                  <a:txBody>
                    <a:bodyPr/>
                    <a:lstStyle/>
                    <a:p>
                      <a:r>
                        <a:rPr lang="en-US" sz="1500" dirty="0"/>
                        <a:t>Juan (Dasco)</a:t>
                      </a:r>
                    </a:p>
                  </a:txBody>
                  <a:tcPr marL="83410" marR="83410" marT="41705" marB="41705"/>
                </a:tc>
                <a:tc>
                  <a:txBody>
                    <a:bodyPr/>
                    <a:lstStyle/>
                    <a:p>
                      <a:r>
                        <a:rPr lang="en-US" sz="1500" dirty="0"/>
                        <a:t>Ryan (Clark)</a:t>
                      </a:r>
                    </a:p>
                  </a:txBody>
                  <a:tcPr marL="83410" marR="83410" marT="41705" marB="41705"/>
                </a:tc>
                <a:tc>
                  <a:txBody>
                    <a:bodyPr/>
                    <a:lstStyle/>
                    <a:p>
                      <a:r>
                        <a:rPr lang="en-US" sz="1500" dirty="0"/>
                        <a:t>Karol (Orszulak)</a:t>
                      </a:r>
                    </a:p>
                  </a:txBody>
                  <a:tcPr marL="83410" marR="83410" marT="41705" marB="41705"/>
                </a:tc>
                <a:extLst>
                  <a:ext uri="{0D108BD9-81ED-4DB2-BD59-A6C34878D82A}">
                    <a16:rowId xmlns:a16="http://schemas.microsoft.com/office/drawing/2014/main" val="175105533"/>
                  </a:ext>
                </a:extLst>
              </a:tr>
            </a:tbl>
          </a:graphicData>
        </a:graphic>
      </p:graphicFrame>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6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u="sng" dirty="0"/>
              <a:t>Verifiably</a:t>
            </a:r>
            <a:r>
              <a:rPr lang="en-US" sz="1900" dirty="0"/>
              <a:t> complete all Agile Rituals and Metrics including at least one team level metric</a:t>
            </a:r>
          </a:p>
          <a:p>
            <a:pPr marL="457200" indent="-457200">
              <a:spcBef>
                <a:spcPts val="600"/>
              </a:spcBef>
              <a:buFont typeface="+mj-lt"/>
              <a:buAutoNum type="arabicPeriod"/>
            </a:pPr>
            <a:r>
              <a:rPr lang="en-US" sz="1900" dirty="0"/>
              <a:t>Deliver User Stories that will complete the Klump product by exceeding specifications by the end of this Sprint… this will need to include testing and deployment to your test and production sites</a:t>
            </a:r>
          </a:p>
          <a:p>
            <a:pPr marL="457200" indent="-457200">
              <a:spcBef>
                <a:spcPts val="600"/>
              </a:spcBef>
              <a:buFont typeface="+mj-lt"/>
              <a:buAutoNum type="arabicPeriod"/>
            </a:pPr>
            <a:r>
              <a:rPr lang="en-US" sz="1900" dirty="0"/>
              <a:t>Prepare a Presentation of your Klump product implementation to be delivered by 1 or 2 team members on 12 April</a:t>
            </a:r>
          </a:p>
          <a:p>
            <a:pPr marL="457200" indent="-457200">
              <a:spcBef>
                <a:spcPts val="600"/>
              </a:spcBef>
              <a:buFont typeface="+mj-lt"/>
              <a:buAutoNum type="arabicPeriod"/>
            </a:pPr>
            <a:r>
              <a:rPr lang="en-US" sz="1900" dirty="0"/>
              <a:t>Complete Sprint 6 Assignment</a:t>
            </a:r>
          </a:p>
          <a:p>
            <a:pPr marL="457200" indent="-457200">
              <a:spcBef>
                <a:spcPts val="600"/>
              </a:spcBef>
              <a:buFont typeface="+mj-lt"/>
              <a:buAutoNum type="arabicPeriod"/>
            </a:pPr>
            <a:r>
              <a:rPr lang="en-US" sz="1900" dirty="0"/>
              <a:t>Prepare a Demo of your team’s Stories and Story management method to be delivered by 1 or 2 team members on 10 April</a:t>
            </a:r>
          </a:p>
          <a:p>
            <a:pPr marL="457200" indent="-457200">
              <a:spcBef>
                <a:spcPts val="600"/>
              </a:spcBef>
              <a:buFont typeface="+mj-lt"/>
              <a:buAutoNum type="arabicPeriod"/>
            </a:pPr>
            <a:r>
              <a:rPr lang="en-US" sz="1900" dirty="0"/>
              <a:t>Prepare for Sprint 7 by preparing a proposal for a final project. The final project can be team level or up to three teams working together. </a:t>
            </a:r>
          </a:p>
          <a:p>
            <a:pPr marL="457200" indent="-457200">
              <a:spcBef>
                <a:spcPts val="600"/>
              </a:spcBef>
              <a:buFont typeface="+mj-lt"/>
              <a:buAutoNum type="arabicPeriod"/>
            </a:pPr>
            <a:r>
              <a:rPr lang="en-US" sz="1900" dirty="0"/>
              <a:t>Read and be prepared to discuss Chapter 10</a:t>
            </a:r>
          </a:p>
          <a:p>
            <a:pPr marL="0" indent="0">
              <a:spcBef>
                <a:spcPts val="600"/>
              </a:spcBef>
              <a:buNone/>
            </a:pPr>
            <a:endParaRPr lang="en-US" sz="2000" dirty="0"/>
          </a:p>
          <a:p>
            <a:pPr marL="0" indent="0">
              <a:spcBef>
                <a:spcPts val="600"/>
              </a:spcBef>
              <a:buNone/>
            </a:pPr>
            <a:r>
              <a:rPr lang="en-US" sz="2000" dirty="0"/>
              <a:t>Important Note: You will need to scope that backlog items associated with #2 so that you will be able to complete at least through backlog item #5. I will be grading Klump based on (1) a functioning product, (2) feature complete, (3) quality of implementation.</a:t>
            </a:r>
          </a:p>
          <a:p>
            <a:pPr marL="457200" indent="-457200">
              <a:spcBef>
                <a:spcPts val="600"/>
              </a:spcBef>
              <a:buFont typeface="+mj-lt"/>
              <a:buAutoNum type="arabicPeriod"/>
            </a:pPr>
            <a:endParaRPr lang="en-US" sz="1900" dirty="0"/>
          </a:p>
        </p:txBody>
      </p:sp>
    </p:spTree>
    <p:extLst>
      <p:ext uri="{BB962C8B-B14F-4D97-AF65-F5344CB8AC3E}">
        <p14:creationId xmlns:p14="http://schemas.microsoft.com/office/powerpoint/2010/main" val="4103172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the “Klump” Product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“Klump”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of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 Product Architect to lead</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 in the multi-person JSON response</a:t>
            </a:r>
          </a:p>
          <a:p>
            <a:pPr marL="457200" indent="-457200">
              <a:spcBef>
                <a:spcPts val="600"/>
              </a:spcBef>
              <a:buFont typeface="+mj-lt"/>
              <a:buAutoNum type="arabicPeriod"/>
            </a:pPr>
            <a:r>
              <a:rPr lang="en-US" sz="2000" dirty="0"/>
              <a:t>Testing mode to validate and report JSON formatting errors</a:t>
            </a:r>
          </a:p>
          <a:p>
            <a:pPr marL="457200" indent="-457200">
              <a:spcBef>
                <a:spcPts val="600"/>
              </a:spcBef>
              <a:buFont typeface="+mj-lt"/>
              <a:buAutoNum type="arabicPeriod"/>
            </a:pPr>
            <a:r>
              <a:rPr lang="en-US" sz="2000" dirty="0"/>
              <a:t>Implement 30 minute caching and forced refresh</a:t>
            </a:r>
          </a:p>
          <a:p>
            <a:pPr marL="457200" indent="-457200">
              <a:spcBef>
                <a:spcPts val="600"/>
              </a:spcBef>
              <a:buFont typeface="+mj-lt"/>
              <a:buAutoNum type="arabicPeriod"/>
            </a:pPr>
            <a:r>
              <a:rPr lang="en-US" sz="2000" dirty="0"/>
              <a:t>Solid Development (each team member), Test (team), and Production sites (team)</a:t>
            </a:r>
          </a:p>
        </p:txBody>
      </p:sp>
    </p:spTree>
    <p:extLst>
      <p:ext uri="{BB962C8B-B14F-4D97-AF65-F5344CB8AC3E}">
        <p14:creationId xmlns:p14="http://schemas.microsoft.com/office/powerpoint/2010/main" val="1266187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Observation</a:t>
            </a:r>
          </a:p>
        </p:txBody>
      </p:sp>
    </p:spTree>
    <p:extLst>
      <p:ext uri="{BB962C8B-B14F-4D97-AF65-F5344CB8AC3E}">
        <p14:creationId xmlns:p14="http://schemas.microsoft.com/office/powerpoint/2010/main" val="1324275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E65D034-3F5C-4F78-A938-B36BA14E2AE2}"/>
              </a:ext>
            </a:extLst>
          </p:cNvPr>
          <p:cNvPicPr>
            <a:picLocks noChangeAspect="1"/>
          </p:cNvPicPr>
          <p:nvPr/>
        </p:nvPicPr>
        <p:blipFill>
          <a:blip r:embed="rId3"/>
          <a:stretch>
            <a:fillRect/>
          </a:stretch>
        </p:blipFill>
        <p:spPr>
          <a:xfrm>
            <a:off x="1656547" y="597778"/>
            <a:ext cx="8401773" cy="5513289"/>
          </a:xfrm>
          <a:prstGeom prst="rect">
            <a:avLst/>
          </a:prstGeom>
        </p:spPr>
      </p:pic>
      <p:sp>
        <p:nvSpPr>
          <p:cNvPr id="2" name="TextBox 1">
            <a:extLst>
              <a:ext uri="{FF2B5EF4-FFF2-40B4-BE49-F238E27FC236}">
                <a16:creationId xmlns:a16="http://schemas.microsoft.com/office/drawing/2014/main" id="{8DE33784-A5EB-4849-8A09-0CC57D71CFBC}"/>
              </a:ext>
            </a:extLst>
          </p:cNvPr>
          <p:cNvSpPr txBox="1"/>
          <p:nvPr/>
        </p:nvSpPr>
        <p:spPr>
          <a:xfrm>
            <a:off x="10799196" y="1675865"/>
            <a:ext cx="583814" cy="369332"/>
          </a:xfrm>
          <a:prstGeom prst="rect">
            <a:avLst/>
          </a:prstGeom>
          <a:noFill/>
          <a:ln w="25400">
            <a:solidFill>
              <a:schemeClr val="tx1"/>
            </a:solidFill>
          </a:ln>
        </p:spPr>
        <p:txBody>
          <a:bodyPr wrap="none" rtlCol="0">
            <a:spAutoFit/>
          </a:bodyPr>
          <a:lstStyle/>
          <a:p>
            <a:pPr algn="ctr"/>
            <a:r>
              <a:rPr lang="en-US" dirty="0"/>
              <a:t>40%</a:t>
            </a:r>
          </a:p>
        </p:txBody>
      </p:sp>
      <p:sp>
        <p:nvSpPr>
          <p:cNvPr id="4" name="TextBox 3">
            <a:extLst>
              <a:ext uri="{FF2B5EF4-FFF2-40B4-BE49-F238E27FC236}">
                <a16:creationId xmlns:a16="http://schemas.microsoft.com/office/drawing/2014/main" id="{E4272E07-F4BC-4B6F-891C-323D887E245E}"/>
              </a:ext>
            </a:extLst>
          </p:cNvPr>
          <p:cNvSpPr txBox="1"/>
          <p:nvPr/>
        </p:nvSpPr>
        <p:spPr>
          <a:xfrm>
            <a:off x="10807147" y="4443472"/>
            <a:ext cx="583814" cy="369332"/>
          </a:xfrm>
          <a:prstGeom prst="rect">
            <a:avLst/>
          </a:prstGeom>
          <a:noFill/>
          <a:ln w="25400">
            <a:solidFill>
              <a:schemeClr val="tx1"/>
            </a:solidFill>
          </a:ln>
        </p:spPr>
        <p:txBody>
          <a:bodyPr wrap="none" rtlCol="0">
            <a:spAutoFit/>
          </a:bodyPr>
          <a:lstStyle/>
          <a:p>
            <a:pPr algn="ctr"/>
            <a:r>
              <a:rPr lang="en-US" dirty="0"/>
              <a:t>60%</a:t>
            </a:r>
          </a:p>
        </p:txBody>
      </p:sp>
      <p:cxnSp>
        <p:nvCxnSpPr>
          <p:cNvPr id="7" name="Straight Connector 6">
            <a:extLst>
              <a:ext uri="{FF2B5EF4-FFF2-40B4-BE49-F238E27FC236}">
                <a16:creationId xmlns:a16="http://schemas.microsoft.com/office/drawing/2014/main" id="{E3D49F21-9E3F-4A57-9219-2E1E2A8D7FE0}"/>
              </a:ext>
            </a:extLst>
          </p:cNvPr>
          <p:cNvCxnSpPr>
            <a:cxnSpLocks/>
          </p:cNvCxnSpPr>
          <p:nvPr/>
        </p:nvCxnSpPr>
        <p:spPr>
          <a:xfrm>
            <a:off x="1041149" y="3329591"/>
            <a:ext cx="92798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30A5F8A-7731-48F4-BA74-B23C2CFA65B0}"/>
              </a:ext>
            </a:extLst>
          </p:cNvPr>
          <p:cNvSpPr txBox="1"/>
          <p:nvPr/>
        </p:nvSpPr>
        <p:spPr>
          <a:xfrm>
            <a:off x="10858944" y="1742000"/>
            <a:ext cx="583814" cy="369332"/>
          </a:xfrm>
          <a:prstGeom prst="rect">
            <a:avLst/>
          </a:prstGeom>
          <a:solidFill>
            <a:schemeClr val="bg1"/>
          </a:solidFill>
          <a:ln w="25400">
            <a:solidFill>
              <a:schemeClr val="tx1"/>
            </a:solidFill>
          </a:ln>
        </p:spPr>
        <p:txBody>
          <a:bodyPr wrap="none" rtlCol="0">
            <a:spAutoFit/>
          </a:bodyPr>
          <a:lstStyle/>
          <a:p>
            <a:pPr algn="ctr"/>
            <a:r>
              <a:rPr lang="en-US" dirty="0"/>
              <a:t>50%</a:t>
            </a:r>
          </a:p>
        </p:txBody>
      </p:sp>
      <p:sp>
        <p:nvSpPr>
          <p:cNvPr id="14" name="TextBox 13">
            <a:extLst>
              <a:ext uri="{FF2B5EF4-FFF2-40B4-BE49-F238E27FC236}">
                <a16:creationId xmlns:a16="http://schemas.microsoft.com/office/drawing/2014/main" id="{2F0003F1-0C4E-4A29-9C46-42648AA8105A}"/>
              </a:ext>
            </a:extLst>
          </p:cNvPr>
          <p:cNvSpPr txBox="1"/>
          <p:nvPr/>
        </p:nvSpPr>
        <p:spPr>
          <a:xfrm>
            <a:off x="10858944" y="4509607"/>
            <a:ext cx="583814" cy="369332"/>
          </a:xfrm>
          <a:prstGeom prst="rect">
            <a:avLst/>
          </a:prstGeom>
          <a:solidFill>
            <a:schemeClr val="bg1"/>
          </a:solidFill>
          <a:ln w="25400">
            <a:solidFill>
              <a:schemeClr val="tx1"/>
            </a:solidFill>
          </a:ln>
        </p:spPr>
        <p:txBody>
          <a:bodyPr wrap="none" rtlCol="0">
            <a:spAutoFit/>
          </a:bodyPr>
          <a:lstStyle/>
          <a:p>
            <a:pPr algn="ctr"/>
            <a:r>
              <a:rPr lang="en-US" dirty="0"/>
              <a:t>50%</a:t>
            </a:r>
          </a:p>
        </p:txBody>
      </p:sp>
    </p:spTree>
    <p:extLst>
      <p:ext uri="{BB962C8B-B14F-4D97-AF65-F5344CB8AC3E}">
        <p14:creationId xmlns:p14="http://schemas.microsoft.com/office/powerpoint/2010/main" val="246374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ms.businesswire.com/media/20130805005402/en/377993/5/SAFeBigPicChart.jpg?download=1">
            <a:extLst>
              <a:ext uri="{FF2B5EF4-FFF2-40B4-BE49-F238E27FC236}">
                <a16:creationId xmlns:a16="http://schemas.microsoft.com/office/drawing/2014/main" id="{C6378BA9-E201-48D6-9617-C429158A8F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0"/>
            <a:ext cx="887571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DE33784-A5EB-4849-8A09-0CC57D71CFBC}"/>
              </a:ext>
            </a:extLst>
          </p:cNvPr>
          <p:cNvSpPr txBox="1"/>
          <p:nvPr/>
        </p:nvSpPr>
        <p:spPr>
          <a:xfrm>
            <a:off x="10799196" y="2210463"/>
            <a:ext cx="583814" cy="369332"/>
          </a:xfrm>
          <a:prstGeom prst="rect">
            <a:avLst/>
          </a:prstGeom>
          <a:noFill/>
          <a:ln w="25400">
            <a:solidFill>
              <a:schemeClr val="tx1"/>
            </a:solidFill>
          </a:ln>
        </p:spPr>
        <p:txBody>
          <a:bodyPr wrap="none" rtlCol="0">
            <a:spAutoFit/>
          </a:bodyPr>
          <a:lstStyle/>
          <a:p>
            <a:pPr algn="ctr"/>
            <a:r>
              <a:rPr lang="en-US" dirty="0"/>
              <a:t>15%</a:t>
            </a:r>
          </a:p>
        </p:txBody>
      </p:sp>
      <p:sp>
        <p:nvSpPr>
          <p:cNvPr id="4" name="TextBox 3">
            <a:extLst>
              <a:ext uri="{FF2B5EF4-FFF2-40B4-BE49-F238E27FC236}">
                <a16:creationId xmlns:a16="http://schemas.microsoft.com/office/drawing/2014/main" id="{E4272E07-F4BC-4B6F-891C-323D887E245E}"/>
              </a:ext>
            </a:extLst>
          </p:cNvPr>
          <p:cNvSpPr txBox="1"/>
          <p:nvPr/>
        </p:nvSpPr>
        <p:spPr>
          <a:xfrm>
            <a:off x="10799196" y="5416163"/>
            <a:ext cx="583814" cy="369332"/>
          </a:xfrm>
          <a:prstGeom prst="rect">
            <a:avLst/>
          </a:prstGeom>
          <a:noFill/>
          <a:ln w="25400">
            <a:solidFill>
              <a:schemeClr val="tx1"/>
            </a:solidFill>
          </a:ln>
        </p:spPr>
        <p:txBody>
          <a:bodyPr wrap="none" rtlCol="0">
            <a:spAutoFit/>
          </a:bodyPr>
          <a:lstStyle/>
          <a:p>
            <a:pPr algn="ctr"/>
            <a:r>
              <a:rPr lang="en-US" dirty="0"/>
              <a:t>85%</a:t>
            </a:r>
          </a:p>
        </p:txBody>
      </p:sp>
    </p:spTree>
    <p:extLst>
      <p:ext uri="{BB962C8B-B14F-4D97-AF65-F5344CB8AC3E}">
        <p14:creationId xmlns:p14="http://schemas.microsoft.com/office/powerpoint/2010/main" val="4246165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23443"/>
            <a:ext cx="9144000" cy="1211113"/>
          </a:xfrm>
        </p:spPr>
        <p:txBody>
          <a:bodyPr>
            <a:normAutofit fontScale="90000"/>
          </a:bodyPr>
          <a:lstStyle/>
          <a:p>
            <a:r>
              <a:rPr lang="en-US" sz="4800" dirty="0"/>
              <a:t>Recap –</a:t>
            </a:r>
            <a:br>
              <a:rPr lang="en-US" sz="4800" dirty="0"/>
            </a:br>
            <a:r>
              <a:rPr lang="en-US" sz="4800" dirty="0"/>
              <a:t>How did we get here?</a:t>
            </a:r>
          </a:p>
        </p:txBody>
      </p:sp>
    </p:spTree>
    <p:extLst>
      <p:ext uri="{BB962C8B-B14F-4D97-AF65-F5344CB8AC3E}">
        <p14:creationId xmlns:p14="http://schemas.microsoft.com/office/powerpoint/2010/main" val="1265351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Today’s “Friendly Conversation” topic… ~3-5min</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Aft>
                <a:spcPts val="600"/>
              </a:spcAft>
              <a:buNone/>
            </a:pPr>
            <a:endParaRPr lang="en-US" sz="3600" dirty="0"/>
          </a:p>
          <a:p>
            <a:pPr marL="0" indent="0">
              <a:spcAft>
                <a:spcPts val="600"/>
              </a:spcAft>
              <a:buNone/>
            </a:pPr>
            <a:r>
              <a:rPr lang="en-US" sz="3600" dirty="0"/>
              <a:t>Agile Manifesto</a:t>
            </a:r>
          </a:p>
          <a:p>
            <a:pPr marL="0" indent="0">
              <a:spcAft>
                <a:spcPts val="600"/>
              </a:spcAft>
              <a:buNone/>
            </a:pPr>
            <a:r>
              <a:rPr lang="en-US" sz="2000" dirty="0"/>
              <a:t>“We are uncovering better ways of developing software by doing it and helping others do it. Through this work we have come to value: </a:t>
            </a:r>
          </a:p>
          <a:p>
            <a:pPr lvl="1"/>
            <a:r>
              <a:rPr lang="en-US" sz="2000" dirty="0"/>
              <a:t>Individuals and interactions over processes and tools </a:t>
            </a:r>
          </a:p>
          <a:p>
            <a:pPr lvl="1"/>
            <a:r>
              <a:rPr lang="en-US" sz="2000" dirty="0"/>
              <a:t>Working software over comprehensive documentation </a:t>
            </a:r>
          </a:p>
          <a:p>
            <a:pPr lvl="1"/>
            <a:r>
              <a:rPr lang="en-US" sz="2000" dirty="0"/>
              <a:t>Customer collaboration over contract negotiation </a:t>
            </a:r>
          </a:p>
          <a:p>
            <a:pPr lvl="1"/>
            <a:r>
              <a:rPr lang="en-US" sz="2000" dirty="0"/>
              <a:t>Responding to change over following a plan </a:t>
            </a:r>
          </a:p>
          <a:p>
            <a:pPr marL="0" indent="0">
              <a:spcBef>
                <a:spcPts val="1800"/>
              </a:spcBef>
              <a:buNone/>
            </a:pPr>
            <a:r>
              <a:rPr lang="en-US" sz="2000" dirty="0"/>
              <a:t>That is, while there is value in the items on the right, we value the items on the left more.”</a:t>
            </a:r>
          </a:p>
        </p:txBody>
      </p:sp>
    </p:spTree>
    <p:extLst>
      <p:ext uri="{BB962C8B-B14F-4D97-AF65-F5344CB8AC3E}">
        <p14:creationId xmlns:p14="http://schemas.microsoft.com/office/powerpoint/2010/main" val="1437034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…And the Virtuous Triangle </a:t>
            </a:r>
          </a:p>
        </p:txBody>
      </p:sp>
      <p:pic>
        <p:nvPicPr>
          <p:cNvPr id="6" name="Picture 5">
            <a:extLst>
              <a:ext uri="{FF2B5EF4-FFF2-40B4-BE49-F238E27FC236}">
                <a16:creationId xmlns:a16="http://schemas.microsoft.com/office/drawing/2014/main" id="{8ABDE36E-E6B0-491A-9796-40B75A65D8D1}"/>
              </a:ext>
            </a:extLst>
          </p:cNvPr>
          <p:cNvPicPr>
            <a:picLocks noChangeAspect="1"/>
          </p:cNvPicPr>
          <p:nvPr/>
        </p:nvPicPr>
        <p:blipFill>
          <a:blip r:embed="rId2"/>
          <a:stretch>
            <a:fillRect/>
          </a:stretch>
        </p:blipFill>
        <p:spPr>
          <a:xfrm>
            <a:off x="5007306" y="1239770"/>
            <a:ext cx="5976800" cy="4473828"/>
          </a:xfrm>
          <a:prstGeom prst="rect">
            <a:avLst/>
          </a:prstGeom>
        </p:spPr>
      </p:pic>
      <p:sp>
        <p:nvSpPr>
          <p:cNvPr id="7" name="Rectangle 6">
            <a:extLst>
              <a:ext uri="{FF2B5EF4-FFF2-40B4-BE49-F238E27FC236}">
                <a16:creationId xmlns:a16="http://schemas.microsoft.com/office/drawing/2014/main" id="{C0C69819-C7C6-490B-9BE9-E603C9A2FA89}"/>
              </a:ext>
            </a:extLst>
          </p:cNvPr>
          <p:cNvSpPr/>
          <p:nvPr/>
        </p:nvSpPr>
        <p:spPr>
          <a:xfrm rot="3044438">
            <a:off x="4007065" y="5239454"/>
            <a:ext cx="3151754" cy="1200329"/>
          </a:xfrm>
          <a:prstGeom prst="rect">
            <a:avLst/>
          </a:prstGeom>
        </p:spPr>
        <p:txBody>
          <a:bodyPr wrap="square">
            <a:spAutoFit/>
          </a:bodyPr>
          <a:lstStyle/>
          <a:p>
            <a:r>
              <a:rPr lang="en-US" u="sng" dirty="0"/>
              <a:t>Productivity Technology</a:t>
            </a:r>
            <a:r>
              <a:rPr lang="en-US" dirty="0"/>
              <a:t>: Configuration Management, Source Code Management, Automated Testing…</a:t>
            </a:r>
            <a:endParaRPr lang="en-US" b="1" dirty="0"/>
          </a:p>
        </p:txBody>
      </p:sp>
      <p:sp>
        <p:nvSpPr>
          <p:cNvPr id="11" name="Rectangle 10">
            <a:extLst>
              <a:ext uri="{FF2B5EF4-FFF2-40B4-BE49-F238E27FC236}">
                <a16:creationId xmlns:a16="http://schemas.microsoft.com/office/drawing/2014/main" id="{650222AF-8FE4-45C3-AE8C-DD30CF0581BC}"/>
              </a:ext>
            </a:extLst>
          </p:cNvPr>
          <p:cNvSpPr/>
          <p:nvPr/>
        </p:nvSpPr>
        <p:spPr>
          <a:xfrm>
            <a:off x="6759095" y="338123"/>
            <a:ext cx="3047993" cy="923330"/>
          </a:xfrm>
          <a:prstGeom prst="rect">
            <a:avLst/>
          </a:prstGeom>
        </p:spPr>
        <p:txBody>
          <a:bodyPr wrap="square">
            <a:spAutoFit/>
          </a:bodyPr>
          <a:lstStyle/>
          <a:p>
            <a:r>
              <a:rPr lang="en-US" u="sng" dirty="0"/>
              <a:t>Hosting Technology</a:t>
            </a:r>
            <a:r>
              <a:rPr lang="en-US" dirty="0"/>
              <a:t>: Cloud, Scriptable Infrastructure, Software as a Service (SaaS)…</a:t>
            </a:r>
            <a:endParaRPr lang="en-US" b="1" dirty="0"/>
          </a:p>
        </p:txBody>
      </p:sp>
      <p:sp>
        <p:nvSpPr>
          <p:cNvPr id="8" name="Rectangle 7">
            <a:extLst>
              <a:ext uri="{FF2B5EF4-FFF2-40B4-BE49-F238E27FC236}">
                <a16:creationId xmlns:a16="http://schemas.microsoft.com/office/drawing/2014/main" id="{1135CC6A-C032-41D6-9EEF-4AB5BE181ED3}"/>
              </a:ext>
            </a:extLst>
          </p:cNvPr>
          <p:cNvSpPr/>
          <p:nvPr/>
        </p:nvSpPr>
        <p:spPr>
          <a:xfrm rot="18320691">
            <a:off x="9022777" y="4585035"/>
            <a:ext cx="3578208" cy="923330"/>
          </a:xfrm>
          <a:prstGeom prst="rect">
            <a:avLst/>
          </a:prstGeom>
        </p:spPr>
        <p:txBody>
          <a:bodyPr wrap="square">
            <a:spAutoFit/>
          </a:bodyPr>
          <a:lstStyle/>
          <a:p>
            <a:r>
              <a:rPr lang="en-US" u="sng" dirty="0"/>
              <a:t>Process</a:t>
            </a:r>
            <a:r>
              <a:rPr lang="en-US" dirty="0"/>
              <a:t>: Agile, Portfolio Management, Project Management, Funding, Prioritization, Metrics…</a:t>
            </a:r>
          </a:p>
        </p:txBody>
      </p:sp>
      <p:sp>
        <p:nvSpPr>
          <p:cNvPr id="9" name="Rectangle 8">
            <a:extLst>
              <a:ext uri="{FF2B5EF4-FFF2-40B4-BE49-F238E27FC236}">
                <a16:creationId xmlns:a16="http://schemas.microsoft.com/office/drawing/2014/main" id="{E701A5D7-1576-4C33-9DF9-EC3AE8287537}"/>
              </a:ext>
            </a:extLst>
          </p:cNvPr>
          <p:cNvSpPr/>
          <p:nvPr/>
        </p:nvSpPr>
        <p:spPr>
          <a:xfrm>
            <a:off x="648852" y="660809"/>
            <a:ext cx="3047993" cy="1477328"/>
          </a:xfrm>
          <a:prstGeom prst="rect">
            <a:avLst/>
          </a:prstGeom>
        </p:spPr>
        <p:txBody>
          <a:bodyPr wrap="square">
            <a:spAutoFit/>
          </a:bodyPr>
          <a:lstStyle/>
          <a:p>
            <a:r>
              <a:rPr lang="en-US" u="sng" dirty="0"/>
              <a:t>People</a:t>
            </a:r>
            <a:r>
              <a:rPr lang="en-US" dirty="0"/>
              <a:t>: Teams, Optimism, Engagement, Ambition, Dedication, Leadership, Skills, Experience, Domain Knowledge…</a:t>
            </a:r>
          </a:p>
        </p:txBody>
      </p:sp>
    </p:spTree>
    <p:extLst>
      <p:ext uri="{BB962C8B-B14F-4D97-AF65-F5344CB8AC3E}">
        <p14:creationId xmlns:p14="http://schemas.microsoft.com/office/powerpoint/2010/main" val="179752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Lab</a:t>
            </a:r>
            <a:br>
              <a:rPr lang="en-US" sz="4800" dirty="0"/>
            </a:br>
            <a:endParaRPr lang="en-US" sz="4800" dirty="0"/>
          </a:p>
        </p:txBody>
      </p:sp>
    </p:spTree>
    <p:extLst>
      <p:ext uri="{BB962C8B-B14F-4D97-AF65-F5344CB8AC3E}">
        <p14:creationId xmlns:p14="http://schemas.microsoft.com/office/powerpoint/2010/main" val="3623760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249266"/>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933576"/>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41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5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dirty="0"/>
              <a:t>Complete midterm exam which is scheduled for Thursday, March 22 during the last 50 minutes of class</a:t>
            </a:r>
          </a:p>
          <a:p>
            <a:pPr marL="457200" indent="-457200">
              <a:spcBef>
                <a:spcPts val="600"/>
              </a:spcBef>
              <a:buFont typeface="+mj-lt"/>
              <a:buAutoNum type="arabicPeriod"/>
            </a:pPr>
            <a:r>
              <a:rPr lang="en-US" sz="1900" dirty="0"/>
              <a:t>Complete and document Sprint 5 Metrics, Retrospective, Prepare and Review Sprint 6 Stories, and be prepared for Sprint 6 Planning on Tuesday, March 27</a:t>
            </a:r>
          </a:p>
          <a:p>
            <a:pPr marL="457200" indent="-457200">
              <a:spcBef>
                <a:spcPts val="600"/>
              </a:spcBef>
              <a:buFont typeface="+mj-lt"/>
              <a:buAutoNum type="arabicPeriod"/>
            </a:pPr>
            <a:r>
              <a:rPr lang="en-US" sz="1900" dirty="0"/>
              <a:t>Complete Sprint 5 Assignment/Quiz</a:t>
            </a:r>
          </a:p>
          <a:p>
            <a:pPr marL="457200" indent="-457200">
              <a:spcBef>
                <a:spcPts val="600"/>
              </a:spcBef>
              <a:buFont typeface="+mj-lt"/>
              <a:buAutoNum type="arabicPeriod"/>
            </a:pPr>
            <a:r>
              <a:rPr lang="en-US" sz="1900" b="1" dirty="0"/>
              <a:t>Deliver Sprint 5 User Stories that will allow your team to exceed “</a:t>
            </a:r>
            <a:r>
              <a:rPr lang="en-US" sz="1900" b="1" dirty="0" err="1"/>
              <a:t>Klump</a:t>
            </a:r>
            <a:r>
              <a:rPr lang="en-US" sz="1900" b="1" dirty="0"/>
              <a:t>” product specifications by the end of Sprint 6</a:t>
            </a:r>
          </a:p>
          <a:p>
            <a:pPr marL="457200" indent="-457200">
              <a:spcBef>
                <a:spcPts val="600"/>
              </a:spcBef>
              <a:buFont typeface="+mj-lt"/>
              <a:buAutoNum type="arabicPeriod"/>
            </a:pPr>
            <a:r>
              <a:rPr lang="en-US" sz="1900" dirty="0"/>
              <a:t>Read and be prepared to discuss Chapter 9</a:t>
            </a:r>
          </a:p>
          <a:p>
            <a:pPr marL="457200" indent="-457200">
              <a:spcBef>
                <a:spcPts val="600"/>
              </a:spcBef>
              <a:buFont typeface="+mj-lt"/>
              <a:buAutoNum type="arabicPeriod"/>
            </a:pPr>
            <a:r>
              <a:rPr lang="en-US" sz="1900" dirty="0"/>
              <a:t>Prepare and Groom Sprint 6 User Stories</a:t>
            </a:r>
          </a:p>
        </p:txBody>
      </p:sp>
    </p:spTree>
    <p:extLst>
      <p:ext uri="{BB962C8B-B14F-4D97-AF65-F5344CB8AC3E}">
        <p14:creationId xmlns:p14="http://schemas.microsoft.com/office/powerpoint/2010/main" val="336798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the “Klump” Product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“Klump”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of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 Product Architect to lead</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 in the multi-person JSON response</a:t>
            </a:r>
          </a:p>
          <a:p>
            <a:pPr marL="457200" indent="-457200">
              <a:spcBef>
                <a:spcPts val="600"/>
              </a:spcBef>
              <a:buFont typeface="+mj-lt"/>
              <a:buAutoNum type="arabicPeriod"/>
            </a:pPr>
            <a:r>
              <a:rPr lang="en-US" sz="2000" dirty="0"/>
              <a:t>Testing mode to validate and report JSON formatting errors</a:t>
            </a:r>
          </a:p>
          <a:p>
            <a:pPr marL="457200" indent="-457200">
              <a:spcBef>
                <a:spcPts val="600"/>
              </a:spcBef>
              <a:buFont typeface="+mj-lt"/>
              <a:buAutoNum type="arabicPeriod"/>
            </a:pPr>
            <a:r>
              <a:rPr lang="en-US" sz="2000" dirty="0"/>
              <a:t>Implement 30 minute caching and forced refresh</a:t>
            </a:r>
          </a:p>
          <a:p>
            <a:pPr marL="457200" indent="-457200">
              <a:spcBef>
                <a:spcPts val="600"/>
              </a:spcBef>
              <a:buFont typeface="+mj-lt"/>
              <a:buAutoNum type="arabicPeriod"/>
            </a:pPr>
            <a:r>
              <a:rPr lang="en-US" sz="2000" dirty="0"/>
              <a:t>Solid Development (each team member), Test (team), and Production sites (team)</a:t>
            </a:r>
          </a:p>
        </p:txBody>
      </p:sp>
    </p:spTree>
    <p:extLst>
      <p:ext uri="{BB962C8B-B14F-4D97-AF65-F5344CB8AC3E}">
        <p14:creationId xmlns:p14="http://schemas.microsoft.com/office/powerpoint/2010/main" val="190382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Release/PSI Planning</a:t>
            </a:r>
          </a:p>
        </p:txBody>
      </p:sp>
    </p:spTree>
    <p:extLst>
      <p:ext uri="{BB962C8B-B14F-4D97-AF65-F5344CB8AC3E}">
        <p14:creationId xmlns:p14="http://schemas.microsoft.com/office/powerpoint/2010/main" val="4228806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ms.businesswire.com/media/20130805005402/en/377993/5/SAFeBigPicChart.jpg?download=1">
            <a:extLst>
              <a:ext uri="{FF2B5EF4-FFF2-40B4-BE49-F238E27FC236}">
                <a16:creationId xmlns:a16="http://schemas.microsoft.com/office/drawing/2014/main" id="{C6378BA9-E201-48D6-9617-C429158A8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0"/>
            <a:ext cx="8875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1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43214" y="3527586"/>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43214" y="3227798"/>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B69E923-E8A4-470F-B4DA-AA444416D507}"/>
              </a:ext>
            </a:extLst>
          </p:cNvPr>
          <p:cNvGrpSpPr/>
          <p:nvPr/>
        </p:nvGrpSpPr>
        <p:grpSpPr>
          <a:xfrm>
            <a:off x="3143214" y="3364423"/>
            <a:ext cx="8049759" cy="369332"/>
            <a:chOff x="3143214" y="3364423"/>
            <a:chExt cx="8049759" cy="369332"/>
          </a:xfrm>
        </p:grpSpPr>
        <p:cxnSp>
          <p:nvCxnSpPr>
            <p:cNvPr id="7" name="Straight Connector 6">
              <a:extLst>
                <a:ext uri="{FF2B5EF4-FFF2-40B4-BE49-F238E27FC236}">
                  <a16:creationId xmlns:a16="http://schemas.microsoft.com/office/drawing/2014/main" id="{2D8DDB68-0B96-422F-9034-156312B47E19}"/>
                </a:ext>
              </a:extLst>
            </p:cNvPr>
            <p:cNvCxnSpPr>
              <a:cxnSpLocks/>
            </p:cNvCxnSpPr>
            <p:nvPr/>
          </p:nvCxnSpPr>
          <p:spPr>
            <a:xfrm>
              <a:off x="3143214" y="3553887"/>
              <a:ext cx="561422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18F028A-396B-4526-A9F8-F90E564636D5}"/>
                </a:ext>
              </a:extLst>
            </p:cNvPr>
            <p:cNvSpPr txBox="1"/>
            <p:nvPr/>
          </p:nvSpPr>
          <p:spPr>
            <a:xfrm>
              <a:off x="8757434" y="3364423"/>
              <a:ext cx="2435539" cy="369332"/>
            </a:xfrm>
            <a:prstGeom prst="rect">
              <a:avLst/>
            </a:prstGeom>
            <a:noFill/>
          </p:spPr>
          <p:txBody>
            <a:bodyPr wrap="none" rtlCol="0">
              <a:spAutoFit/>
            </a:bodyPr>
            <a:lstStyle/>
            <a:p>
              <a:r>
                <a:rPr lang="en-US" dirty="0"/>
                <a:t>Release – Seating Chart</a:t>
              </a:r>
            </a:p>
          </p:txBody>
        </p:sp>
      </p:grpSp>
      <p:grpSp>
        <p:nvGrpSpPr>
          <p:cNvPr id="10" name="Group 9">
            <a:extLst>
              <a:ext uri="{FF2B5EF4-FFF2-40B4-BE49-F238E27FC236}">
                <a16:creationId xmlns:a16="http://schemas.microsoft.com/office/drawing/2014/main" id="{0E0A94AB-6704-4573-844C-B8F2F4F1DDB6}"/>
              </a:ext>
            </a:extLst>
          </p:cNvPr>
          <p:cNvGrpSpPr/>
          <p:nvPr/>
        </p:nvGrpSpPr>
        <p:grpSpPr>
          <a:xfrm>
            <a:off x="3143214" y="3992268"/>
            <a:ext cx="8182808" cy="369332"/>
            <a:chOff x="3143214" y="3992268"/>
            <a:chExt cx="8182808" cy="369332"/>
          </a:xfrm>
        </p:grpSpPr>
        <p:cxnSp>
          <p:nvCxnSpPr>
            <p:cNvPr id="8" name="Straight Connector 7">
              <a:extLst>
                <a:ext uri="{FF2B5EF4-FFF2-40B4-BE49-F238E27FC236}">
                  <a16:creationId xmlns:a16="http://schemas.microsoft.com/office/drawing/2014/main" id="{57067B48-8022-43D6-8111-C1F3360AF2CE}"/>
                </a:ext>
              </a:extLst>
            </p:cNvPr>
            <p:cNvCxnSpPr>
              <a:cxnSpLocks/>
            </p:cNvCxnSpPr>
            <p:nvPr/>
          </p:nvCxnSpPr>
          <p:spPr>
            <a:xfrm>
              <a:off x="3143214" y="4176934"/>
              <a:ext cx="561422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97BF9E3-60CE-4938-8B2A-EE0C7B4DB8D4}"/>
                </a:ext>
              </a:extLst>
            </p:cNvPr>
            <p:cNvSpPr txBox="1"/>
            <p:nvPr/>
          </p:nvSpPr>
          <p:spPr>
            <a:xfrm>
              <a:off x="8757434" y="3992268"/>
              <a:ext cx="2568588" cy="369332"/>
            </a:xfrm>
            <a:prstGeom prst="rect">
              <a:avLst/>
            </a:prstGeom>
            <a:noFill/>
          </p:spPr>
          <p:txBody>
            <a:bodyPr wrap="none" rtlCol="0">
              <a:spAutoFit/>
            </a:bodyPr>
            <a:lstStyle/>
            <a:p>
              <a:r>
                <a:rPr lang="en-US" dirty="0"/>
                <a:t>Release – Final Project(s)</a:t>
              </a:r>
            </a:p>
          </p:txBody>
        </p:sp>
      </p:grpSp>
    </p:spTree>
    <p:extLst>
      <p:ext uri="{BB962C8B-B14F-4D97-AF65-F5344CB8AC3E}">
        <p14:creationId xmlns:p14="http://schemas.microsoft.com/office/powerpoint/2010/main" val="100826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24262"/>
            <a:ext cx="9144000" cy="1209475"/>
          </a:xfrm>
        </p:spPr>
        <p:txBody>
          <a:bodyPr>
            <a:normAutofit fontScale="90000"/>
          </a:bodyPr>
          <a:lstStyle/>
          <a:p>
            <a:r>
              <a:rPr lang="en-US" sz="4800" dirty="0"/>
              <a:t>Sprint 6 Backlog Grooming &amp; </a:t>
            </a:r>
            <a:br>
              <a:rPr lang="en-US" sz="4800" dirty="0"/>
            </a:br>
            <a:r>
              <a:rPr lang="en-US" sz="4800" dirty="0"/>
              <a:t>Sprint 6 Planning</a:t>
            </a:r>
          </a:p>
        </p:txBody>
      </p:sp>
    </p:spTree>
    <p:extLst>
      <p:ext uri="{BB962C8B-B14F-4D97-AF65-F5344CB8AC3E}">
        <p14:creationId xmlns:p14="http://schemas.microsoft.com/office/powerpoint/2010/main" val="140223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2871</TotalTime>
  <Words>1918</Words>
  <Application>Microsoft Office PowerPoint</Application>
  <PresentationFormat>Widescreen</PresentationFormat>
  <Paragraphs>172</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Software Engineering Session: Sprint 6 Session 1 Instructor: Eric Pogue</vt:lpstr>
      <vt:lpstr>PowerPoint Presentation</vt:lpstr>
      <vt:lpstr>Sprint 5 Product Backlog</vt:lpstr>
      <vt:lpstr>Team the “Klump” Product</vt:lpstr>
      <vt:lpstr>Scrum-of-Scrums Report-out</vt:lpstr>
      <vt:lpstr>Release/PSI Planning</vt:lpstr>
      <vt:lpstr>PowerPoint Presentation</vt:lpstr>
      <vt:lpstr>PowerPoint Presentation</vt:lpstr>
      <vt:lpstr>Sprint 6 Backlog Grooming &amp;  Sprint 6 Planning</vt:lpstr>
      <vt:lpstr>Sprint 6 Product Backlog</vt:lpstr>
      <vt:lpstr>Team the “Klump” Product</vt:lpstr>
      <vt:lpstr>Observation</vt:lpstr>
      <vt:lpstr>PowerPoint Presentation</vt:lpstr>
      <vt:lpstr>PowerPoint Presentation</vt:lpstr>
      <vt:lpstr>Recap – How did we get here?</vt:lpstr>
      <vt:lpstr>Today’s “Friendly Conversation” topic… ~3-5min</vt:lpstr>
      <vt:lpstr>…And the Virtuous Triangle </vt:lpstr>
      <vt:lpstr>Lab </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Pogue, Eric</cp:lastModifiedBy>
  <cp:revision>239</cp:revision>
  <cp:lastPrinted>2018-02-27T13:43:45Z</cp:lastPrinted>
  <dcterms:created xsi:type="dcterms:W3CDTF">2017-08-24T13:36:27Z</dcterms:created>
  <dcterms:modified xsi:type="dcterms:W3CDTF">2018-03-27T17:55:51Z</dcterms:modified>
</cp:coreProperties>
</file>