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417" r:id="rId3"/>
    <p:sldId id="413" r:id="rId4"/>
    <p:sldId id="410" r:id="rId5"/>
    <p:sldId id="411" r:id="rId6"/>
    <p:sldId id="329" r:id="rId7"/>
    <p:sldId id="414" r:id="rId8"/>
    <p:sldId id="416" r:id="rId9"/>
    <p:sldId id="415" r:id="rId10"/>
    <p:sldId id="404" r:id="rId11"/>
    <p:sldId id="403" r:id="rId12"/>
    <p:sldId id="405" r:id="rId13"/>
    <p:sldId id="395" r:id="rId14"/>
    <p:sldId id="396" r:id="rId15"/>
    <p:sldId id="397" r:id="rId16"/>
    <p:sldId id="408" r:id="rId17"/>
    <p:sldId id="263"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365" autoAdjust="0"/>
  </p:normalViewPr>
  <p:slideViewPr>
    <p:cSldViewPr snapToGrid="0">
      <p:cViewPr varScale="1">
        <p:scale>
          <a:sx n="60" d="100"/>
          <a:sy n="60" d="100"/>
        </p:scale>
        <p:origin x="1140"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4/3/2018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was kind of “hippy-</a:t>
            </a:r>
            <a:r>
              <a:rPr lang="en-US" sz="1000" dirty="0" err="1"/>
              <a:t>ish</a:t>
            </a:r>
            <a:r>
              <a:rPr lang="en-US" sz="1000" dirty="0"/>
              <a:t>” and egalitarian in its day… quite controversial in its day (2001)</a:t>
            </a:r>
          </a:p>
          <a:p>
            <a:r>
              <a:rPr lang="en-US" sz="1000" dirty="0"/>
              <a:t>“Everyone is a team member and is responsible for the work getting done”… we don’t need no titles or positions… self-organizing… we will make our own commitments… transparency (let’s share the information)… flexible/organic teams, organic architecture (minimal documentation/standards)… no contracts (let’s talk it over)</a:t>
            </a:r>
          </a:p>
          <a:p>
            <a:endParaRPr lang="en-US" sz="1000" dirty="0"/>
          </a:p>
          <a:p>
            <a:r>
              <a:rPr lang="en-US" sz="1000" dirty="0"/>
              <a:t>The flip side:</a:t>
            </a:r>
          </a:p>
          <a:p>
            <a:pPr marL="171450" indent="-171450">
              <a:buFont typeface="Arial" panose="020B0604020202020204" pitchFamily="34" charset="0"/>
              <a:buChar char="•"/>
            </a:pPr>
            <a:r>
              <a:rPr lang="en-US" sz="1000" dirty="0"/>
              <a:t>We will actively and voluntarily play important roles on our team</a:t>
            </a:r>
          </a:p>
          <a:p>
            <a:pPr marL="171450" indent="-171450">
              <a:buFont typeface="Arial" panose="020B0604020202020204" pitchFamily="34" charset="0"/>
              <a:buChar char="•"/>
            </a:pPr>
            <a:r>
              <a:rPr lang="en-US" sz="1000" dirty="0"/>
              <a:t>The rules (rituals) that we do have… we WILL follow</a:t>
            </a:r>
          </a:p>
          <a:p>
            <a:pPr marL="171450" indent="-171450">
              <a:buFont typeface="Arial" panose="020B0604020202020204" pitchFamily="34" charset="0"/>
              <a:buChar char="•"/>
            </a:pPr>
            <a:r>
              <a:rPr lang="en-US" sz="1000" dirty="0"/>
              <a:t>We will create, demo, and release working software/products</a:t>
            </a:r>
          </a:p>
          <a:p>
            <a:pPr marL="171450" indent="-171450">
              <a:buFont typeface="Arial" panose="020B0604020202020204" pitchFamily="34" charset="0"/>
              <a:buChar char="•"/>
            </a:pPr>
            <a:r>
              <a:rPr lang="en-US" sz="1000" dirty="0"/>
              <a:t>We will utilize practical processes, tools, documentation, and planning</a:t>
            </a:r>
          </a:p>
          <a:p>
            <a:pPr marL="171450" indent="-171450">
              <a:buFont typeface="Arial" panose="020B0604020202020204" pitchFamily="34" charset="0"/>
              <a:buChar char="•"/>
            </a:pPr>
            <a:r>
              <a:rPr lang="en-US" sz="1000" dirty="0"/>
              <a:t>When we make commitments, we will live up to those commitments… as a team (“No winners on a losing team, and no losers on a winning team”)</a:t>
            </a:r>
          </a:p>
          <a:p>
            <a:pPr marL="171450" indent="-171450">
              <a:buFont typeface="Arial" panose="020B0604020202020204" pitchFamily="34" charset="0"/>
              <a:buChar char="•"/>
            </a:pPr>
            <a:r>
              <a:rPr lang="en-US" sz="1000" dirty="0"/>
              <a:t>We will be responsive and continuously improve (Retrospectives)</a:t>
            </a:r>
          </a:p>
          <a:p>
            <a:pPr marL="171450" indent="-171450">
              <a:buFont typeface="Arial" panose="020B0604020202020204" pitchFamily="34" charset="0"/>
              <a:buChar char="•"/>
            </a:pPr>
            <a:r>
              <a:rPr lang="en-US" sz="1000" dirty="0"/>
              <a:t>We will be transparent with how WE work and share our information</a:t>
            </a:r>
          </a:p>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40481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2877153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r>
              <a:rPr lang="en-US" dirty="0"/>
              <a:t>1-Make sure that everyone demos/presents</a:t>
            </a:r>
          </a:p>
          <a:p>
            <a:r>
              <a:rPr lang="en-US" dirty="0"/>
              <a:t>3*-Report-out will only be for what specifically is blocking you… and what is your proposal for how we can remove the hinderance</a:t>
            </a:r>
          </a:p>
          <a:p>
            <a:r>
              <a:rPr lang="en-US" dirty="0"/>
              <a:t>5*-Part of this is intentional as requirements NEVER come to in the real world like they do in college assignments… and that is one of the main reasons that Agile is so beneficial. However, you do generally have the chance to ask questions for clarity and the chance to influence the direction of a project with your ideas. We will focus more on those areas for the rest of </a:t>
            </a:r>
            <a:r>
              <a:rPr lang="en-US"/>
              <a:t>the semester</a:t>
            </a:r>
            <a:endParaRPr lang="en-US" dirty="0"/>
          </a:p>
          <a:p>
            <a:r>
              <a:rPr lang="en-US" dirty="0"/>
              <a:t>Hold team members accountable</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3188325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2605549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953989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2474106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Agile and Scaled Agile are very light, egalitarian, and bottom-up processes.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85702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encourages the promotion of whatever activities/skills a given group or individual possesses</a:t>
            </a:r>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2835901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physics of getting work done help the team(s) self organize/optimize</a:t>
            </a:r>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2961906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4264417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4/3/2018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4/3/2018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4/3/2018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4/3/2018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4/3/2018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4/3/2018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4/3/2018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4/3/2018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4/3/2018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4/3/2018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4/3/2018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4/3/2018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6 Session 2</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581939"/>
          </a:xfrm>
        </p:spPr>
        <p:txBody>
          <a:bodyPr>
            <a:normAutofit/>
          </a:bodyPr>
          <a:lstStyle/>
          <a:p>
            <a:pPr marL="0" indent="0">
              <a:buNone/>
            </a:pPr>
            <a:r>
              <a:rPr lang="en-US" sz="2000" dirty="0"/>
              <a:t>Agenda:</a:t>
            </a:r>
          </a:p>
          <a:p>
            <a:pPr marL="457200" indent="-457200">
              <a:buFont typeface="+mj-lt"/>
              <a:buAutoNum type="arabicPeriod"/>
            </a:pPr>
            <a:r>
              <a:rPr lang="en-US" sz="2000" dirty="0"/>
              <a:t>Start, Stop, Continue Results and Proposed Changes</a:t>
            </a:r>
          </a:p>
          <a:p>
            <a:pPr marL="457200" indent="-457200">
              <a:buFont typeface="+mj-lt"/>
              <a:buAutoNum type="arabicPeriod"/>
            </a:pPr>
            <a:r>
              <a:rPr lang="en-US" sz="2000" dirty="0"/>
              <a:t>Roles, Schedule, and Backlog</a:t>
            </a:r>
          </a:p>
          <a:p>
            <a:pPr marL="457200" indent="-457200">
              <a:buFont typeface="+mj-lt"/>
              <a:buAutoNum type="arabicPeriod"/>
            </a:pPr>
            <a:r>
              <a:rPr lang="en-US" sz="2000" dirty="0"/>
              <a:t>Scrum of Scrums Standup… Optional and Limited Report-out of Blocking Items Only</a:t>
            </a:r>
          </a:p>
          <a:p>
            <a:pPr marL="457200" indent="-457200">
              <a:buFont typeface="+mj-lt"/>
              <a:buAutoNum type="arabicPeriod"/>
            </a:pPr>
            <a:r>
              <a:rPr lang="en-US" sz="2000" dirty="0"/>
              <a:t>Klump Requirements Q&amp;A </a:t>
            </a:r>
          </a:p>
          <a:p>
            <a:pPr marL="457200" indent="-457200">
              <a:buFont typeface="+mj-lt"/>
              <a:buAutoNum type="arabicPeriod"/>
            </a:pPr>
            <a:r>
              <a:rPr lang="en-US" sz="2000" dirty="0"/>
              <a:t>Exam 1 Feedback</a:t>
            </a:r>
          </a:p>
          <a:p>
            <a:pPr marL="457200" indent="-457200">
              <a:buFont typeface="+mj-lt"/>
              <a:buAutoNum type="arabicPeriod"/>
            </a:pPr>
            <a:r>
              <a:rPr lang="en-US" sz="2000" dirty="0"/>
              <a:t>Observations on Process and “Physics”</a:t>
            </a:r>
          </a:p>
          <a:p>
            <a:pPr marL="457200" indent="-457200">
              <a:buFont typeface="+mj-lt"/>
              <a:buAutoNum type="arabicPeriod"/>
            </a:pPr>
            <a:r>
              <a:rPr lang="en-US" sz="2000" dirty="0"/>
              <a:t>Recap - How did we get here?</a:t>
            </a:r>
          </a:p>
          <a:p>
            <a:pPr marL="457200" indent="-457200">
              <a:buFont typeface="+mj-lt"/>
              <a:buAutoNum type="arabicPeriod"/>
            </a:pPr>
            <a:r>
              <a:rPr lang="en-US" sz="2000" dirty="0"/>
              <a:t>Lab </a:t>
            </a:r>
          </a:p>
          <a:p>
            <a:pPr marL="457200" indent="-457200">
              <a:buFont typeface="+mj-lt"/>
              <a:buAutoNum type="arabicPeriod"/>
            </a:pPr>
            <a:endParaRPr lang="en-US" sz="2000" dirty="0"/>
          </a:p>
          <a:p>
            <a:pPr marL="0" indent="0">
              <a:buNone/>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Observation</a:t>
            </a:r>
          </a:p>
        </p:txBody>
      </p:sp>
    </p:spTree>
    <p:extLst>
      <p:ext uri="{BB962C8B-B14F-4D97-AF65-F5344CB8AC3E}">
        <p14:creationId xmlns:p14="http://schemas.microsoft.com/office/powerpoint/2010/main" val="1324275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E65D034-3F5C-4F78-A938-B36BA14E2AE2}"/>
              </a:ext>
            </a:extLst>
          </p:cNvPr>
          <p:cNvPicPr>
            <a:picLocks noChangeAspect="1"/>
          </p:cNvPicPr>
          <p:nvPr/>
        </p:nvPicPr>
        <p:blipFill>
          <a:blip r:embed="rId3"/>
          <a:stretch>
            <a:fillRect/>
          </a:stretch>
        </p:blipFill>
        <p:spPr>
          <a:xfrm>
            <a:off x="1656547" y="597778"/>
            <a:ext cx="8401773" cy="5513289"/>
          </a:xfrm>
          <a:prstGeom prst="rect">
            <a:avLst/>
          </a:prstGeom>
        </p:spPr>
      </p:pic>
      <p:sp>
        <p:nvSpPr>
          <p:cNvPr id="2" name="TextBox 1">
            <a:extLst>
              <a:ext uri="{FF2B5EF4-FFF2-40B4-BE49-F238E27FC236}">
                <a16:creationId xmlns:a16="http://schemas.microsoft.com/office/drawing/2014/main" id="{8DE33784-A5EB-4849-8A09-0CC57D71CFBC}"/>
              </a:ext>
            </a:extLst>
          </p:cNvPr>
          <p:cNvSpPr txBox="1"/>
          <p:nvPr/>
        </p:nvSpPr>
        <p:spPr>
          <a:xfrm>
            <a:off x="10799196" y="1675865"/>
            <a:ext cx="583814" cy="369332"/>
          </a:xfrm>
          <a:prstGeom prst="rect">
            <a:avLst/>
          </a:prstGeom>
          <a:noFill/>
          <a:ln w="25400">
            <a:solidFill>
              <a:schemeClr val="tx1"/>
            </a:solidFill>
          </a:ln>
        </p:spPr>
        <p:txBody>
          <a:bodyPr wrap="none" rtlCol="0">
            <a:spAutoFit/>
          </a:bodyPr>
          <a:lstStyle/>
          <a:p>
            <a:pPr algn="ctr"/>
            <a:r>
              <a:rPr lang="en-US" dirty="0"/>
              <a:t>40%</a:t>
            </a:r>
          </a:p>
        </p:txBody>
      </p:sp>
      <p:sp>
        <p:nvSpPr>
          <p:cNvPr id="4" name="TextBox 3">
            <a:extLst>
              <a:ext uri="{FF2B5EF4-FFF2-40B4-BE49-F238E27FC236}">
                <a16:creationId xmlns:a16="http://schemas.microsoft.com/office/drawing/2014/main" id="{E4272E07-F4BC-4B6F-891C-323D887E245E}"/>
              </a:ext>
            </a:extLst>
          </p:cNvPr>
          <p:cNvSpPr txBox="1"/>
          <p:nvPr/>
        </p:nvSpPr>
        <p:spPr>
          <a:xfrm>
            <a:off x="10807147" y="4443472"/>
            <a:ext cx="583814" cy="369332"/>
          </a:xfrm>
          <a:prstGeom prst="rect">
            <a:avLst/>
          </a:prstGeom>
          <a:noFill/>
          <a:ln w="25400">
            <a:solidFill>
              <a:schemeClr val="tx1"/>
            </a:solidFill>
          </a:ln>
        </p:spPr>
        <p:txBody>
          <a:bodyPr wrap="none" rtlCol="0">
            <a:spAutoFit/>
          </a:bodyPr>
          <a:lstStyle/>
          <a:p>
            <a:pPr algn="ctr"/>
            <a:r>
              <a:rPr lang="en-US" dirty="0"/>
              <a:t>60%</a:t>
            </a:r>
          </a:p>
        </p:txBody>
      </p:sp>
      <p:cxnSp>
        <p:nvCxnSpPr>
          <p:cNvPr id="7" name="Straight Connector 6">
            <a:extLst>
              <a:ext uri="{FF2B5EF4-FFF2-40B4-BE49-F238E27FC236}">
                <a16:creationId xmlns:a16="http://schemas.microsoft.com/office/drawing/2014/main" id="{E3D49F21-9E3F-4A57-9219-2E1E2A8D7FE0}"/>
              </a:ext>
            </a:extLst>
          </p:cNvPr>
          <p:cNvCxnSpPr>
            <a:cxnSpLocks/>
          </p:cNvCxnSpPr>
          <p:nvPr/>
        </p:nvCxnSpPr>
        <p:spPr>
          <a:xfrm>
            <a:off x="1041149" y="3329591"/>
            <a:ext cx="92798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30A5F8A-7731-48F4-BA74-B23C2CFA65B0}"/>
              </a:ext>
            </a:extLst>
          </p:cNvPr>
          <p:cNvSpPr txBox="1"/>
          <p:nvPr/>
        </p:nvSpPr>
        <p:spPr>
          <a:xfrm>
            <a:off x="10858944" y="1742000"/>
            <a:ext cx="583814" cy="369332"/>
          </a:xfrm>
          <a:prstGeom prst="rect">
            <a:avLst/>
          </a:prstGeom>
          <a:solidFill>
            <a:schemeClr val="bg1"/>
          </a:solidFill>
          <a:ln w="25400">
            <a:solidFill>
              <a:schemeClr val="tx1"/>
            </a:solidFill>
          </a:ln>
        </p:spPr>
        <p:txBody>
          <a:bodyPr wrap="none" rtlCol="0">
            <a:spAutoFit/>
          </a:bodyPr>
          <a:lstStyle/>
          <a:p>
            <a:pPr algn="ctr"/>
            <a:r>
              <a:rPr lang="en-US" dirty="0"/>
              <a:t>50%</a:t>
            </a:r>
          </a:p>
        </p:txBody>
      </p:sp>
      <p:sp>
        <p:nvSpPr>
          <p:cNvPr id="14" name="TextBox 13">
            <a:extLst>
              <a:ext uri="{FF2B5EF4-FFF2-40B4-BE49-F238E27FC236}">
                <a16:creationId xmlns:a16="http://schemas.microsoft.com/office/drawing/2014/main" id="{2F0003F1-0C4E-4A29-9C46-42648AA8105A}"/>
              </a:ext>
            </a:extLst>
          </p:cNvPr>
          <p:cNvSpPr txBox="1"/>
          <p:nvPr/>
        </p:nvSpPr>
        <p:spPr>
          <a:xfrm>
            <a:off x="10858944" y="4509607"/>
            <a:ext cx="583814" cy="369332"/>
          </a:xfrm>
          <a:prstGeom prst="rect">
            <a:avLst/>
          </a:prstGeom>
          <a:solidFill>
            <a:schemeClr val="bg1"/>
          </a:solidFill>
          <a:ln w="25400">
            <a:solidFill>
              <a:schemeClr val="tx1"/>
            </a:solidFill>
          </a:ln>
        </p:spPr>
        <p:txBody>
          <a:bodyPr wrap="none" rtlCol="0">
            <a:spAutoFit/>
          </a:bodyPr>
          <a:lstStyle/>
          <a:p>
            <a:pPr algn="ctr"/>
            <a:r>
              <a:rPr lang="en-US" dirty="0"/>
              <a:t>50%</a:t>
            </a:r>
          </a:p>
        </p:txBody>
      </p:sp>
    </p:spTree>
    <p:extLst>
      <p:ext uri="{BB962C8B-B14F-4D97-AF65-F5344CB8AC3E}">
        <p14:creationId xmlns:p14="http://schemas.microsoft.com/office/powerpoint/2010/main" val="246374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E33784-A5EB-4849-8A09-0CC57D71CFBC}"/>
              </a:ext>
            </a:extLst>
          </p:cNvPr>
          <p:cNvSpPr txBox="1"/>
          <p:nvPr/>
        </p:nvSpPr>
        <p:spPr>
          <a:xfrm>
            <a:off x="10799196" y="2210463"/>
            <a:ext cx="583814" cy="369332"/>
          </a:xfrm>
          <a:prstGeom prst="rect">
            <a:avLst/>
          </a:prstGeom>
          <a:noFill/>
          <a:ln w="25400">
            <a:solidFill>
              <a:schemeClr val="tx1"/>
            </a:solidFill>
          </a:ln>
        </p:spPr>
        <p:txBody>
          <a:bodyPr wrap="none" rtlCol="0">
            <a:spAutoFit/>
          </a:bodyPr>
          <a:lstStyle/>
          <a:p>
            <a:pPr algn="ctr"/>
            <a:r>
              <a:rPr lang="en-US" dirty="0"/>
              <a:t>15%</a:t>
            </a:r>
          </a:p>
        </p:txBody>
      </p:sp>
      <p:sp>
        <p:nvSpPr>
          <p:cNvPr id="4" name="TextBox 3">
            <a:extLst>
              <a:ext uri="{FF2B5EF4-FFF2-40B4-BE49-F238E27FC236}">
                <a16:creationId xmlns:a16="http://schemas.microsoft.com/office/drawing/2014/main" id="{E4272E07-F4BC-4B6F-891C-323D887E245E}"/>
              </a:ext>
            </a:extLst>
          </p:cNvPr>
          <p:cNvSpPr txBox="1"/>
          <p:nvPr/>
        </p:nvSpPr>
        <p:spPr>
          <a:xfrm>
            <a:off x="10799196" y="5416163"/>
            <a:ext cx="583814" cy="369332"/>
          </a:xfrm>
          <a:prstGeom prst="rect">
            <a:avLst/>
          </a:prstGeom>
          <a:noFill/>
          <a:ln w="25400">
            <a:solidFill>
              <a:schemeClr val="tx1"/>
            </a:solidFill>
          </a:ln>
        </p:spPr>
        <p:txBody>
          <a:bodyPr wrap="none" rtlCol="0">
            <a:spAutoFit/>
          </a:bodyPr>
          <a:lstStyle/>
          <a:p>
            <a:pPr algn="ctr"/>
            <a:r>
              <a:rPr lang="en-US" dirty="0"/>
              <a:t>85%</a:t>
            </a:r>
          </a:p>
        </p:txBody>
      </p:sp>
    </p:spTree>
    <p:extLst>
      <p:ext uri="{BB962C8B-B14F-4D97-AF65-F5344CB8AC3E}">
        <p14:creationId xmlns:p14="http://schemas.microsoft.com/office/powerpoint/2010/main" val="424616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23443"/>
            <a:ext cx="9144000" cy="1211113"/>
          </a:xfrm>
        </p:spPr>
        <p:txBody>
          <a:bodyPr>
            <a:normAutofit fontScale="90000"/>
          </a:bodyPr>
          <a:lstStyle/>
          <a:p>
            <a:r>
              <a:rPr lang="en-US" sz="4800" dirty="0"/>
              <a:t>Recap –</a:t>
            </a:r>
            <a:br>
              <a:rPr lang="en-US" sz="4800" dirty="0"/>
            </a:br>
            <a:r>
              <a:rPr lang="en-US" sz="4800" dirty="0"/>
              <a:t>How did we get here?</a:t>
            </a:r>
          </a:p>
        </p:txBody>
      </p:sp>
    </p:spTree>
    <p:extLst>
      <p:ext uri="{BB962C8B-B14F-4D97-AF65-F5344CB8AC3E}">
        <p14:creationId xmlns:p14="http://schemas.microsoft.com/office/powerpoint/2010/main" val="126535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9" y="1103404"/>
            <a:ext cx="10515601" cy="4651191"/>
          </a:xfrm>
        </p:spPr>
        <p:txBody>
          <a:bodyPr>
            <a:normAutofit/>
          </a:bodyPr>
          <a:lstStyle/>
          <a:p>
            <a:pPr marL="0" indent="0">
              <a:spcAft>
                <a:spcPts val="600"/>
              </a:spcAft>
              <a:buNone/>
            </a:pPr>
            <a:endParaRPr lang="en-US" sz="3600" dirty="0"/>
          </a:p>
          <a:p>
            <a:pPr marL="0" indent="0">
              <a:spcAft>
                <a:spcPts val="600"/>
              </a:spcAft>
              <a:buNone/>
            </a:pPr>
            <a:r>
              <a:rPr lang="en-US" sz="3600" dirty="0"/>
              <a:t>Agile Manifesto</a:t>
            </a:r>
          </a:p>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1437034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…And the Virtuous Triangle </a:t>
            </a:r>
          </a:p>
        </p:txBody>
      </p:sp>
      <p:pic>
        <p:nvPicPr>
          <p:cNvPr id="6" name="Picture 5">
            <a:extLst>
              <a:ext uri="{FF2B5EF4-FFF2-40B4-BE49-F238E27FC236}">
                <a16:creationId xmlns:a16="http://schemas.microsoft.com/office/drawing/2014/main" id="{8ABDE36E-E6B0-491A-9796-40B75A65D8D1}"/>
              </a:ext>
            </a:extLst>
          </p:cNvPr>
          <p:cNvPicPr>
            <a:picLocks noChangeAspect="1"/>
          </p:cNvPicPr>
          <p:nvPr/>
        </p:nvPicPr>
        <p:blipFill>
          <a:blip r:embed="rId2"/>
          <a:stretch>
            <a:fillRect/>
          </a:stretch>
        </p:blipFill>
        <p:spPr>
          <a:xfrm>
            <a:off x="5007306" y="1239770"/>
            <a:ext cx="5976800" cy="4473828"/>
          </a:xfrm>
          <a:prstGeom prst="rect">
            <a:avLst/>
          </a:prstGeom>
        </p:spPr>
      </p:pic>
      <p:sp>
        <p:nvSpPr>
          <p:cNvPr id="7" name="Rectangle 6">
            <a:extLst>
              <a:ext uri="{FF2B5EF4-FFF2-40B4-BE49-F238E27FC236}">
                <a16:creationId xmlns:a16="http://schemas.microsoft.com/office/drawing/2014/main" id="{C0C69819-C7C6-490B-9BE9-E603C9A2FA89}"/>
              </a:ext>
            </a:extLst>
          </p:cNvPr>
          <p:cNvSpPr/>
          <p:nvPr/>
        </p:nvSpPr>
        <p:spPr>
          <a:xfrm rot="3044438">
            <a:off x="4007065" y="5239454"/>
            <a:ext cx="3151754" cy="1200329"/>
          </a:xfrm>
          <a:prstGeom prst="rect">
            <a:avLst/>
          </a:prstGeom>
        </p:spPr>
        <p:txBody>
          <a:bodyPr wrap="square">
            <a:spAutoFit/>
          </a:bodyPr>
          <a:lstStyle/>
          <a:p>
            <a:r>
              <a:rPr lang="en-US" u="sng" dirty="0"/>
              <a:t>Productivity Technology</a:t>
            </a:r>
            <a:r>
              <a:rPr lang="en-US" dirty="0"/>
              <a:t>: Configuration Management, Source Code Management, Automated Testing…</a:t>
            </a:r>
            <a:endParaRPr lang="en-US" b="1" dirty="0"/>
          </a:p>
        </p:txBody>
      </p:sp>
      <p:sp>
        <p:nvSpPr>
          <p:cNvPr id="11" name="Rectangle 10">
            <a:extLst>
              <a:ext uri="{FF2B5EF4-FFF2-40B4-BE49-F238E27FC236}">
                <a16:creationId xmlns:a16="http://schemas.microsoft.com/office/drawing/2014/main" id="{650222AF-8FE4-45C3-AE8C-DD30CF0581BC}"/>
              </a:ext>
            </a:extLst>
          </p:cNvPr>
          <p:cNvSpPr/>
          <p:nvPr/>
        </p:nvSpPr>
        <p:spPr>
          <a:xfrm>
            <a:off x="6759095" y="338123"/>
            <a:ext cx="3047993" cy="923330"/>
          </a:xfrm>
          <a:prstGeom prst="rect">
            <a:avLst/>
          </a:prstGeom>
        </p:spPr>
        <p:txBody>
          <a:bodyPr wrap="square">
            <a:spAutoFit/>
          </a:bodyPr>
          <a:lstStyle/>
          <a:p>
            <a:r>
              <a:rPr lang="en-US" u="sng" dirty="0"/>
              <a:t>Hosting Technology</a:t>
            </a:r>
            <a:r>
              <a:rPr lang="en-US" dirty="0"/>
              <a:t>: Cloud, Scriptable Infrastructure, Software as a Service (SaaS)…</a:t>
            </a:r>
            <a:endParaRPr lang="en-US" b="1" dirty="0"/>
          </a:p>
        </p:txBody>
      </p:sp>
      <p:sp>
        <p:nvSpPr>
          <p:cNvPr id="8" name="Rectangle 7">
            <a:extLst>
              <a:ext uri="{FF2B5EF4-FFF2-40B4-BE49-F238E27FC236}">
                <a16:creationId xmlns:a16="http://schemas.microsoft.com/office/drawing/2014/main" id="{1135CC6A-C032-41D6-9EEF-4AB5BE181ED3}"/>
              </a:ext>
            </a:extLst>
          </p:cNvPr>
          <p:cNvSpPr/>
          <p:nvPr/>
        </p:nvSpPr>
        <p:spPr>
          <a:xfrm rot="18320691">
            <a:off x="8991332" y="4669917"/>
            <a:ext cx="3578208" cy="923330"/>
          </a:xfrm>
          <a:prstGeom prst="rect">
            <a:avLst/>
          </a:prstGeom>
          <a:ln w="12700">
            <a:noFill/>
          </a:ln>
        </p:spPr>
        <p:txBody>
          <a:bodyPr wrap="square">
            <a:spAutoFit/>
          </a:bodyPr>
          <a:lstStyle/>
          <a:p>
            <a:r>
              <a:rPr lang="en-US" u="sng" dirty="0"/>
              <a:t>Process</a:t>
            </a:r>
            <a:r>
              <a:rPr lang="en-US" dirty="0"/>
              <a:t>: Agile, Portfolio Management, Project Management,  Prioritization, Metrics, Funding…</a:t>
            </a:r>
          </a:p>
        </p:txBody>
      </p:sp>
      <p:sp>
        <p:nvSpPr>
          <p:cNvPr id="9" name="Rectangle 8">
            <a:extLst>
              <a:ext uri="{FF2B5EF4-FFF2-40B4-BE49-F238E27FC236}">
                <a16:creationId xmlns:a16="http://schemas.microsoft.com/office/drawing/2014/main" id="{E701A5D7-1576-4C33-9DF9-EC3AE8287537}"/>
              </a:ext>
            </a:extLst>
          </p:cNvPr>
          <p:cNvSpPr/>
          <p:nvPr/>
        </p:nvSpPr>
        <p:spPr>
          <a:xfrm>
            <a:off x="648852" y="660809"/>
            <a:ext cx="3047993" cy="1477328"/>
          </a:xfrm>
          <a:prstGeom prst="rect">
            <a:avLst/>
          </a:prstGeom>
        </p:spPr>
        <p:txBody>
          <a:bodyPr wrap="square">
            <a:spAutoFit/>
          </a:bodyPr>
          <a:lstStyle/>
          <a:p>
            <a:r>
              <a:rPr lang="en-US" u="sng" dirty="0"/>
              <a:t>People</a:t>
            </a:r>
            <a:r>
              <a:rPr lang="en-US" dirty="0"/>
              <a:t>: Teams, Optimism, Engagement, Ambition, Dedication, Leadership, Skills, Experience, Domain Knowledge…</a:t>
            </a:r>
          </a:p>
        </p:txBody>
      </p:sp>
    </p:spTree>
    <p:extLst>
      <p:ext uri="{BB962C8B-B14F-4D97-AF65-F5344CB8AC3E}">
        <p14:creationId xmlns:p14="http://schemas.microsoft.com/office/powerpoint/2010/main" val="179752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Lab</a:t>
            </a:r>
            <a:br>
              <a:rPr lang="en-US" sz="4800" dirty="0"/>
            </a:br>
            <a:endParaRPr lang="en-US" sz="4800" dirty="0"/>
          </a:p>
        </p:txBody>
      </p:sp>
    </p:spTree>
    <p:extLst>
      <p:ext uri="{BB962C8B-B14F-4D97-AF65-F5344CB8AC3E}">
        <p14:creationId xmlns:p14="http://schemas.microsoft.com/office/powerpoint/2010/main" val="3623760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Start, Stop, Continue Results and Proposed Changes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Thank you for participating in our Start, Stop, Continue exercise! Our top items include:</a:t>
            </a:r>
          </a:p>
          <a:p>
            <a:pPr marL="0" indent="0">
              <a:spcBef>
                <a:spcPts val="600"/>
              </a:spcBef>
              <a:buNone/>
            </a:pPr>
            <a:r>
              <a:rPr lang="en-US" sz="2000" u="sng" dirty="0"/>
              <a:t>Start</a:t>
            </a:r>
          </a:p>
          <a:p>
            <a:pPr>
              <a:spcBef>
                <a:spcPts val="600"/>
              </a:spcBef>
            </a:pPr>
            <a:r>
              <a:rPr lang="en-US" sz="2000" dirty="0"/>
              <a:t>More emphasis on presenting/demoing and discussion of other teams’ implementations (IIIIIIIIII)</a:t>
            </a:r>
          </a:p>
          <a:p>
            <a:pPr>
              <a:spcBef>
                <a:spcPts val="600"/>
              </a:spcBef>
            </a:pPr>
            <a:r>
              <a:rPr lang="en-US" sz="2000" dirty="0"/>
              <a:t>More time for Scrum teams work together both during Lab and outside of class  (IIIIIIII)</a:t>
            </a:r>
          </a:p>
          <a:p>
            <a:pPr>
              <a:spcBef>
                <a:spcPts val="600"/>
              </a:spcBef>
            </a:pPr>
            <a:r>
              <a:rPr lang="en-US" sz="2000" dirty="0"/>
              <a:t>More detail and clarity on requirements/design on Klump project (IIIIII)</a:t>
            </a:r>
          </a:p>
          <a:p>
            <a:pPr marL="0" indent="0">
              <a:spcBef>
                <a:spcPts val="600"/>
              </a:spcBef>
              <a:buNone/>
            </a:pPr>
            <a:endParaRPr lang="en-US" sz="2000" dirty="0"/>
          </a:p>
          <a:p>
            <a:pPr marL="0" indent="0">
              <a:spcBef>
                <a:spcPts val="600"/>
              </a:spcBef>
              <a:buNone/>
            </a:pPr>
            <a:r>
              <a:rPr lang="en-US" sz="2000" u="sng" dirty="0"/>
              <a:t>Stop</a:t>
            </a:r>
          </a:p>
          <a:p>
            <a:pPr>
              <a:spcBef>
                <a:spcPts val="600"/>
              </a:spcBef>
            </a:pPr>
            <a:r>
              <a:rPr lang="en-US" sz="2000" dirty="0"/>
              <a:t>Stop Scrum Team report-outs (IIIIII)</a:t>
            </a:r>
          </a:p>
          <a:p>
            <a:pPr>
              <a:spcBef>
                <a:spcPts val="600"/>
              </a:spcBef>
            </a:pPr>
            <a:r>
              <a:rPr lang="en-US" sz="2000" dirty="0"/>
              <a:t>Stop Discussion Board posts... or make them more relevant (IIIII)</a:t>
            </a:r>
          </a:p>
          <a:p>
            <a:pPr>
              <a:spcBef>
                <a:spcPts val="600"/>
              </a:spcBef>
            </a:pPr>
            <a:r>
              <a:rPr lang="en-US" sz="2000" dirty="0"/>
              <a:t>Stop Lecturing so long… more time for teams to work (IIII)</a:t>
            </a:r>
          </a:p>
          <a:p>
            <a:pPr marL="0" indent="0">
              <a:spcBef>
                <a:spcPts val="600"/>
              </a:spcBef>
              <a:buNone/>
            </a:pPr>
            <a:endParaRPr lang="en-US" sz="2000" dirty="0"/>
          </a:p>
          <a:p>
            <a:pPr marL="0" indent="0">
              <a:spcBef>
                <a:spcPts val="600"/>
              </a:spcBef>
              <a:buNone/>
            </a:pPr>
            <a:r>
              <a:rPr lang="en-US" sz="2000" u="sng" dirty="0"/>
              <a:t>Continue</a:t>
            </a:r>
          </a:p>
          <a:p>
            <a:pPr>
              <a:spcBef>
                <a:spcPts val="600"/>
              </a:spcBef>
            </a:pPr>
            <a:r>
              <a:rPr lang="en-US" sz="2000" dirty="0"/>
              <a:t>Continue Scrum Standups (IIIIIII)</a:t>
            </a:r>
          </a:p>
          <a:p>
            <a:pPr>
              <a:spcBef>
                <a:spcPts val="600"/>
              </a:spcBef>
            </a:pPr>
            <a:r>
              <a:rPr lang="en-US" sz="2000" dirty="0"/>
              <a:t>Continue Lab Time (IIIII)</a:t>
            </a:r>
          </a:p>
        </p:txBody>
      </p:sp>
      <p:sp>
        <p:nvSpPr>
          <p:cNvPr id="2" name="Rectangle 1">
            <a:extLst>
              <a:ext uri="{FF2B5EF4-FFF2-40B4-BE49-F238E27FC236}">
                <a16:creationId xmlns:a16="http://schemas.microsoft.com/office/drawing/2014/main" id="{5AAFF61F-36AB-4592-A626-2DF526767ACA}"/>
              </a:ext>
            </a:extLst>
          </p:cNvPr>
          <p:cNvSpPr/>
          <p:nvPr/>
        </p:nvSpPr>
        <p:spPr>
          <a:xfrm>
            <a:off x="1123545" y="2441644"/>
            <a:ext cx="9022404" cy="316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418FFD6-6EEE-4E2A-B6C1-688A8A9093CC}"/>
              </a:ext>
            </a:extLst>
          </p:cNvPr>
          <p:cNvSpPr/>
          <p:nvPr/>
        </p:nvSpPr>
        <p:spPr>
          <a:xfrm>
            <a:off x="1123545" y="4549003"/>
            <a:ext cx="9022404" cy="316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D49A5C-1093-4E20-AEB7-82218D0E362E}"/>
              </a:ext>
            </a:extLst>
          </p:cNvPr>
          <p:cNvSpPr/>
          <p:nvPr/>
        </p:nvSpPr>
        <p:spPr>
          <a:xfrm>
            <a:off x="1123545" y="5932253"/>
            <a:ext cx="9022404" cy="316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3F06EE-1886-4F75-AC4F-5FB877DBFBE0}"/>
              </a:ext>
            </a:extLst>
          </p:cNvPr>
          <p:cNvSpPr txBox="1"/>
          <p:nvPr/>
        </p:nvSpPr>
        <p:spPr>
          <a:xfrm>
            <a:off x="316958" y="2033400"/>
            <a:ext cx="442609" cy="369332"/>
          </a:xfrm>
          <a:prstGeom prst="rect">
            <a:avLst/>
          </a:prstGeom>
          <a:noFill/>
        </p:spPr>
        <p:txBody>
          <a:bodyPr wrap="square" rtlCol="0">
            <a:spAutoFit/>
          </a:bodyPr>
          <a:lstStyle/>
          <a:p>
            <a:r>
              <a:rPr lang="en-US" dirty="0"/>
              <a:t>#1</a:t>
            </a:r>
          </a:p>
        </p:txBody>
      </p:sp>
      <p:sp>
        <p:nvSpPr>
          <p:cNvPr id="8" name="TextBox 7">
            <a:extLst>
              <a:ext uri="{FF2B5EF4-FFF2-40B4-BE49-F238E27FC236}">
                <a16:creationId xmlns:a16="http://schemas.microsoft.com/office/drawing/2014/main" id="{FEF9891B-9424-40AD-BAAA-E652BA1E939E}"/>
              </a:ext>
            </a:extLst>
          </p:cNvPr>
          <p:cNvSpPr txBox="1"/>
          <p:nvPr/>
        </p:nvSpPr>
        <p:spPr>
          <a:xfrm>
            <a:off x="327495" y="2385867"/>
            <a:ext cx="442609" cy="369332"/>
          </a:xfrm>
          <a:prstGeom prst="rect">
            <a:avLst/>
          </a:prstGeom>
          <a:noFill/>
        </p:spPr>
        <p:txBody>
          <a:bodyPr wrap="square" rtlCol="0">
            <a:spAutoFit/>
          </a:bodyPr>
          <a:lstStyle/>
          <a:p>
            <a:r>
              <a:rPr lang="en-US" dirty="0"/>
              <a:t>#2</a:t>
            </a:r>
          </a:p>
        </p:txBody>
      </p:sp>
      <p:sp>
        <p:nvSpPr>
          <p:cNvPr id="9" name="TextBox 8">
            <a:extLst>
              <a:ext uri="{FF2B5EF4-FFF2-40B4-BE49-F238E27FC236}">
                <a16:creationId xmlns:a16="http://schemas.microsoft.com/office/drawing/2014/main" id="{4EFBD374-7DA8-43EC-BD0B-7A9FAED098AF}"/>
              </a:ext>
            </a:extLst>
          </p:cNvPr>
          <p:cNvSpPr txBox="1"/>
          <p:nvPr/>
        </p:nvSpPr>
        <p:spPr>
          <a:xfrm>
            <a:off x="279665" y="3803120"/>
            <a:ext cx="558532" cy="369332"/>
          </a:xfrm>
          <a:prstGeom prst="rect">
            <a:avLst/>
          </a:prstGeom>
          <a:noFill/>
        </p:spPr>
        <p:txBody>
          <a:bodyPr wrap="square" rtlCol="0">
            <a:spAutoFit/>
          </a:bodyPr>
          <a:lstStyle/>
          <a:p>
            <a:r>
              <a:rPr lang="en-US" dirty="0"/>
              <a:t>#3*</a:t>
            </a:r>
          </a:p>
        </p:txBody>
      </p:sp>
      <p:sp>
        <p:nvSpPr>
          <p:cNvPr id="10" name="TextBox 9">
            <a:extLst>
              <a:ext uri="{FF2B5EF4-FFF2-40B4-BE49-F238E27FC236}">
                <a16:creationId xmlns:a16="http://schemas.microsoft.com/office/drawing/2014/main" id="{A09B3A7D-9185-422B-AD14-2FB24E4F89D3}"/>
              </a:ext>
            </a:extLst>
          </p:cNvPr>
          <p:cNvSpPr txBox="1"/>
          <p:nvPr/>
        </p:nvSpPr>
        <p:spPr>
          <a:xfrm>
            <a:off x="327495" y="5548329"/>
            <a:ext cx="442609" cy="369332"/>
          </a:xfrm>
          <a:prstGeom prst="rect">
            <a:avLst/>
          </a:prstGeom>
          <a:noFill/>
        </p:spPr>
        <p:txBody>
          <a:bodyPr wrap="square" rtlCol="0">
            <a:spAutoFit/>
          </a:bodyPr>
          <a:lstStyle/>
          <a:p>
            <a:r>
              <a:rPr lang="en-US" dirty="0"/>
              <a:t>#4</a:t>
            </a:r>
          </a:p>
        </p:txBody>
      </p:sp>
      <p:sp>
        <p:nvSpPr>
          <p:cNvPr id="11" name="TextBox 10">
            <a:extLst>
              <a:ext uri="{FF2B5EF4-FFF2-40B4-BE49-F238E27FC236}">
                <a16:creationId xmlns:a16="http://schemas.microsoft.com/office/drawing/2014/main" id="{2FEC3920-8379-4631-8F1B-C29ADA124848}"/>
              </a:ext>
            </a:extLst>
          </p:cNvPr>
          <p:cNvSpPr txBox="1"/>
          <p:nvPr/>
        </p:nvSpPr>
        <p:spPr>
          <a:xfrm>
            <a:off x="327495" y="2748383"/>
            <a:ext cx="620952"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56977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3" grpId="0"/>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Roles and Schedule</a:t>
            </a:r>
          </a:p>
        </p:txBody>
      </p:sp>
      <p:graphicFrame>
        <p:nvGraphicFramePr>
          <p:cNvPr id="9" name="Table 8">
            <a:extLst>
              <a:ext uri="{FF2B5EF4-FFF2-40B4-BE49-F238E27FC236}">
                <a16:creationId xmlns:a16="http://schemas.microsoft.com/office/drawing/2014/main" id="{51A9A21A-C2C0-4A1D-B254-387FC1FEB88F}"/>
              </a:ext>
            </a:extLst>
          </p:cNvPr>
          <p:cNvGraphicFramePr>
            <a:graphicFrameLocks noGrp="1"/>
          </p:cNvGraphicFramePr>
          <p:nvPr>
            <p:extLst>
              <p:ext uri="{D42A27DB-BD31-4B8C-83A1-F6EECF244321}">
                <p14:modId xmlns:p14="http://schemas.microsoft.com/office/powerpoint/2010/main" val="4167728996"/>
              </p:ext>
            </p:extLst>
          </p:nvPr>
        </p:nvGraphicFramePr>
        <p:xfrm>
          <a:off x="838200" y="1533213"/>
          <a:ext cx="9498110" cy="1361092"/>
        </p:xfrm>
        <a:graphic>
          <a:graphicData uri="http://schemas.openxmlformats.org/drawingml/2006/table">
            <a:tbl>
              <a:tblPr firstRow="1" bandRow="1">
                <a:tableStyleId>{5C22544A-7EE6-4342-B048-85BDC9FD1C3A}</a:tableStyleId>
              </a:tblPr>
              <a:tblGrid>
                <a:gridCol w="1899622">
                  <a:extLst>
                    <a:ext uri="{9D8B030D-6E8A-4147-A177-3AD203B41FA5}">
                      <a16:colId xmlns:a16="http://schemas.microsoft.com/office/drawing/2014/main" val="3176287496"/>
                    </a:ext>
                  </a:extLst>
                </a:gridCol>
                <a:gridCol w="1899622">
                  <a:extLst>
                    <a:ext uri="{9D8B030D-6E8A-4147-A177-3AD203B41FA5}">
                      <a16:colId xmlns:a16="http://schemas.microsoft.com/office/drawing/2014/main" val="184866708"/>
                    </a:ext>
                  </a:extLst>
                </a:gridCol>
                <a:gridCol w="1899622">
                  <a:extLst>
                    <a:ext uri="{9D8B030D-6E8A-4147-A177-3AD203B41FA5}">
                      <a16:colId xmlns:a16="http://schemas.microsoft.com/office/drawing/2014/main" val="1665691578"/>
                    </a:ext>
                  </a:extLst>
                </a:gridCol>
                <a:gridCol w="1899622">
                  <a:extLst>
                    <a:ext uri="{9D8B030D-6E8A-4147-A177-3AD203B41FA5}">
                      <a16:colId xmlns:a16="http://schemas.microsoft.com/office/drawing/2014/main" val="4230300785"/>
                    </a:ext>
                  </a:extLst>
                </a:gridCol>
                <a:gridCol w="1899622">
                  <a:extLst>
                    <a:ext uri="{9D8B030D-6E8A-4147-A177-3AD203B41FA5}">
                      <a16:colId xmlns:a16="http://schemas.microsoft.com/office/drawing/2014/main" val="987859751"/>
                    </a:ext>
                  </a:extLst>
                </a:gridCol>
              </a:tblGrid>
              <a:tr h="340273">
                <a:tc>
                  <a:txBody>
                    <a:bodyPr/>
                    <a:lstStyle/>
                    <a:p>
                      <a:endParaRPr lang="en-US" sz="1500"/>
                    </a:p>
                  </a:txBody>
                  <a:tcPr marL="83410" marR="83410" marT="41705" marB="41705"/>
                </a:tc>
                <a:tc>
                  <a:txBody>
                    <a:bodyPr/>
                    <a:lstStyle/>
                    <a:p>
                      <a:r>
                        <a:rPr lang="en-US" sz="1500" dirty="0"/>
                        <a:t>Product Manager</a:t>
                      </a:r>
                    </a:p>
                  </a:txBody>
                  <a:tcPr marL="83410" marR="83410" marT="41705" marB="41705"/>
                </a:tc>
                <a:tc>
                  <a:txBody>
                    <a:bodyPr/>
                    <a:lstStyle/>
                    <a:p>
                      <a:r>
                        <a:rPr lang="en-US" sz="1500" dirty="0"/>
                        <a:t>Project Manager</a:t>
                      </a:r>
                    </a:p>
                  </a:txBody>
                  <a:tcPr marL="83410" marR="83410" marT="41705" marB="41705"/>
                </a:tc>
                <a:tc>
                  <a:txBody>
                    <a:bodyPr/>
                    <a:lstStyle/>
                    <a:p>
                      <a:r>
                        <a:rPr lang="en-US" sz="1500" dirty="0"/>
                        <a:t>Product Architect</a:t>
                      </a:r>
                    </a:p>
                  </a:txBody>
                  <a:tcPr marL="83410" marR="83410" marT="41705" marB="41705"/>
                </a:tc>
                <a:tc>
                  <a:txBody>
                    <a:bodyPr/>
                    <a:lstStyle/>
                    <a:p>
                      <a:r>
                        <a:rPr lang="en-US" sz="1500" dirty="0"/>
                        <a:t>UI Designer</a:t>
                      </a:r>
                    </a:p>
                  </a:txBody>
                  <a:tcPr marL="83410" marR="83410" marT="41705" marB="41705"/>
                </a:tc>
                <a:extLst>
                  <a:ext uri="{0D108BD9-81ED-4DB2-BD59-A6C34878D82A}">
                    <a16:rowId xmlns:a16="http://schemas.microsoft.com/office/drawing/2014/main" val="3651987118"/>
                  </a:ext>
                </a:extLst>
              </a:tr>
              <a:tr h="340273">
                <a:tc>
                  <a:txBody>
                    <a:bodyPr/>
                    <a:lstStyle/>
                    <a:p>
                      <a:r>
                        <a:rPr lang="en-US" sz="1500" dirty="0"/>
                        <a:t>Sprint 5</a:t>
                      </a:r>
                    </a:p>
                  </a:txBody>
                  <a:tcPr marL="83410" marR="83410" marT="41705" marB="41705"/>
                </a:tc>
                <a:tc>
                  <a:txBody>
                    <a:bodyPr/>
                    <a:lstStyle/>
                    <a:p>
                      <a:r>
                        <a:rPr lang="en-US" sz="1500" dirty="0"/>
                        <a:t>Joe (Van Luyk)</a:t>
                      </a:r>
                    </a:p>
                  </a:txBody>
                  <a:tcPr marL="83410" marR="83410" marT="41705" marB="41705"/>
                </a:tc>
                <a:tc>
                  <a:txBody>
                    <a:bodyPr/>
                    <a:lstStyle/>
                    <a:p>
                      <a:r>
                        <a:rPr lang="en-US" sz="1500" dirty="0"/>
                        <a:t>Jordon (Elmer)</a:t>
                      </a:r>
                    </a:p>
                  </a:txBody>
                  <a:tcPr marL="83410" marR="83410" marT="41705" marB="41705"/>
                </a:tc>
                <a:tc>
                  <a:txBody>
                    <a:bodyPr/>
                    <a:lstStyle/>
                    <a:p>
                      <a:r>
                        <a:rPr lang="en-US" sz="1500" dirty="0"/>
                        <a:t>Quinn (Stratton)</a:t>
                      </a:r>
                    </a:p>
                  </a:txBody>
                  <a:tcPr marL="83410" marR="83410" marT="41705" marB="41705"/>
                </a:tc>
                <a:tc>
                  <a:txBody>
                    <a:bodyPr/>
                    <a:lstStyle/>
                    <a:p>
                      <a:r>
                        <a:rPr lang="en-US" sz="1500" dirty="0"/>
                        <a:t>Jace (Horner)</a:t>
                      </a:r>
                    </a:p>
                  </a:txBody>
                  <a:tcPr marL="83410" marR="83410" marT="41705" marB="41705"/>
                </a:tc>
                <a:extLst>
                  <a:ext uri="{0D108BD9-81ED-4DB2-BD59-A6C34878D82A}">
                    <a16:rowId xmlns:a16="http://schemas.microsoft.com/office/drawing/2014/main" val="2574240619"/>
                  </a:ext>
                </a:extLst>
              </a:tr>
              <a:tr h="340273">
                <a:tc>
                  <a:txBody>
                    <a:bodyPr/>
                    <a:lstStyle/>
                    <a:p>
                      <a:r>
                        <a:rPr lang="en-US" sz="1500" b="1" dirty="0"/>
                        <a:t>Sprint 6</a:t>
                      </a:r>
                    </a:p>
                  </a:txBody>
                  <a:tcPr marL="83410" marR="83410" marT="41705" marB="41705"/>
                </a:tc>
                <a:tc>
                  <a:txBody>
                    <a:bodyPr/>
                    <a:lstStyle/>
                    <a:p>
                      <a:r>
                        <a:rPr lang="en-US" sz="1500" b="1" dirty="0"/>
                        <a:t>Louie (Lorenzo)</a:t>
                      </a:r>
                    </a:p>
                  </a:txBody>
                  <a:tcPr marL="83410" marR="83410" marT="41705" marB="41705"/>
                </a:tc>
                <a:tc>
                  <a:txBody>
                    <a:bodyPr/>
                    <a:lstStyle/>
                    <a:p>
                      <a:r>
                        <a:rPr lang="en-US" sz="1500" b="1" dirty="0"/>
                        <a:t>Tyler (Kummer)</a:t>
                      </a:r>
                    </a:p>
                  </a:txBody>
                  <a:tcPr marL="83410" marR="83410" marT="41705" marB="41705"/>
                </a:tc>
                <a:tc>
                  <a:txBody>
                    <a:bodyPr/>
                    <a:lstStyle/>
                    <a:p>
                      <a:r>
                        <a:rPr lang="en-US" sz="1500" b="1" dirty="0"/>
                        <a:t>Thad (Albert)</a:t>
                      </a:r>
                    </a:p>
                  </a:txBody>
                  <a:tcPr marL="83410" marR="83410" marT="41705" marB="41705"/>
                </a:tc>
                <a:tc>
                  <a:txBody>
                    <a:bodyPr/>
                    <a:lstStyle/>
                    <a:p>
                      <a:r>
                        <a:rPr lang="en-US" sz="1500" b="1" dirty="0"/>
                        <a:t>Michael (Pedzimaz)</a:t>
                      </a:r>
                    </a:p>
                  </a:txBody>
                  <a:tcPr marL="83410" marR="83410" marT="41705" marB="41705"/>
                </a:tc>
                <a:extLst>
                  <a:ext uri="{0D108BD9-81ED-4DB2-BD59-A6C34878D82A}">
                    <a16:rowId xmlns:a16="http://schemas.microsoft.com/office/drawing/2014/main" val="2072291674"/>
                  </a:ext>
                </a:extLst>
              </a:tr>
              <a:tr h="340273">
                <a:tc>
                  <a:txBody>
                    <a:bodyPr/>
                    <a:lstStyle/>
                    <a:p>
                      <a:r>
                        <a:rPr lang="en-US" sz="1500" dirty="0"/>
                        <a:t>Sprint 7</a:t>
                      </a:r>
                    </a:p>
                  </a:txBody>
                  <a:tcPr marL="83410" marR="83410" marT="41705" marB="41705"/>
                </a:tc>
                <a:tc>
                  <a:txBody>
                    <a:bodyPr/>
                    <a:lstStyle/>
                    <a:p>
                      <a:r>
                        <a:rPr lang="en-US" sz="1500" dirty="0"/>
                        <a:t>Alex (Espinal)</a:t>
                      </a:r>
                    </a:p>
                  </a:txBody>
                  <a:tcPr marL="83410" marR="83410" marT="41705" marB="41705"/>
                </a:tc>
                <a:tc>
                  <a:txBody>
                    <a:bodyPr/>
                    <a:lstStyle/>
                    <a:p>
                      <a:r>
                        <a:rPr lang="en-US" sz="1500" dirty="0"/>
                        <a:t>Juan (Dasco)</a:t>
                      </a:r>
                    </a:p>
                  </a:txBody>
                  <a:tcPr marL="83410" marR="83410" marT="41705" marB="41705"/>
                </a:tc>
                <a:tc>
                  <a:txBody>
                    <a:bodyPr/>
                    <a:lstStyle/>
                    <a:p>
                      <a:r>
                        <a:rPr lang="en-US" sz="1500" dirty="0"/>
                        <a:t>Ryan (Clark)</a:t>
                      </a:r>
                    </a:p>
                  </a:txBody>
                  <a:tcPr marL="83410" marR="83410" marT="41705" marB="41705"/>
                </a:tc>
                <a:tc>
                  <a:txBody>
                    <a:bodyPr/>
                    <a:lstStyle/>
                    <a:p>
                      <a:r>
                        <a:rPr lang="en-US" sz="1500" dirty="0"/>
                        <a:t>Karol (Orszulak)</a:t>
                      </a:r>
                    </a:p>
                  </a:txBody>
                  <a:tcPr marL="83410" marR="83410" marT="41705" marB="41705"/>
                </a:tc>
                <a:extLst>
                  <a:ext uri="{0D108BD9-81ED-4DB2-BD59-A6C34878D82A}">
                    <a16:rowId xmlns:a16="http://schemas.microsoft.com/office/drawing/2014/main" val="175105533"/>
                  </a:ext>
                </a:extLst>
              </a:tr>
            </a:tbl>
          </a:graphicData>
        </a:graphic>
      </p:graphicFrame>
      <p:pic>
        <p:nvPicPr>
          <p:cNvPr id="6" name="Picture 5">
            <a:extLst>
              <a:ext uri="{FF2B5EF4-FFF2-40B4-BE49-F238E27FC236}">
                <a16:creationId xmlns:a16="http://schemas.microsoft.com/office/drawing/2014/main" id="{21F258B8-3E93-4EA5-B247-A7F87E8C9B53}"/>
              </a:ext>
            </a:extLst>
          </p:cNvPr>
          <p:cNvPicPr>
            <a:picLocks noChangeAspect="1"/>
          </p:cNvPicPr>
          <p:nvPr/>
        </p:nvPicPr>
        <p:blipFill>
          <a:blip r:embed="rId3"/>
          <a:stretch>
            <a:fillRect/>
          </a:stretch>
        </p:blipFill>
        <p:spPr>
          <a:xfrm>
            <a:off x="4082303" y="3429000"/>
            <a:ext cx="7627844" cy="2869820"/>
          </a:xfrm>
          <a:prstGeom prst="rect">
            <a:avLst/>
          </a:prstGeom>
          <a:ln w="12700">
            <a:solidFill>
              <a:schemeClr val="tx1"/>
            </a:solidFill>
          </a:ln>
          <a:effectLst/>
        </p:spPr>
      </p:pic>
    </p:spTree>
    <p:extLst>
      <p:ext uri="{BB962C8B-B14F-4D97-AF65-F5344CB8AC3E}">
        <p14:creationId xmlns:p14="http://schemas.microsoft.com/office/powerpoint/2010/main" val="347005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6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u="sng" dirty="0"/>
              <a:t>Verifiably</a:t>
            </a:r>
            <a:r>
              <a:rPr lang="en-US" sz="1900" dirty="0"/>
              <a:t> complete all Agile Rituals (including Demos) and Metrics (including at least one team level metric)</a:t>
            </a:r>
          </a:p>
          <a:p>
            <a:pPr marL="457200" indent="-457200">
              <a:spcBef>
                <a:spcPts val="600"/>
              </a:spcBef>
              <a:buFont typeface="+mj-lt"/>
              <a:buAutoNum type="arabicPeriod"/>
            </a:pPr>
            <a:r>
              <a:rPr lang="en-US" sz="1900" dirty="0"/>
              <a:t>Deliver User Stories that will complete the Klump product by exceeding specifications by the end of this Sprint… this will need to include testing and deployment to your test and production sites</a:t>
            </a:r>
          </a:p>
          <a:p>
            <a:pPr marL="457200" indent="-457200">
              <a:spcBef>
                <a:spcPts val="600"/>
              </a:spcBef>
              <a:buFont typeface="+mj-lt"/>
              <a:buAutoNum type="arabicPeriod"/>
            </a:pPr>
            <a:r>
              <a:rPr lang="en-US" sz="1900" dirty="0"/>
              <a:t>Prepare a Presentation of your Klump product implementation to be delivered by 1 or 2 team members on 12 April</a:t>
            </a:r>
          </a:p>
          <a:p>
            <a:pPr marL="457200" indent="-457200">
              <a:spcBef>
                <a:spcPts val="600"/>
              </a:spcBef>
              <a:buFont typeface="+mj-lt"/>
              <a:buAutoNum type="arabicPeriod"/>
            </a:pPr>
            <a:r>
              <a:rPr lang="en-US" sz="1900" dirty="0"/>
              <a:t>Complete Sprint 6 Assignment</a:t>
            </a:r>
          </a:p>
          <a:p>
            <a:pPr marL="457200" indent="-457200">
              <a:spcBef>
                <a:spcPts val="600"/>
              </a:spcBef>
              <a:buFont typeface="+mj-lt"/>
              <a:buAutoNum type="arabicPeriod"/>
            </a:pPr>
            <a:r>
              <a:rPr lang="en-US" sz="1900" dirty="0"/>
              <a:t>Prepare a Demo of your team’s Stories and Story management method to be delivered by 1 or 2 team members on 10 April</a:t>
            </a:r>
          </a:p>
          <a:p>
            <a:pPr marL="457200" indent="-457200">
              <a:spcBef>
                <a:spcPts val="600"/>
              </a:spcBef>
              <a:buFont typeface="+mj-lt"/>
              <a:buAutoNum type="arabicPeriod"/>
            </a:pPr>
            <a:r>
              <a:rPr lang="en-US" sz="1900" dirty="0">
                <a:solidFill>
                  <a:schemeClr val="bg1">
                    <a:lumMod val="65000"/>
                  </a:schemeClr>
                </a:solidFill>
              </a:rPr>
              <a:t>Prepare for Sprint 7 by preparing a proposal for a final project. The final project can be team level or up to three teams working together. </a:t>
            </a:r>
          </a:p>
          <a:p>
            <a:pPr marL="457200" indent="-457200">
              <a:spcBef>
                <a:spcPts val="600"/>
              </a:spcBef>
              <a:buFont typeface="+mj-lt"/>
              <a:buAutoNum type="arabicPeriod"/>
            </a:pPr>
            <a:r>
              <a:rPr lang="en-US" sz="1900" dirty="0">
                <a:solidFill>
                  <a:schemeClr val="bg1">
                    <a:lumMod val="65000"/>
                  </a:schemeClr>
                </a:solidFill>
              </a:rPr>
              <a:t>Read and be prepared to discuss Chapter 10</a:t>
            </a:r>
          </a:p>
          <a:p>
            <a:pPr marL="0" indent="0">
              <a:spcBef>
                <a:spcPts val="600"/>
              </a:spcBef>
              <a:buNone/>
            </a:pPr>
            <a:endParaRPr lang="en-US" sz="2000" dirty="0"/>
          </a:p>
          <a:p>
            <a:pPr marL="0" indent="0">
              <a:spcBef>
                <a:spcPts val="600"/>
              </a:spcBef>
              <a:buNone/>
            </a:pPr>
            <a:r>
              <a:rPr lang="en-US" sz="2000" dirty="0"/>
              <a:t>Important Note: You will need to scope that backlog items associated with #2 so that you will be able to complete at least through backlog item #5. I will be grading Klump based on (1) a functioning product, (2) feature complete, (3) quality of implementation.</a:t>
            </a:r>
          </a:p>
          <a:p>
            <a:pPr marL="457200" indent="-457200">
              <a:spcBef>
                <a:spcPts val="600"/>
              </a:spcBef>
              <a:buFont typeface="+mj-lt"/>
              <a:buAutoNum type="arabicPeriod"/>
            </a:pPr>
            <a:endParaRPr lang="en-US" sz="1900" dirty="0"/>
          </a:p>
        </p:txBody>
      </p:sp>
      <p:cxnSp>
        <p:nvCxnSpPr>
          <p:cNvPr id="7" name="Straight Connector 6">
            <a:extLst>
              <a:ext uri="{FF2B5EF4-FFF2-40B4-BE49-F238E27FC236}">
                <a16:creationId xmlns:a16="http://schemas.microsoft.com/office/drawing/2014/main" id="{39EB50F7-774A-44D7-8481-6A495E909F69}"/>
              </a:ext>
            </a:extLst>
          </p:cNvPr>
          <p:cNvCxnSpPr>
            <a:cxnSpLocks/>
          </p:cNvCxnSpPr>
          <p:nvPr/>
        </p:nvCxnSpPr>
        <p:spPr>
          <a:xfrm>
            <a:off x="838197" y="4096777"/>
            <a:ext cx="10515602"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504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the “Klump” Product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“Klump”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162792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Exam 1 Feedback</a:t>
            </a:r>
          </a:p>
        </p:txBody>
      </p:sp>
      <p:pic>
        <p:nvPicPr>
          <p:cNvPr id="6" name="Picture 5">
            <a:extLst>
              <a:ext uri="{FF2B5EF4-FFF2-40B4-BE49-F238E27FC236}">
                <a16:creationId xmlns:a16="http://schemas.microsoft.com/office/drawing/2014/main" id="{B97B6EC3-A9CB-4225-9136-DD88B6EB3769}"/>
              </a:ext>
            </a:extLst>
          </p:cNvPr>
          <p:cNvPicPr>
            <a:picLocks noChangeAspect="1"/>
          </p:cNvPicPr>
          <p:nvPr/>
        </p:nvPicPr>
        <p:blipFill>
          <a:blip r:embed="rId2"/>
          <a:stretch>
            <a:fillRect/>
          </a:stretch>
        </p:blipFill>
        <p:spPr>
          <a:xfrm>
            <a:off x="949979" y="1972497"/>
            <a:ext cx="3588028" cy="978553"/>
          </a:xfrm>
          <a:prstGeom prst="rect">
            <a:avLst/>
          </a:prstGeom>
        </p:spPr>
      </p:pic>
      <p:pic>
        <p:nvPicPr>
          <p:cNvPr id="8" name="Picture 7">
            <a:extLst>
              <a:ext uri="{FF2B5EF4-FFF2-40B4-BE49-F238E27FC236}">
                <a16:creationId xmlns:a16="http://schemas.microsoft.com/office/drawing/2014/main" id="{80773B42-E578-486D-B5ED-5CC28DE4C231}"/>
              </a:ext>
            </a:extLst>
          </p:cNvPr>
          <p:cNvPicPr>
            <a:picLocks noChangeAspect="1"/>
          </p:cNvPicPr>
          <p:nvPr/>
        </p:nvPicPr>
        <p:blipFill>
          <a:blip r:embed="rId3"/>
          <a:stretch>
            <a:fillRect/>
          </a:stretch>
        </p:blipFill>
        <p:spPr>
          <a:xfrm>
            <a:off x="5968252" y="3099838"/>
            <a:ext cx="3258951" cy="1001826"/>
          </a:xfrm>
          <a:prstGeom prst="rect">
            <a:avLst/>
          </a:prstGeom>
        </p:spPr>
      </p:pic>
      <p:pic>
        <p:nvPicPr>
          <p:cNvPr id="9" name="Picture 8">
            <a:extLst>
              <a:ext uri="{FF2B5EF4-FFF2-40B4-BE49-F238E27FC236}">
                <a16:creationId xmlns:a16="http://schemas.microsoft.com/office/drawing/2014/main" id="{79A217C6-C18F-4312-803B-BB9576966474}"/>
              </a:ext>
            </a:extLst>
          </p:cNvPr>
          <p:cNvPicPr>
            <a:picLocks noChangeAspect="1"/>
          </p:cNvPicPr>
          <p:nvPr/>
        </p:nvPicPr>
        <p:blipFill>
          <a:blip r:embed="rId4"/>
          <a:stretch>
            <a:fillRect/>
          </a:stretch>
        </p:blipFill>
        <p:spPr>
          <a:xfrm>
            <a:off x="1745877" y="4652081"/>
            <a:ext cx="6669018" cy="1001826"/>
          </a:xfrm>
          <a:prstGeom prst="rect">
            <a:avLst/>
          </a:prstGeom>
        </p:spPr>
      </p:pic>
      <p:pic>
        <p:nvPicPr>
          <p:cNvPr id="13" name="Picture 12">
            <a:extLst>
              <a:ext uri="{FF2B5EF4-FFF2-40B4-BE49-F238E27FC236}">
                <a16:creationId xmlns:a16="http://schemas.microsoft.com/office/drawing/2014/main" id="{BFDB83F8-1C49-459E-BF10-6A33C16641D4}"/>
              </a:ext>
            </a:extLst>
          </p:cNvPr>
          <p:cNvPicPr>
            <a:picLocks noChangeAspect="1"/>
          </p:cNvPicPr>
          <p:nvPr/>
        </p:nvPicPr>
        <p:blipFill>
          <a:blip r:embed="rId5"/>
          <a:stretch>
            <a:fillRect/>
          </a:stretch>
        </p:blipFill>
        <p:spPr>
          <a:xfrm>
            <a:off x="3834429" y="6116920"/>
            <a:ext cx="7647213" cy="300598"/>
          </a:xfrm>
          <a:prstGeom prst="rect">
            <a:avLst/>
          </a:prstGeom>
        </p:spPr>
      </p:pic>
    </p:spTree>
    <p:extLst>
      <p:ext uri="{BB962C8B-B14F-4D97-AF65-F5344CB8AC3E}">
        <p14:creationId xmlns:p14="http://schemas.microsoft.com/office/powerpoint/2010/main" val="300006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Exam 1 Feedback</a:t>
            </a:r>
          </a:p>
        </p:txBody>
      </p:sp>
      <p:pic>
        <p:nvPicPr>
          <p:cNvPr id="13" name="Picture 12">
            <a:extLst>
              <a:ext uri="{FF2B5EF4-FFF2-40B4-BE49-F238E27FC236}">
                <a16:creationId xmlns:a16="http://schemas.microsoft.com/office/drawing/2014/main" id="{BFDB83F8-1C49-459E-BF10-6A33C16641D4}"/>
              </a:ext>
            </a:extLst>
          </p:cNvPr>
          <p:cNvPicPr>
            <a:picLocks noChangeAspect="1"/>
          </p:cNvPicPr>
          <p:nvPr/>
        </p:nvPicPr>
        <p:blipFill>
          <a:blip r:embed="rId2"/>
          <a:stretch>
            <a:fillRect/>
          </a:stretch>
        </p:blipFill>
        <p:spPr>
          <a:xfrm>
            <a:off x="2079588" y="5135285"/>
            <a:ext cx="7647213" cy="300598"/>
          </a:xfrm>
          <a:prstGeom prst="rect">
            <a:avLst/>
          </a:prstGeom>
        </p:spPr>
      </p:pic>
      <p:pic>
        <p:nvPicPr>
          <p:cNvPr id="3" name="Picture 2">
            <a:extLst>
              <a:ext uri="{FF2B5EF4-FFF2-40B4-BE49-F238E27FC236}">
                <a16:creationId xmlns:a16="http://schemas.microsoft.com/office/drawing/2014/main" id="{FF8E4B6E-2B84-431A-B638-C6131FA178FD}"/>
              </a:ext>
            </a:extLst>
          </p:cNvPr>
          <p:cNvPicPr>
            <a:picLocks noChangeAspect="1"/>
          </p:cNvPicPr>
          <p:nvPr/>
        </p:nvPicPr>
        <p:blipFill>
          <a:blip r:embed="rId3"/>
          <a:stretch>
            <a:fillRect/>
          </a:stretch>
        </p:blipFill>
        <p:spPr>
          <a:xfrm>
            <a:off x="942975" y="1774450"/>
            <a:ext cx="5592917" cy="847725"/>
          </a:xfrm>
          <a:prstGeom prst="rect">
            <a:avLst/>
          </a:prstGeom>
        </p:spPr>
      </p:pic>
      <p:pic>
        <p:nvPicPr>
          <p:cNvPr id="4" name="Picture 3">
            <a:extLst>
              <a:ext uri="{FF2B5EF4-FFF2-40B4-BE49-F238E27FC236}">
                <a16:creationId xmlns:a16="http://schemas.microsoft.com/office/drawing/2014/main" id="{9CF164ED-65C5-4036-A0F4-7B0F1095FAF1}"/>
              </a:ext>
            </a:extLst>
          </p:cNvPr>
          <p:cNvPicPr>
            <a:picLocks noChangeAspect="1"/>
          </p:cNvPicPr>
          <p:nvPr/>
        </p:nvPicPr>
        <p:blipFill>
          <a:blip r:embed="rId4"/>
          <a:stretch>
            <a:fillRect/>
          </a:stretch>
        </p:blipFill>
        <p:spPr>
          <a:xfrm>
            <a:off x="6096000" y="3288180"/>
            <a:ext cx="2895600" cy="762000"/>
          </a:xfrm>
          <a:prstGeom prst="rect">
            <a:avLst/>
          </a:prstGeom>
        </p:spPr>
      </p:pic>
    </p:spTree>
    <p:extLst>
      <p:ext uri="{BB962C8B-B14F-4D97-AF65-F5344CB8AC3E}">
        <p14:creationId xmlns:p14="http://schemas.microsoft.com/office/powerpoint/2010/main" val="108269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Exam 1 Feedback</a:t>
            </a:r>
          </a:p>
        </p:txBody>
      </p:sp>
      <p:grpSp>
        <p:nvGrpSpPr>
          <p:cNvPr id="5" name="Group 4">
            <a:extLst>
              <a:ext uri="{FF2B5EF4-FFF2-40B4-BE49-F238E27FC236}">
                <a16:creationId xmlns:a16="http://schemas.microsoft.com/office/drawing/2014/main" id="{99EE77C0-CED6-4A50-99F2-7DAA0CBFD71B}"/>
              </a:ext>
            </a:extLst>
          </p:cNvPr>
          <p:cNvGrpSpPr/>
          <p:nvPr/>
        </p:nvGrpSpPr>
        <p:grpSpPr>
          <a:xfrm>
            <a:off x="2871227" y="4109557"/>
            <a:ext cx="9048068" cy="2115510"/>
            <a:chOff x="914680" y="2066364"/>
            <a:chExt cx="9048068" cy="2115510"/>
          </a:xfrm>
        </p:grpSpPr>
        <p:pic>
          <p:nvPicPr>
            <p:cNvPr id="3" name="Picture 2">
              <a:extLst>
                <a:ext uri="{FF2B5EF4-FFF2-40B4-BE49-F238E27FC236}">
                  <a16:creationId xmlns:a16="http://schemas.microsoft.com/office/drawing/2014/main" id="{6E86508F-96D4-4C73-95BD-F718007B5499}"/>
                </a:ext>
              </a:extLst>
            </p:cNvPr>
            <p:cNvPicPr>
              <a:picLocks noChangeAspect="1"/>
            </p:cNvPicPr>
            <p:nvPr/>
          </p:nvPicPr>
          <p:blipFill>
            <a:blip r:embed="rId2"/>
            <a:stretch>
              <a:fillRect/>
            </a:stretch>
          </p:blipFill>
          <p:spPr>
            <a:xfrm>
              <a:off x="914680" y="2066364"/>
              <a:ext cx="9048068" cy="764241"/>
            </a:xfrm>
            <a:prstGeom prst="rect">
              <a:avLst/>
            </a:prstGeom>
          </p:spPr>
        </p:pic>
        <p:pic>
          <p:nvPicPr>
            <p:cNvPr id="4" name="Picture 3">
              <a:extLst>
                <a:ext uri="{FF2B5EF4-FFF2-40B4-BE49-F238E27FC236}">
                  <a16:creationId xmlns:a16="http://schemas.microsoft.com/office/drawing/2014/main" id="{797B1EF6-E4D8-4A49-BF42-98244353F5E3}"/>
                </a:ext>
              </a:extLst>
            </p:cNvPr>
            <p:cNvPicPr>
              <a:picLocks noChangeAspect="1"/>
            </p:cNvPicPr>
            <p:nvPr/>
          </p:nvPicPr>
          <p:blipFill>
            <a:blip r:embed="rId3"/>
            <a:stretch>
              <a:fillRect/>
            </a:stretch>
          </p:blipFill>
          <p:spPr>
            <a:xfrm>
              <a:off x="1397653" y="2967037"/>
              <a:ext cx="7652218" cy="1214837"/>
            </a:xfrm>
            <a:prstGeom prst="rect">
              <a:avLst/>
            </a:prstGeom>
          </p:spPr>
        </p:pic>
      </p:grpSp>
      <p:grpSp>
        <p:nvGrpSpPr>
          <p:cNvPr id="13" name="Group 12">
            <a:extLst>
              <a:ext uri="{FF2B5EF4-FFF2-40B4-BE49-F238E27FC236}">
                <a16:creationId xmlns:a16="http://schemas.microsoft.com/office/drawing/2014/main" id="{C799A6D1-1605-4FA7-9F51-7531FD8C9782}"/>
              </a:ext>
            </a:extLst>
          </p:cNvPr>
          <p:cNvGrpSpPr/>
          <p:nvPr/>
        </p:nvGrpSpPr>
        <p:grpSpPr>
          <a:xfrm>
            <a:off x="838200" y="1690688"/>
            <a:ext cx="9185474" cy="1720733"/>
            <a:chOff x="4940673" y="2179964"/>
            <a:chExt cx="6667500" cy="1249036"/>
          </a:xfrm>
        </p:grpSpPr>
        <p:pic>
          <p:nvPicPr>
            <p:cNvPr id="14" name="Picture 13">
              <a:extLst>
                <a:ext uri="{FF2B5EF4-FFF2-40B4-BE49-F238E27FC236}">
                  <a16:creationId xmlns:a16="http://schemas.microsoft.com/office/drawing/2014/main" id="{EF218D75-F9B5-4883-8CAB-D0440520B6AB}"/>
                </a:ext>
              </a:extLst>
            </p:cNvPr>
            <p:cNvPicPr>
              <a:picLocks noChangeAspect="1"/>
            </p:cNvPicPr>
            <p:nvPr/>
          </p:nvPicPr>
          <p:blipFill>
            <a:blip r:embed="rId4"/>
            <a:stretch>
              <a:fillRect/>
            </a:stretch>
          </p:blipFill>
          <p:spPr>
            <a:xfrm>
              <a:off x="4940673" y="2179964"/>
              <a:ext cx="6667500" cy="552450"/>
            </a:xfrm>
            <a:prstGeom prst="rect">
              <a:avLst/>
            </a:prstGeom>
          </p:spPr>
        </p:pic>
        <p:pic>
          <p:nvPicPr>
            <p:cNvPr id="15" name="Picture 14">
              <a:extLst>
                <a:ext uri="{FF2B5EF4-FFF2-40B4-BE49-F238E27FC236}">
                  <a16:creationId xmlns:a16="http://schemas.microsoft.com/office/drawing/2014/main" id="{CF5423D6-30D2-4051-9756-353B42CE89DE}"/>
                </a:ext>
              </a:extLst>
            </p:cNvPr>
            <p:cNvPicPr>
              <a:picLocks noChangeAspect="1"/>
            </p:cNvPicPr>
            <p:nvPr/>
          </p:nvPicPr>
          <p:blipFill>
            <a:blip r:embed="rId5"/>
            <a:stretch>
              <a:fillRect/>
            </a:stretch>
          </p:blipFill>
          <p:spPr>
            <a:xfrm>
              <a:off x="5180760" y="2895600"/>
              <a:ext cx="5972175" cy="533400"/>
            </a:xfrm>
            <a:prstGeom prst="rect">
              <a:avLst/>
            </a:prstGeom>
          </p:spPr>
        </p:pic>
      </p:grpSp>
    </p:spTree>
    <p:extLst>
      <p:ext uri="{BB962C8B-B14F-4D97-AF65-F5344CB8AC3E}">
        <p14:creationId xmlns:p14="http://schemas.microsoft.com/office/powerpoint/2010/main" val="3851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3073</TotalTime>
  <Words>1743</Words>
  <Application>Microsoft Office PowerPoint</Application>
  <PresentationFormat>Widescreen</PresentationFormat>
  <Paragraphs>167</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Software Engineering Session: Sprint 6 Session 2 Instructor: Eric Pogue</vt:lpstr>
      <vt:lpstr>Start, Stop, Continue Results and Proposed Changes</vt:lpstr>
      <vt:lpstr>Roles and Schedule</vt:lpstr>
      <vt:lpstr>Sprint 6 Product Backlog</vt:lpstr>
      <vt:lpstr>Team the “Klump” Product</vt:lpstr>
      <vt:lpstr>Scrum-of-Scrums Report-out</vt:lpstr>
      <vt:lpstr>Exam 1 Feedback</vt:lpstr>
      <vt:lpstr>Exam 1 Feedback</vt:lpstr>
      <vt:lpstr>Exam 1 Feedback</vt:lpstr>
      <vt:lpstr>Observation</vt:lpstr>
      <vt:lpstr>PowerPoint Presentation</vt:lpstr>
      <vt:lpstr>PowerPoint Presentation</vt:lpstr>
      <vt:lpstr>Recap – How did we get here?</vt:lpstr>
      <vt:lpstr>PowerPoint Presentation</vt:lpstr>
      <vt:lpstr>…And the Virtuous Triangle </vt:lpstr>
      <vt:lpstr>Lab </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Pogue, Eric</cp:lastModifiedBy>
  <cp:revision>253</cp:revision>
  <cp:lastPrinted>2018-02-27T13:43:45Z</cp:lastPrinted>
  <dcterms:created xsi:type="dcterms:W3CDTF">2017-08-24T13:36:27Z</dcterms:created>
  <dcterms:modified xsi:type="dcterms:W3CDTF">2018-04-03T17:19:13Z</dcterms:modified>
</cp:coreProperties>
</file>