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 b="def" i="def"/>
      <a:tcStyle>
        <a:tcBdr/>
        <a:fill>
          <a:solidFill>
            <a:srgbClr val="E7F1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AEC"/>
          </a:solidFill>
        </a:fill>
      </a:tcStyle>
    </a:wholeTbl>
    <a:band2H>
      <a:tcTxStyle b="def" i="def"/>
      <a:tcStyle>
        <a:tcBdr/>
        <a:fill>
          <a:solidFill>
            <a:srgbClr val="E7F5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 b="def" i="def"/>
      <a:tcStyle>
        <a:tcBdr/>
        <a:fill>
          <a:solidFill>
            <a:srgbClr val="EAF0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Rectangle"/>
          <p:cNvSpPr/>
          <p:nvPr/>
        </p:nvSpPr>
        <p:spPr>
          <a:xfrm>
            <a:off x="12" y="6334316"/>
            <a:ext cx="9141619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822960" y="758951"/>
            <a:ext cx="75438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825038" y="4455621"/>
            <a:ext cx="75438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" name="Line"/>
          <p:cNvSpPr/>
          <p:nvPr/>
        </p:nvSpPr>
        <p:spPr>
          <a:xfrm>
            <a:off x="905743" y="4343400"/>
            <a:ext cx="740664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idx="1"/>
          </p:nvPr>
        </p:nvSpPr>
        <p:spPr>
          <a:xfrm>
            <a:off x="822958" y="1845734"/>
            <a:ext cx="7543802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Rectangle"/>
          <p:cNvSpPr/>
          <p:nvPr/>
        </p:nvSpPr>
        <p:spPr>
          <a:xfrm>
            <a:off x="12" y="6334316"/>
            <a:ext cx="9141619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6543675" y="412302"/>
            <a:ext cx="1971675" cy="575989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idx="1"/>
          </p:nvPr>
        </p:nvSpPr>
        <p:spPr>
          <a:xfrm>
            <a:off x="628650" y="412302"/>
            <a:ext cx="5800725" cy="575989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idx="1"/>
          </p:nvPr>
        </p:nvSpPr>
        <p:spPr>
          <a:xfrm>
            <a:off x="822958" y="1845734"/>
            <a:ext cx="7543802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822958" y="1845734"/>
            <a:ext cx="7543802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Rectangle"/>
          <p:cNvSpPr/>
          <p:nvPr/>
        </p:nvSpPr>
        <p:spPr>
          <a:xfrm>
            <a:off x="12" y="6334316"/>
            <a:ext cx="9141619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822960" y="758951"/>
            <a:ext cx="75438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quarter" idx="1"/>
          </p:nvPr>
        </p:nvSpPr>
        <p:spPr>
          <a:xfrm>
            <a:off x="822960" y="4453128"/>
            <a:ext cx="75438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34406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" name="Line"/>
          <p:cNvSpPr/>
          <p:nvPr/>
        </p:nvSpPr>
        <p:spPr>
          <a:xfrm>
            <a:off x="905743" y="4343400"/>
            <a:ext cx="740664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822960" y="1845735"/>
            <a:ext cx="3703321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822960" y="1846052"/>
            <a:ext cx="3703321" cy="736283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Rectangle"/>
          <p:cNvSpPr/>
          <p:nvPr>
            <p:ph type="body" sz="quarter" idx="13"/>
          </p:nvPr>
        </p:nvSpPr>
        <p:spPr>
          <a:xfrm>
            <a:off x="4663440" y="1846052"/>
            <a:ext cx="3703321" cy="736283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ClrTx/>
              <a:buSzTx/>
              <a:buFontTx/>
              <a:buNone/>
              <a:defRPr cap="all">
                <a:solidFill>
                  <a:srgbClr val="344068"/>
                </a:solidFill>
              </a:defRPr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Rectangle"/>
          <p:cNvSpPr/>
          <p:nvPr/>
        </p:nvSpPr>
        <p:spPr>
          <a:xfrm>
            <a:off x="12" y="6334316"/>
            <a:ext cx="9141619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"/>
          <p:cNvSpPr/>
          <p:nvPr/>
        </p:nvSpPr>
        <p:spPr>
          <a:xfrm>
            <a:off x="12" y="0"/>
            <a:ext cx="30380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Rectangle"/>
          <p:cNvSpPr/>
          <p:nvPr/>
        </p:nvSpPr>
        <p:spPr>
          <a:xfrm>
            <a:off x="3030053" y="0"/>
            <a:ext cx="48007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42900" y="594359"/>
            <a:ext cx="24003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idx="1"/>
          </p:nvPr>
        </p:nvSpPr>
        <p:spPr>
          <a:xfrm>
            <a:off x="3600450" y="731519"/>
            <a:ext cx="4869180" cy="52578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Rectangle"/>
          <p:cNvSpPr/>
          <p:nvPr>
            <p:ph type="body" sz="quarter" idx="13"/>
          </p:nvPr>
        </p:nvSpPr>
        <p:spPr>
          <a:xfrm>
            <a:off x="342900" y="2926079"/>
            <a:ext cx="2400300" cy="337912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4406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Rectangle"/>
          <p:cNvSpPr/>
          <p:nvPr/>
        </p:nvSpPr>
        <p:spPr>
          <a:xfrm>
            <a:off x="12" y="4915075"/>
            <a:ext cx="9141619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Title Text"/>
          <p:cNvSpPr txBox="1"/>
          <p:nvPr>
            <p:ph type="title"/>
          </p:nvPr>
        </p:nvSpPr>
        <p:spPr>
          <a:xfrm>
            <a:off x="822960" y="5074920"/>
            <a:ext cx="7589520" cy="822961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" name="Image"/>
          <p:cNvSpPr/>
          <p:nvPr>
            <p:ph type="pic" idx="13"/>
          </p:nvPr>
        </p:nvSpPr>
        <p:spPr>
          <a:xfrm>
            <a:off x="11" y="0"/>
            <a:ext cx="9143991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822960" y="5907023"/>
            <a:ext cx="7589520" cy="5943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"/>
          <p:cNvSpPr/>
          <p:nvPr/>
        </p:nvSpPr>
        <p:spPr>
          <a:xfrm>
            <a:off x="0" y="6334316"/>
            <a:ext cx="9144001" cy="664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Line"/>
          <p:cNvSpPr/>
          <p:nvPr/>
        </p:nvSpPr>
        <p:spPr>
          <a:xfrm>
            <a:off x="895149" y="1737845"/>
            <a:ext cx="7475219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822960" y="286603"/>
            <a:ext cx="7543801" cy="1450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163959" y="6520428"/>
            <a:ext cx="245404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64530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11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13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15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17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gular Expressions"/>
          <p:cNvSpPr txBox="1"/>
          <p:nvPr>
            <p:ph type="ctrTitle"/>
          </p:nvPr>
        </p:nvSpPr>
        <p:spPr>
          <a:xfrm>
            <a:off x="822960" y="758951"/>
            <a:ext cx="7543801" cy="3566161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Regular Expressions</a:t>
            </a:r>
          </a:p>
        </p:txBody>
      </p:sp>
      <p:sp>
        <p:nvSpPr>
          <p:cNvPr id="139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rou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Grouping</a:t>
            </a:r>
          </a:p>
        </p:txBody>
      </p:sp>
      <p:sp>
        <p:nvSpPr>
          <p:cNvPr id="166" name="Place parenthesis around multiple tokens to group them together…"/>
          <p:cNvSpPr txBox="1"/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/>
          <a:lstStyle/>
          <a:p>
            <a:pPr/>
            <a:r>
              <a:t>Place parenthesis around multiple tokens to group them together</a:t>
            </a:r>
          </a:p>
          <a:p>
            <a:pPr/>
            <a:r>
              <a:t>You can then apply a quantifier to the group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ubstit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Substitution</a:t>
            </a:r>
          </a:p>
        </p:txBody>
      </p:sp>
      <p:sp>
        <p:nvSpPr>
          <p:cNvPr id="169" name="Use the gsub function…"/>
          <p:cNvSpPr txBox="1"/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/>
          <a:lstStyle/>
          <a:p>
            <a:pPr/>
            <a:r>
              <a:t>Use the gsub function</a:t>
            </a:r>
          </a:p>
          <a:p>
            <a:pPr/>
            <a:r>
              <a:t>Works with either a string or a regular expression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xfrm>
            <a:off x="8173323" y="6520428"/>
            <a:ext cx="236040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gular Expressions (Regex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Regular Expressions (Regex)</a:t>
            </a:r>
          </a:p>
        </p:txBody>
      </p:sp>
      <p:sp>
        <p:nvSpPr>
          <p:cNvPr id="142" name="Powerful way to validate and manipulate text strings…"/>
          <p:cNvSpPr txBox="1"/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/>
          <a:lstStyle/>
          <a:p>
            <a:pPr/>
            <a:r>
              <a:t>Powerful way to validate and manipulate text strings</a:t>
            </a:r>
          </a:p>
          <a:p>
            <a:pPr/>
            <a:r>
              <a:t>With regular expression you can accomplish tasks that otherwise would require many lines of code</a:t>
            </a:r>
          </a:p>
          <a:p>
            <a:pPr/>
            <a:r>
              <a:t>Regular expression patterns in Ruby are delimited by forward slashes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Example: /ll/</a:t>
            </a:r>
          </a:p>
          <a:p>
            <a:pPr/>
            <a:r>
              <a:t>To match a pattern use the =~ operator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Returns the starting position of the first match or nil if no match was found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Example: 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str = "Hello World!"</a:t>
            </a:r>
            <a:br>
              <a:rPr>
                <a:latin typeface="Courier New"/>
                <a:ea typeface="Courier New"/>
                <a:cs typeface="Courier New"/>
                <a:sym typeface="Courier New"/>
              </a:rPr>
            </a:br>
            <a:r>
              <a:rPr>
                <a:latin typeface="Courier New"/>
                <a:ea typeface="Courier New"/>
                <a:cs typeface="Courier New"/>
                <a:sym typeface="Courier New"/>
              </a:rPr>
              <a:t>/ll/ =~ str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500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teral Characters and Str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Literal Characters and Strings</a:t>
            </a:r>
          </a:p>
        </p:txBody>
      </p:sp>
      <p:sp>
        <p:nvSpPr>
          <p:cNvPr id="145" name="The most basic regular expression consists of a single literal character or string…"/>
          <p:cNvSpPr txBox="1"/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1800"/>
            </a:pPr>
            <a:r>
              <a:t>The most basic regular expression consists of a single literal character or string</a:t>
            </a:r>
          </a:p>
          <a:p>
            <a:pPr>
              <a:lnSpc>
                <a:spcPct val="72000"/>
              </a:lnSpc>
              <a:defRPr sz="1800"/>
            </a:pPr>
            <a:r>
              <a:t>Note that regex engines are case sensitive by default</a:t>
            </a:r>
          </a:p>
          <a:p>
            <a:pPr>
              <a:lnSpc>
                <a:spcPct val="72000"/>
              </a:lnSpc>
              <a:defRPr sz="1800"/>
            </a:pPr>
            <a:r>
              <a:t>Special characters</a:t>
            </a:r>
          </a:p>
          <a:p>
            <a:pPr lvl="1" marL="384047" indent="-182879">
              <a:lnSpc>
                <a:spcPct val="72000"/>
              </a:lnSpc>
              <a:spcBef>
                <a:spcPts val="400"/>
              </a:spcBef>
              <a:defRPr sz="1600"/>
            </a:pPr>
            <a:r>
              <a:t>\</a:t>
            </a:r>
          </a:p>
          <a:p>
            <a:pPr lvl="1" marL="384047" indent="-182879">
              <a:lnSpc>
                <a:spcPct val="72000"/>
              </a:lnSpc>
              <a:spcBef>
                <a:spcPts val="400"/>
              </a:spcBef>
              <a:defRPr sz="1600"/>
            </a:pPr>
            <a:r>
              <a:t>^</a:t>
            </a:r>
          </a:p>
          <a:p>
            <a:pPr lvl="1" marL="384047" indent="-182879">
              <a:lnSpc>
                <a:spcPct val="72000"/>
              </a:lnSpc>
              <a:spcBef>
                <a:spcPts val="400"/>
              </a:spcBef>
              <a:defRPr sz="1600"/>
            </a:pPr>
            <a:r>
              <a:t>$</a:t>
            </a:r>
          </a:p>
          <a:p>
            <a:pPr lvl="1" marL="384047" indent="-182879">
              <a:lnSpc>
                <a:spcPct val="72000"/>
              </a:lnSpc>
              <a:spcBef>
                <a:spcPts val="400"/>
              </a:spcBef>
              <a:defRPr sz="1600"/>
            </a:pPr>
            <a:r>
              <a:t>.</a:t>
            </a:r>
          </a:p>
          <a:p>
            <a:pPr lvl="1" marL="384047" indent="-182879">
              <a:lnSpc>
                <a:spcPct val="72000"/>
              </a:lnSpc>
              <a:spcBef>
                <a:spcPts val="400"/>
              </a:spcBef>
              <a:defRPr sz="1600"/>
            </a:pPr>
            <a:r>
              <a:t>|</a:t>
            </a:r>
          </a:p>
          <a:p>
            <a:pPr lvl="1" marL="384047" indent="-182879">
              <a:lnSpc>
                <a:spcPct val="72000"/>
              </a:lnSpc>
              <a:spcBef>
                <a:spcPts val="400"/>
              </a:spcBef>
              <a:defRPr sz="1600"/>
            </a:pPr>
            <a:r>
              <a:t>?</a:t>
            </a:r>
          </a:p>
          <a:p>
            <a:pPr lvl="1" marL="384047" indent="-182879">
              <a:lnSpc>
                <a:spcPct val="72000"/>
              </a:lnSpc>
              <a:spcBef>
                <a:spcPts val="400"/>
              </a:spcBef>
              <a:defRPr sz="1600"/>
            </a:pPr>
            <a:r>
              <a:t>*</a:t>
            </a:r>
          </a:p>
          <a:p>
            <a:pPr lvl="1" marL="384047" indent="-182879">
              <a:lnSpc>
                <a:spcPct val="72000"/>
              </a:lnSpc>
              <a:spcBef>
                <a:spcPts val="400"/>
              </a:spcBef>
              <a:defRPr sz="1600"/>
            </a:pPr>
            <a:r>
              <a:t>+</a:t>
            </a:r>
          </a:p>
          <a:p>
            <a:pPr lvl="1" marL="384047" indent="-182879">
              <a:lnSpc>
                <a:spcPct val="72000"/>
              </a:lnSpc>
              <a:spcBef>
                <a:spcPts val="400"/>
              </a:spcBef>
              <a:defRPr sz="1600"/>
            </a:pPr>
            <a:r>
              <a:t>(</a:t>
            </a:r>
          </a:p>
          <a:p>
            <a:pPr lvl="1" marL="384047" indent="-182879">
              <a:lnSpc>
                <a:spcPct val="72000"/>
              </a:lnSpc>
              <a:spcBef>
                <a:spcPts val="400"/>
              </a:spcBef>
              <a:defRPr sz="1600"/>
            </a:pPr>
            <a:r>
              <a:t>In order to match these characters they must be preceded by a \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haracter 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Character sets </a:t>
            </a:r>
          </a:p>
        </p:txBody>
      </p:sp>
      <p:sp>
        <p:nvSpPr>
          <p:cNvPr id="148" name="Matches only one out of several characters…"/>
          <p:cNvSpPr txBox="1"/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/>
          <a:lstStyle/>
          <a:p>
            <a:pPr/>
            <a:r>
              <a:t>Matches only one out of several characters</a:t>
            </a:r>
          </a:p>
          <a:p>
            <a:pPr lvl="1" marL="384047" indent="-182879">
              <a:spcBef>
                <a:spcPts val="400"/>
              </a:spcBef>
              <a:defRPr sz="1800"/>
            </a:pPr>
            <a:r>
              <a:t>Enclose the characters in square brackets </a:t>
            </a:r>
          </a:p>
          <a:p>
            <a:pPr/>
            <a:r>
              <a:t>Use the hyphen for a range of characters</a:t>
            </a:r>
          </a:p>
          <a:p>
            <a:pPr/>
            <a:r>
              <a:t>Use a caret to negate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lternation |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Alternation |</a:t>
            </a:r>
          </a:p>
        </p:txBody>
      </p:sp>
      <p:sp>
        <p:nvSpPr>
          <p:cNvPr id="151" name="Alternation is the regular expression equivalent of &quot;or”"/>
          <p:cNvSpPr txBox="1"/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/>
          <a:lstStyle/>
          <a:p>
            <a:pPr/>
            <a:r>
              <a:t>Alternation is the regular expression equivalent of "or”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pet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Repetition</a:t>
            </a:r>
          </a:p>
        </p:txBody>
      </p:sp>
      <p:sp>
        <p:nvSpPr>
          <p:cNvPr id="154" name="? makes a character optional (zero or one occurrence)…"/>
          <p:cNvSpPr txBox="1"/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/>
          <a:lstStyle/>
          <a:p>
            <a:pPr/>
            <a:r>
              <a:t>? makes a character optional (zero or one occurrence)</a:t>
            </a:r>
          </a:p>
          <a:p>
            <a:pPr/>
            <a:r>
              <a:t>* matches a character zero or more occurrences</a:t>
            </a:r>
          </a:p>
          <a:p>
            <a:pPr/>
            <a:r>
              <a:t>+ matches a character one or more occurrences</a:t>
            </a:r>
          </a:p>
          <a:p>
            <a:pPr/>
            <a:r>
              <a:t>Use curly braces to specify a specific amount of repetition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haracter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Character classes</a:t>
            </a:r>
          </a:p>
        </p:txBody>
      </p:sp>
      <p:graphicFrame>
        <p:nvGraphicFramePr>
          <p:cNvPr id="157" name="Table"/>
          <p:cNvGraphicFramePr/>
          <p:nvPr/>
        </p:nvGraphicFramePr>
        <p:xfrm>
          <a:off x="822325" y="1846263"/>
          <a:ext cx="7543800" cy="25958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961388"/>
                <a:gridCol w="3067812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Equivalent Pattern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Matches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\d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[0-9]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 digit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\D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[^0-9]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Not a digit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\w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[A-Za-z0-9]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 word character (alphanumeric)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\W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[^A-Za-z0-9]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Not a word character (alphanumeric)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\s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[ \r\t\n\f]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 white-space character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\S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[^ \r\t\n\f]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Not a white-space character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Dot</a:t>
            </a:r>
          </a:p>
        </p:txBody>
      </p:sp>
      <p:sp>
        <p:nvSpPr>
          <p:cNvPr id="160" name="Dot matches a single character, except line break characters"/>
          <p:cNvSpPr txBox="1"/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/>
          <a:lstStyle/>
          <a:p>
            <a:pPr/>
            <a:r>
              <a:t>Dot matches a single character, except line break characters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nch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Anchors</a:t>
            </a:r>
          </a:p>
        </p:txBody>
      </p:sp>
      <p:sp>
        <p:nvSpPr>
          <p:cNvPr id="163" name="Anchors do not match any characters. They match a position.…"/>
          <p:cNvSpPr txBox="1"/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/>
          <a:lstStyle/>
          <a:p>
            <a:pPr/>
            <a:r>
              <a:t>Anchors do not match any characters. They match a position. </a:t>
            </a:r>
          </a:p>
          <a:p>
            <a:pPr/>
            <a:r>
              <a:t>^ matches at the start of the string </a:t>
            </a:r>
          </a:p>
          <a:p>
            <a:pPr/>
            <a:r>
              <a:t>$ matches at the end of the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