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0"/>
    <p:restoredTop sz="84762" autoAdjust="0"/>
  </p:normalViewPr>
  <p:slideViewPr>
    <p:cSldViewPr>
      <p:cViewPr varScale="1">
        <p:scale>
          <a:sx n="107" d="100"/>
          <a:sy n="107" d="100"/>
        </p:scale>
        <p:origin x="23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EBA171-DF6F-C442-93D3-ECC731E444E5}" type="datetimeFigureOut">
              <a:rPr lang="en-US" smtClean="0"/>
              <a:t>1/13/20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ECDF3-36F3-BD4B-BEE7-1F0283E1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6466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2C12A5-3D1C-44C5-8204-50479CC903C5}" type="datetimeFigureOut">
              <a:rPr lang="en-US" smtClean="0"/>
              <a:t>1/13/20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1EA6A-2092-4A12-B7EC-3310C9498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667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EA6A-2092-4A12-B7EC-3310C94988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38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EA6A-2092-4A12-B7EC-3310C94988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00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A739E-1EF9-48A4-9557-67A8F0CF7834}" type="datetime1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Software evolution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7DAB-16CD-43C5-94A8-54034CD8C36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3F265-44E5-4A90-8235-BF6F84ADA7A5}" type="datetime1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Software evolution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7DAB-16CD-43C5-94A8-54034CD8C3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4F46-7DE6-4A59-BDD7-1D074D301DF5}" type="datetime1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Software evolution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7DAB-16CD-43C5-94A8-54034CD8C3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A66D-80B2-4833-A45F-B900889965AC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E37CB-75A2-459E-9139-6F2D304A4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20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A6D00-6C8F-4D3F-B843-67AC42771946}" type="datetime1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Software evolution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7DAB-16CD-43C5-94A8-54034CD8C3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CC49F-6ADC-4138-B721-6D236C6A51C6}" type="datetime1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Software evolution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7DAB-16CD-43C5-94A8-54034CD8C36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DA7C-2080-4677-82D7-7FBC924E1304}" type="datetime1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Software evolution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7DAB-16CD-43C5-94A8-54034CD8C3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148CC-8A07-495C-90BA-8D69DC2BEE4D}" type="datetime1">
              <a:rPr lang="en-US" smtClean="0"/>
              <a:t>1/13/20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Software evolution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7DAB-16CD-43C5-94A8-54034CD8C3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D9B5-2A06-42CC-B27A-9518F840912B}" type="datetime1">
              <a:rPr lang="en-US" smtClean="0"/>
              <a:t>1/13/20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Software evolution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7DAB-16CD-43C5-94A8-54034CD8C3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8557-F333-4985-92B0-E553EBC54D91}" type="datetime1">
              <a:rPr lang="en-US" smtClean="0"/>
              <a:t>1/13/20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Chapter 9 Software evolution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7DAB-16CD-43C5-94A8-54034CD8C3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D8AA820-74D6-4C4C-B181-75FD1E15DC8E}" type="datetime1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Chapter 9 Software evolution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97DAB-16CD-43C5-94A8-54034CD8C3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3AA9-F12A-4EFD-88B3-C0551914C7F7}" type="datetime1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Software evolution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7DAB-16CD-43C5-94A8-54034CD8C3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5E2E2D0-1387-4AEC-B766-0DBFBD521683}" type="datetime1">
              <a:rPr lang="en-US" smtClean="0">
                <a:solidFill>
                  <a:srgbClr val="DFDCB7"/>
                </a:solidFill>
                <a:latin typeface="Calibri"/>
              </a:rPr>
              <a:pPr/>
              <a:t>1/13/20</a:t>
            </a:fld>
            <a:endParaRPr lang="en-US">
              <a:solidFill>
                <a:srgbClr val="DFDCB7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>
                <a:solidFill>
                  <a:srgbClr val="DFDCB7"/>
                </a:solidFill>
                <a:latin typeface="Calibri"/>
              </a:rPr>
              <a:t>Chapter 9 Software evolution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E97DAB-16CD-43C5-94A8-54034CD8C360}" type="slidenum">
              <a:rPr lang="en-US" smtClean="0">
                <a:latin typeface="Calibri"/>
              </a:rPr>
              <a:pPr/>
              <a:t>‹#›</a:t>
            </a:fld>
            <a:endParaRPr lang="en-US">
              <a:latin typeface="Calibri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325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ctrTitle"/>
          </p:nvPr>
        </p:nvSpPr>
        <p:spPr bwMode="auto"/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4124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Grouping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Place parenthesis around multiple tokens to group them together</a:t>
            </a:r>
          </a:p>
          <a:p>
            <a:pPr lvl="0"/>
            <a:r>
              <a:rPr lang="en-US" dirty="0"/>
              <a:t>You can then apply a quantifier to the group</a:t>
            </a:r>
          </a:p>
        </p:txBody>
      </p:sp>
    </p:spTree>
    <p:extLst>
      <p:ext uri="{BB962C8B-B14F-4D97-AF65-F5344CB8AC3E}">
        <p14:creationId xmlns:p14="http://schemas.microsoft.com/office/powerpoint/2010/main" val="2886831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err="1"/>
              <a:t>gsub</a:t>
            </a:r>
            <a:r>
              <a:rPr lang="en-US" dirty="0"/>
              <a:t> function</a:t>
            </a:r>
          </a:p>
          <a:p>
            <a:r>
              <a:rPr lang="en-US" dirty="0"/>
              <a:t>Works with either a string or a </a:t>
            </a:r>
            <a:r>
              <a:rPr lang="en-US"/>
              <a:t>regular expression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E37CB-75A2-459E-9139-6F2D304A42C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388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 (</a:t>
            </a:r>
            <a:r>
              <a:rPr lang="en-US" dirty="0" err="1"/>
              <a:t>Regex</a:t>
            </a:r>
            <a:r>
              <a:rPr lang="en-US" dirty="0"/>
              <a:t>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Powerful way to validate and manipulate text strings</a:t>
            </a:r>
          </a:p>
          <a:p>
            <a:pPr lvl="0"/>
            <a:r>
              <a:rPr lang="en-US" dirty="0"/>
              <a:t>With regular expression you can accomplish tasks that otherwise would require many lines of code</a:t>
            </a:r>
          </a:p>
          <a:p>
            <a:pPr lvl="0"/>
            <a:r>
              <a:rPr lang="en-US" dirty="0"/>
              <a:t>Regular expression patters in Ruby are delimited by forward slashes</a:t>
            </a:r>
          </a:p>
          <a:p>
            <a:pPr lvl="1"/>
            <a:r>
              <a:rPr lang="en-US" dirty="0"/>
              <a:t>Example: /</a:t>
            </a:r>
            <a:r>
              <a:rPr lang="en-US" dirty="0" err="1"/>
              <a:t>ll</a:t>
            </a:r>
            <a:r>
              <a:rPr lang="en-US" dirty="0"/>
              <a:t>/</a:t>
            </a:r>
          </a:p>
          <a:p>
            <a:r>
              <a:rPr lang="en-US" dirty="0"/>
              <a:t>To match a pattern use the =~ operator</a:t>
            </a:r>
          </a:p>
          <a:p>
            <a:pPr lvl="1"/>
            <a:r>
              <a:rPr lang="en-US" dirty="0"/>
              <a:t>Returns the starting position of the first match or nil if no match was found</a:t>
            </a:r>
          </a:p>
          <a:p>
            <a:pPr lvl="1"/>
            <a:r>
              <a:rPr lang="en-US" dirty="0"/>
              <a:t>Example: </a:t>
            </a:r>
            <a:br>
              <a:rPr lang="en-US" dirty="0"/>
            </a:br>
            <a:r>
              <a:rPr lang="en-US" dirty="0" err="1">
                <a:latin typeface="Courier New"/>
                <a:cs typeface="Courier New"/>
              </a:rPr>
              <a:t>str</a:t>
            </a:r>
            <a:r>
              <a:rPr lang="en-US" dirty="0">
                <a:latin typeface="Courier New"/>
                <a:cs typeface="Courier New"/>
              </a:rPr>
              <a:t> = "Hello World!"</a:t>
            </a:r>
            <a:br>
              <a:rPr lang="en-US">
                <a:latin typeface="Courier New"/>
                <a:cs typeface="Courier New"/>
              </a:rPr>
            </a:br>
            <a:r>
              <a:rPr lang="en-US">
                <a:latin typeface="Courier New"/>
                <a:cs typeface="Courier New"/>
              </a:rPr>
              <a:t>/ll</a:t>
            </a:r>
            <a:r>
              <a:rPr lang="en-US" dirty="0">
                <a:latin typeface="Courier New"/>
                <a:cs typeface="Courier New"/>
              </a:rPr>
              <a:t>/ =~ </a:t>
            </a:r>
            <a:r>
              <a:rPr lang="en-US" dirty="0" err="1">
                <a:latin typeface="Courier New"/>
                <a:cs typeface="Courier New"/>
              </a:rPr>
              <a:t>str</a:t>
            </a:r>
            <a:endParaRPr lang="en-US" dirty="0">
              <a:latin typeface="Courier New"/>
              <a:cs typeface="Courier New"/>
            </a:endParaRPr>
          </a:p>
          <a:p>
            <a:pPr marL="41148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867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 Characters and Strings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The most basic regular expression consists of a single literal character or string</a:t>
            </a:r>
          </a:p>
          <a:p>
            <a:pPr lvl="0"/>
            <a:r>
              <a:rPr lang="en-US" dirty="0"/>
              <a:t>Note that </a:t>
            </a:r>
            <a:r>
              <a:rPr lang="en-US" dirty="0" err="1"/>
              <a:t>regex</a:t>
            </a:r>
            <a:r>
              <a:rPr lang="en-US" dirty="0"/>
              <a:t> engines are case sensitive by default</a:t>
            </a:r>
          </a:p>
          <a:p>
            <a:pPr lvl="0"/>
            <a:r>
              <a:rPr lang="en-US" dirty="0"/>
              <a:t>Special characters</a:t>
            </a:r>
          </a:p>
          <a:p>
            <a:pPr lvl="1"/>
            <a:r>
              <a:rPr lang="en-US" dirty="0"/>
              <a:t>\</a:t>
            </a:r>
          </a:p>
          <a:p>
            <a:pPr lvl="1"/>
            <a:r>
              <a:rPr lang="en-US" dirty="0"/>
              <a:t>^</a:t>
            </a:r>
          </a:p>
          <a:p>
            <a:pPr lvl="1"/>
            <a:r>
              <a:rPr lang="en-US" dirty="0"/>
              <a:t>$</a:t>
            </a:r>
          </a:p>
          <a:p>
            <a:pPr lvl="1"/>
            <a:r>
              <a:rPr lang="en-US" dirty="0"/>
              <a:t>.</a:t>
            </a:r>
          </a:p>
          <a:p>
            <a:pPr lvl="1"/>
            <a:r>
              <a:rPr lang="en-US" dirty="0"/>
              <a:t>|</a:t>
            </a:r>
          </a:p>
          <a:p>
            <a:pPr lvl="1"/>
            <a:r>
              <a:rPr lang="en-US" dirty="0"/>
              <a:t>?</a:t>
            </a:r>
          </a:p>
          <a:p>
            <a:pPr lvl="1"/>
            <a:r>
              <a:rPr lang="en-US" dirty="0"/>
              <a:t>*</a:t>
            </a:r>
          </a:p>
          <a:p>
            <a:pPr lvl="1"/>
            <a:r>
              <a:rPr lang="en-US" dirty="0"/>
              <a:t>+</a:t>
            </a:r>
          </a:p>
          <a:p>
            <a:pPr lvl="1"/>
            <a:r>
              <a:rPr lang="en-US" dirty="0"/>
              <a:t>(</a:t>
            </a:r>
          </a:p>
          <a:p>
            <a:pPr lvl="1"/>
            <a:r>
              <a:rPr lang="en-US" dirty="0"/>
              <a:t>In order to match these characters they must be preceded by a \</a:t>
            </a:r>
          </a:p>
        </p:txBody>
      </p:sp>
    </p:spTree>
    <p:extLst>
      <p:ext uri="{BB962C8B-B14F-4D97-AF65-F5344CB8AC3E}">
        <p14:creationId xmlns:p14="http://schemas.microsoft.com/office/powerpoint/2010/main" val="724561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Character sets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Matches only one out of several characters</a:t>
            </a:r>
          </a:p>
          <a:p>
            <a:pPr lvl="1"/>
            <a:r>
              <a:rPr lang="en-US" dirty="0"/>
              <a:t>Enclose the characters in square brackets </a:t>
            </a:r>
          </a:p>
          <a:p>
            <a:pPr lvl="0"/>
            <a:r>
              <a:rPr lang="en-US" dirty="0"/>
              <a:t>Use the hyphen for a range of characters</a:t>
            </a:r>
          </a:p>
          <a:p>
            <a:pPr lvl="0"/>
            <a:r>
              <a:rPr lang="en-US" dirty="0"/>
              <a:t>Use a caret to negate</a:t>
            </a:r>
          </a:p>
        </p:txBody>
      </p:sp>
    </p:spTree>
    <p:extLst>
      <p:ext uri="{BB962C8B-B14F-4D97-AF65-F5344CB8AC3E}">
        <p14:creationId xmlns:p14="http://schemas.microsoft.com/office/powerpoint/2010/main" val="3103803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classes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8191597"/>
              </p:ext>
            </p:extLst>
          </p:nvPr>
        </p:nvGraphicFramePr>
        <p:xfrm>
          <a:off x="822325" y="1846263"/>
          <a:ext cx="7543800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1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7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Name</a:t>
                      </a:r>
                    </a:p>
                  </a:txBody>
                  <a:tcPr marL="90526" marR="9052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Equivalent Pattern</a:t>
                      </a:r>
                    </a:p>
                  </a:txBody>
                  <a:tcPr marL="90526" marR="9052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Matches</a:t>
                      </a:r>
                    </a:p>
                  </a:txBody>
                  <a:tcPr marL="90526" marR="9052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\d</a:t>
                      </a:r>
                    </a:p>
                  </a:txBody>
                  <a:tcPr marL="90526" marR="9052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[0-9]</a:t>
                      </a:r>
                    </a:p>
                  </a:txBody>
                  <a:tcPr marL="90526" marR="9052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 digit</a:t>
                      </a:r>
                    </a:p>
                  </a:txBody>
                  <a:tcPr marL="90526" marR="9052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\D</a:t>
                      </a:r>
                    </a:p>
                  </a:txBody>
                  <a:tcPr marL="90526" marR="9052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[^0-9]</a:t>
                      </a:r>
                    </a:p>
                  </a:txBody>
                  <a:tcPr marL="90526" marR="9052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Not a digit</a:t>
                      </a:r>
                    </a:p>
                  </a:txBody>
                  <a:tcPr marL="90526" marR="9052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\w</a:t>
                      </a:r>
                    </a:p>
                  </a:txBody>
                  <a:tcPr marL="90526" marR="9052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[A-Za-z0-9]</a:t>
                      </a:r>
                    </a:p>
                  </a:txBody>
                  <a:tcPr marL="90526" marR="9052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 word character</a:t>
                      </a:r>
                      <a:r>
                        <a:rPr lang="en-US" baseline="0" dirty="0"/>
                        <a:t> (alphanumeric)</a:t>
                      </a:r>
                      <a:endParaRPr lang="en-US" dirty="0"/>
                    </a:p>
                  </a:txBody>
                  <a:tcPr marL="90526" marR="9052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\W</a:t>
                      </a:r>
                    </a:p>
                  </a:txBody>
                  <a:tcPr marL="90526" marR="9052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[^A-Za-z0-9]</a:t>
                      </a:r>
                    </a:p>
                  </a:txBody>
                  <a:tcPr marL="90526" marR="9052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Not a word character</a:t>
                      </a:r>
                      <a:r>
                        <a:rPr lang="en-US" baseline="0" dirty="0"/>
                        <a:t> (alphanumeric)</a:t>
                      </a:r>
                      <a:endParaRPr lang="en-US" dirty="0"/>
                    </a:p>
                  </a:txBody>
                  <a:tcPr marL="90526" marR="9052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\s</a:t>
                      </a:r>
                    </a:p>
                  </a:txBody>
                  <a:tcPr marL="90526" marR="9052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[</a:t>
                      </a:r>
                      <a:r>
                        <a:rPr lang="en-US" baseline="0" dirty="0"/>
                        <a:t> \r\t\n\f]</a:t>
                      </a:r>
                      <a:endParaRPr lang="en-US" dirty="0"/>
                    </a:p>
                  </a:txBody>
                  <a:tcPr marL="90526" marR="9052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 white-space character</a:t>
                      </a:r>
                    </a:p>
                  </a:txBody>
                  <a:tcPr marL="90526" marR="9052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\S</a:t>
                      </a:r>
                    </a:p>
                  </a:txBody>
                  <a:tcPr marL="90526" marR="9052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[^</a:t>
                      </a:r>
                      <a:r>
                        <a:rPr lang="en-US" baseline="0" dirty="0"/>
                        <a:t> \r\t\n\f]</a:t>
                      </a:r>
                      <a:endParaRPr lang="en-US" dirty="0"/>
                    </a:p>
                    <a:p>
                      <a:pPr algn="l"/>
                      <a:endParaRPr lang="en-US" dirty="0"/>
                    </a:p>
                  </a:txBody>
                  <a:tcPr marL="90526" marR="9052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Not a white-space</a:t>
                      </a:r>
                      <a:r>
                        <a:rPr lang="en-US" baseline="0" dirty="0"/>
                        <a:t> character</a:t>
                      </a:r>
                      <a:endParaRPr lang="en-US" dirty="0"/>
                    </a:p>
                  </a:txBody>
                  <a:tcPr marL="90526" marR="9052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9056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Dot matches a single character, except line break characters</a:t>
            </a:r>
          </a:p>
        </p:txBody>
      </p:sp>
    </p:spTree>
    <p:extLst>
      <p:ext uri="{BB962C8B-B14F-4D97-AF65-F5344CB8AC3E}">
        <p14:creationId xmlns:p14="http://schemas.microsoft.com/office/powerpoint/2010/main" val="147065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Anchors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Anchors do not match any characters. They match a position. </a:t>
            </a:r>
          </a:p>
          <a:p>
            <a:pPr lvl="0"/>
            <a:r>
              <a:rPr lang="en-US"/>
              <a:t>^ matches at the start of the string </a:t>
            </a:r>
          </a:p>
          <a:p>
            <a:pPr lvl="0"/>
            <a:r>
              <a:rPr lang="en-US"/>
              <a:t>$ matches at the end of the string</a:t>
            </a:r>
          </a:p>
        </p:txBody>
      </p:sp>
    </p:spTree>
    <p:extLst>
      <p:ext uri="{BB962C8B-B14F-4D97-AF65-F5344CB8AC3E}">
        <p14:creationId xmlns:p14="http://schemas.microsoft.com/office/powerpoint/2010/main" val="3651190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Alternation |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Alternation is the regular expression equivalent of "or”</a:t>
            </a:r>
          </a:p>
        </p:txBody>
      </p:sp>
    </p:spTree>
    <p:extLst>
      <p:ext uri="{BB962C8B-B14F-4D97-AF65-F5344CB8AC3E}">
        <p14:creationId xmlns:p14="http://schemas.microsoft.com/office/powerpoint/2010/main" val="1210301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Repetition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? makes a character option (zero or one occurrence)</a:t>
            </a:r>
          </a:p>
          <a:p>
            <a:pPr lvl="0"/>
            <a:r>
              <a:rPr lang="en-US" dirty="0"/>
              <a:t>* matches a character zero or more occurrences</a:t>
            </a:r>
          </a:p>
          <a:p>
            <a:pPr lvl="0"/>
            <a:r>
              <a:rPr lang="en-US" dirty="0"/>
              <a:t>+ matches a character one or more occurrences</a:t>
            </a:r>
          </a:p>
          <a:p>
            <a:pPr lvl="0"/>
            <a:r>
              <a:rPr lang="en-US" dirty="0"/>
              <a:t>Use curly braces to specify a specific amount of repetition </a:t>
            </a:r>
          </a:p>
        </p:txBody>
      </p:sp>
    </p:spTree>
    <p:extLst>
      <p:ext uri="{BB962C8B-B14F-4D97-AF65-F5344CB8AC3E}">
        <p14:creationId xmlns:p14="http://schemas.microsoft.com/office/powerpoint/2010/main" val="283050745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3024</TotalTime>
  <Words>362</Words>
  <Application>Microsoft Macintosh PowerPoint</Application>
  <PresentationFormat>On-screen Show (4:3)</PresentationFormat>
  <Paragraphs>72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Courier New</vt:lpstr>
      <vt:lpstr>Wingdings</vt:lpstr>
      <vt:lpstr>Retrospect</vt:lpstr>
      <vt:lpstr>Regular Expressions</vt:lpstr>
      <vt:lpstr>Regular Expressions (Regex)</vt:lpstr>
      <vt:lpstr>Literal Characters and Strings</vt:lpstr>
      <vt:lpstr>Character sets </vt:lpstr>
      <vt:lpstr>Character classes</vt:lpstr>
      <vt:lpstr>Dot</vt:lpstr>
      <vt:lpstr>Anchors</vt:lpstr>
      <vt:lpstr>Alternation |</vt:lpstr>
      <vt:lpstr>Repetition</vt:lpstr>
      <vt:lpstr>Grouping</vt:lpstr>
      <vt:lpstr>Substitution</vt:lpstr>
    </vt:vector>
  </TitlesOfParts>
  <Company>Lewis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</dc:title>
  <dc:creator>kerseycy</dc:creator>
  <cp:lastModifiedBy>Pogue, Eric</cp:lastModifiedBy>
  <cp:revision>125</cp:revision>
  <dcterms:created xsi:type="dcterms:W3CDTF">2012-02-09T17:41:17Z</dcterms:created>
  <dcterms:modified xsi:type="dcterms:W3CDTF">2020-01-13T15:14:03Z</dcterms:modified>
</cp:coreProperties>
</file>